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 id="2147483813" r:id="rId2"/>
    <p:sldMasterId id="2147483831" r:id="rId3"/>
  </p:sldMasterIdLst>
  <p:sldIdLst>
    <p:sldId id="256" r:id="rId4"/>
    <p:sldId id="288" r:id="rId5"/>
    <p:sldId id="257" r:id="rId6"/>
    <p:sldId id="281" r:id="rId7"/>
    <p:sldId id="291" r:id="rId8"/>
    <p:sldId id="290" r:id="rId9"/>
    <p:sldId id="273" r:id="rId10"/>
    <p:sldId id="280" r:id="rId11"/>
    <p:sldId id="293" r:id="rId12"/>
    <p:sldId id="296" r:id="rId13"/>
    <p:sldId id="295" r:id="rId14"/>
    <p:sldId id="3893" r:id="rId15"/>
    <p:sldId id="3892" r:id="rId16"/>
    <p:sldId id="298" r:id="rId17"/>
    <p:sldId id="289" r:id="rId18"/>
    <p:sldId id="297" r:id="rId19"/>
    <p:sldId id="286" r:id="rId20"/>
    <p:sldId id="287" r:id="rId21"/>
    <p:sldId id="258" r:id="rId22"/>
    <p:sldId id="267" r:id="rId23"/>
    <p:sldId id="268" r:id="rId24"/>
    <p:sldId id="270" r:id="rId25"/>
    <p:sldId id="271" r:id="rId26"/>
    <p:sldId id="269" r:id="rId27"/>
    <p:sldId id="275" r:id="rId28"/>
    <p:sldId id="276" r:id="rId29"/>
    <p:sldId id="277" r:id="rId30"/>
    <p:sldId id="278" r:id="rId31"/>
    <p:sldId id="279" r:id="rId32"/>
    <p:sldId id="283" r:id="rId33"/>
    <p:sldId id="282" r:id="rId34"/>
    <p:sldId id="3898" r:id="rId35"/>
    <p:sldId id="284" r:id="rId36"/>
    <p:sldId id="265" r:id="rId37"/>
    <p:sldId id="266" r:id="rId38"/>
    <p:sldId id="28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Meadows" initials="IM" lastIdx="1" clrIdx="0">
    <p:extLst>
      <p:ext uri="{19B8F6BF-5375-455C-9EA6-DF929625EA0E}">
        <p15:presenceInfo xmlns:p15="http://schemas.microsoft.com/office/powerpoint/2012/main" userId="585764bac2919e6d" providerId="Windows Live"/>
      </p:ext>
    </p:extLst>
  </p:cmAuthor>
  <p:cmAuthor id="2" name="Irfan Razvi" initials="IR" lastIdx="1" clrIdx="1">
    <p:extLst>
      <p:ext uri="{19B8F6BF-5375-455C-9EA6-DF929625EA0E}">
        <p15:presenceInfo xmlns:p15="http://schemas.microsoft.com/office/powerpoint/2012/main" userId="Irfan Razv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340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08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364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5902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637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58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9161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8082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391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266016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163481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0544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905762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79932B-A651-4004-84A1-4202BD6A6DEE}" type="datetimeFigureOut">
              <a:rPr lang="en-GB" smtClean="0"/>
              <a:t>15/07/2021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414388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79932B-A651-4004-84A1-4202BD6A6DEE}" type="datetimeFigureOut">
              <a:rPr lang="en-GB" smtClean="0"/>
              <a:t>15/07/2021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3090607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419535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843913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1128075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79932B-A651-4004-84A1-4202BD6A6DEE}" type="datetimeFigureOut">
              <a:rPr lang="en-GB" smtClean="0"/>
              <a:t>15/07/2021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1476885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79932B-A651-4004-84A1-4202BD6A6DEE}" type="datetimeFigureOut">
              <a:rPr lang="en-GB" smtClean="0"/>
              <a:t>15/07/2021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1742812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2132678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2444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4564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27047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2251440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3370435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2161591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9932B-A651-4004-84A1-4202BD6A6DEE}" type="datetimeFigureOut">
              <a:rPr lang="en-GB" smtClean="0"/>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60FF9-D1A8-4BC3-8D43-EDDE46D1055C}" type="slidenum">
              <a:rPr lang="en-GB" smtClean="0"/>
              <a:t>‹#›</a:t>
            </a:fld>
            <a:endParaRPr lang="en-GB"/>
          </a:p>
        </p:txBody>
      </p:sp>
    </p:spTree>
    <p:extLst>
      <p:ext uri="{BB962C8B-B14F-4D97-AF65-F5344CB8AC3E}">
        <p14:creationId xmlns:p14="http://schemas.microsoft.com/office/powerpoint/2010/main" val="135522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14395" y="6491335"/>
            <a:ext cx="2743200" cy="365125"/>
          </a:xfr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428182086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98979314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426055555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401635610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28992632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773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363232680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30939920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245310890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27320216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147426585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314382249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27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350" b="0" i="0" baseline="0">
                <a:solidFill>
                  <a:srgbClr val="005EB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8"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9"/>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spcAft>
                <a:spcPts val="0"/>
              </a:spcAft>
            </a:pPr>
            <a:r>
              <a:rPr lang="en-GB" sz="135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673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531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FC4BEC-9977-4BA5-B65A-5972447AC3EC}"/>
              </a:ext>
            </a:extLst>
          </p:cNvPr>
          <p:cNvSpPr>
            <a:spLocks noGrp="1"/>
          </p:cNvSpPr>
          <p:nvPr>
            <p:ph type="pic" sz="quarter" idx="12"/>
          </p:nvPr>
        </p:nvSpPr>
        <p:spPr>
          <a:xfrm>
            <a:off x="0" y="-1"/>
            <a:ext cx="12192000" cy="2171701"/>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539D53D9-9554-4673-8BA2-8AE88AEC6428}"/>
              </a:ext>
            </a:extLst>
          </p:cNvPr>
          <p:cNvSpPr>
            <a:spLocks noGrp="1"/>
          </p:cNvSpPr>
          <p:nvPr>
            <p:ph type="sldNum" sz="quarter" idx="13"/>
          </p:nvPr>
        </p:nvSpPr>
        <p:spPr/>
        <p:txBody>
          <a:bodyPr/>
          <a:lstStyle/>
          <a:p>
            <a:r>
              <a:rPr lang="en-US"/>
              <a:t>Page </a:t>
            </a:r>
            <a:fld id="{662BF053-489B-49BB-8EB0-AB2C4B43C84F}" type="slidenum">
              <a:rPr lang="en-US" smtClean="0"/>
              <a:pPr/>
              <a:t>‹#›</a:t>
            </a:fld>
            <a:endParaRPr lang="en-US"/>
          </a:p>
        </p:txBody>
      </p:sp>
    </p:spTree>
    <p:extLst>
      <p:ext uri="{BB962C8B-B14F-4D97-AF65-F5344CB8AC3E}">
        <p14:creationId xmlns:p14="http://schemas.microsoft.com/office/powerpoint/2010/main" val="1515903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292">
                <a:latin typeface="Arial" panose="020B0604020202020204" pitchFamily="34" charset="0"/>
                <a:cs typeface="Arial" panose="020B0604020202020204" pitchFamily="34" charset="0"/>
              </a:defRPr>
            </a:lvl1pPr>
            <a:lvl2pPr>
              <a:defRPr sz="1292">
                <a:latin typeface="Arial" panose="020B0604020202020204" pitchFamily="34" charset="0"/>
                <a:cs typeface="Arial" panose="020B0604020202020204" pitchFamily="34" charset="0"/>
              </a:defRPr>
            </a:lvl2pPr>
            <a:lvl3pPr>
              <a:defRPr sz="1292">
                <a:latin typeface="Arial" panose="020B0604020202020204" pitchFamily="34" charset="0"/>
                <a:cs typeface="Arial" panose="020B0604020202020204" pitchFamily="34" charset="0"/>
              </a:defRPr>
            </a:lvl3pPr>
            <a:lvl4pPr>
              <a:defRPr sz="1292">
                <a:latin typeface="Arial" panose="020B0604020202020204" pitchFamily="34" charset="0"/>
                <a:cs typeface="Arial" panose="020B0604020202020204" pitchFamily="34" charset="0"/>
              </a:defRPr>
            </a:lvl4pPr>
            <a:lvl5pPr>
              <a:defRPr sz="1292">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214329" y="333626"/>
            <a:ext cx="8756073" cy="611649"/>
          </a:xfrm>
          <a:prstGeom prst="rect">
            <a:avLst/>
          </a:prstGeom>
        </p:spPr>
        <p:txBody>
          <a:bodyPr/>
          <a:lstStyle>
            <a:lvl1pPr>
              <a:defRPr sz="258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585">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9" y="293024"/>
            <a:ext cx="1440873" cy="436418"/>
          </a:xfrm>
          <a:prstGeom prst="rect">
            <a:avLst/>
          </a:prstGeom>
        </p:spPr>
      </p:pic>
      <p:graphicFrame>
        <p:nvGraphicFramePr>
          <p:cNvPr id="6" name="Table 5">
            <a:extLst>
              <a:ext uri="{FF2B5EF4-FFF2-40B4-BE49-F238E27FC236}">
                <a16:creationId xmlns:a16="http://schemas.microsoft.com/office/drawing/2014/main" id="{DC23187A-CAEC-43CF-BBF5-C1FF550B2C23}"/>
              </a:ext>
            </a:extLst>
          </p:cNvPr>
          <p:cNvGraphicFramePr>
            <a:graphicFrameLocks noGrp="1"/>
          </p:cNvGraphicFramePr>
          <p:nvPr userDrawn="1">
            <p:extLst>
              <p:ext uri="{D42A27DB-BD31-4B8C-83A1-F6EECF244321}">
                <p14:modId xmlns:p14="http://schemas.microsoft.com/office/powerpoint/2010/main" val="639720510"/>
              </p:ext>
            </p:extLst>
          </p:nvPr>
        </p:nvGraphicFramePr>
        <p:xfrm>
          <a:off x="0" y="6413863"/>
          <a:ext cx="12192000" cy="457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409257890"/>
                    </a:ext>
                  </a:extLst>
                </a:gridCol>
                <a:gridCol w="2438400">
                  <a:extLst>
                    <a:ext uri="{9D8B030D-6E8A-4147-A177-3AD203B41FA5}">
                      <a16:colId xmlns:a16="http://schemas.microsoft.com/office/drawing/2014/main" val="692442115"/>
                    </a:ext>
                  </a:extLst>
                </a:gridCol>
                <a:gridCol w="2438400">
                  <a:extLst>
                    <a:ext uri="{9D8B030D-6E8A-4147-A177-3AD203B41FA5}">
                      <a16:colId xmlns:a16="http://schemas.microsoft.com/office/drawing/2014/main" val="2930329819"/>
                    </a:ext>
                  </a:extLst>
                </a:gridCol>
                <a:gridCol w="2438400">
                  <a:extLst>
                    <a:ext uri="{9D8B030D-6E8A-4147-A177-3AD203B41FA5}">
                      <a16:colId xmlns:a16="http://schemas.microsoft.com/office/drawing/2014/main" val="3970699044"/>
                    </a:ext>
                  </a:extLst>
                </a:gridCol>
                <a:gridCol w="2438400">
                  <a:extLst>
                    <a:ext uri="{9D8B030D-6E8A-4147-A177-3AD203B41FA5}">
                      <a16:colId xmlns:a16="http://schemas.microsoft.com/office/drawing/2014/main" val="602274521"/>
                    </a:ext>
                  </a:extLst>
                </a:gridCol>
              </a:tblGrid>
              <a:tr h="353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ea typeface="+mn-ea"/>
                          <a:cs typeface="Arial" panose="020B0604020202020204" pitchFamily="34" charset="0"/>
                        </a:rPr>
                        <a:t>National work to exploit wider opportunities or overcome barriers to transformation</a:t>
                      </a:r>
                    </a:p>
                  </a:txBody>
                  <a:tcPr marL="60960" marR="6096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800"/>
                        <a:t>Defining and describing optimal pathways and metrics</a:t>
                      </a:r>
                    </a:p>
                  </a:txBody>
                  <a:tcPr marL="60960" marR="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GB" sz="800"/>
                        <a:t> Supporting local pathway redesign &amp; implementation of identified interventions</a:t>
                      </a:r>
                    </a:p>
                  </a:txBody>
                  <a:tcPr marL="60960" marR="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GB" sz="800"/>
                        <a:t>Using technological innovation to accelerate local pathway transformation</a:t>
                      </a:r>
                    </a:p>
                  </a:txBody>
                  <a:tcPr marL="60960" marR="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n-GB" sz="800"/>
                        <a:t>Embedding sustainable change</a:t>
                      </a:r>
                    </a:p>
                  </a:txBody>
                  <a:tcPr marL="60960" marR="6096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70228478"/>
                  </a:ext>
                </a:extLst>
              </a:tr>
            </a:tbl>
          </a:graphicData>
        </a:graphic>
      </p:graphicFrame>
    </p:spTree>
    <p:extLst>
      <p:ext uri="{BB962C8B-B14F-4D97-AF65-F5344CB8AC3E}">
        <p14:creationId xmlns:p14="http://schemas.microsoft.com/office/powerpoint/2010/main" val="273879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804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292">
                <a:latin typeface="Arial" panose="020B0604020202020204" pitchFamily="34" charset="0"/>
                <a:cs typeface="Arial" panose="020B0604020202020204" pitchFamily="34" charset="0"/>
              </a:defRPr>
            </a:lvl1pPr>
            <a:lvl2pPr>
              <a:defRPr sz="1292">
                <a:latin typeface="Arial" panose="020B0604020202020204" pitchFamily="34" charset="0"/>
                <a:cs typeface="Arial" panose="020B0604020202020204" pitchFamily="34" charset="0"/>
              </a:defRPr>
            </a:lvl2pPr>
            <a:lvl3pPr>
              <a:defRPr sz="1292">
                <a:latin typeface="Arial" panose="020B0604020202020204" pitchFamily="34" charset="0"/>
                <a:cs typeface="Arial" panose="020B0604020202020204" pitchFamily="34" charset="0"/>
              </a:defRPr>
            </a:lvl3pPr>
            <a:lvl4pPr>
              <a:defRPr sz="1292">
                <a:latin typeface="Arial" panose="020B0604020202020204" pitchFamily="34" charset="0"/>
                <a:cs typeface="Arial" panose="020B0604020202020204" pitchFamily="34" charset="0"/>
              </a:defRPr>
            </a:lvl4pPr>
            <a:lvl5pPr>
              <a:defRPr sz="1292">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214329" y="333626"/>
            <a:ext cx="8756073" cy="611649"/>
          </a:xfrm>
          <a:prstGeom prst="rect">
            <a:avLst/>
          </a:prstGeom>
        </p:spPr>
        <p:txBody>
          <a:bodyPr/>
          <a:lstStyle>
            <a:lvl1pPr>
              <a:defRPr sz="258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585">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9" y="293024"/>
            <a:ext cx="1440873" cy="436418"/>
          </a:xfrm>
          <a:prstGeom prst="rect">
            <a:avLst/>
          </a:prstGeom>
        </p:spPr>
      </p:pic>
      <p:graphicFrame>
        <p:nvGraphicFramePr>
          <p:cNvPr id="6" name="Table 5">
            <a:extLst>
              <a:ext uri="{FF2B5EF4-FFF2-40B4-BE49-F238E27FC236}">
                <a16:creationId xmlns:a16="http://schemas.microsoft.com/office/drawing/2014/main" id="{5736349E-90DA-4922-8F4D-2338D823FD2A}"/>
              </a:ext>
            </a:extLst>
          </p:cNvPr>
          <p:cNvGraphicFramePr>
            <a:graphicFrameLocks noGrp="1"/>
          </p:cNvGraphicFramePr>
          <p:nvPr userDrawn="1">
            <p:extLst>
              <p:ext uri="{D42A27DB-BD31-4B8C-83A1-F6EECF244321}">
                <p14:modId xmlns:p14="http://schemas.microsoft.com/office/powerpoint/2010/main" val="255742411"/>
              </p:ext>
            </p:extLst>
          </p:nvPr>
        </p:nvGraphicFramePr>
        <p:xfrm>
          <a:off x="0" y="6413863"/>
          <a:ext cx="12192000" cy="457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409257890"/>
                    </a:ext>
                  </a:extLst>
                </a:gridCol>
                <a:gridCol w="2438400">
                  <a:extLst>
                    <a:ext uri="{9D8B030D-6E8A-4147-A177-3AD203B41FA5}">
                      <a16:colId xmlns:a16="http://schemas.microsoft.com/office/drawing/2014/main" val="692442115"/>
                    </a:ext>
                  </a:extLst>
                </a:gridCol>
                <a:gridCol w="2438400">
                  <a:extLst>
                    <a:ext uri="{9D8B030D-6E8A-4147-A177-3AD203B41FA5}">
                      <a16:colId xmlns:a16="http://schemas.microsoft.com/office/drawing/2014/main" val="2930329819"/>
                    </a:ext>
                  </a:extLst>
                </a:gridCol>
                <a:gridCol w="2438400">
                  <a:extLst>
                    <a:ext uri="{9D8B030D-6E8A-4147-A177-3AD203B41FA5}">
                      <a16:colId xmlns:a16="http://schemas.microsoft.com/office/drawing/2014/main" val="3970699044"/>
                    </a:ext>
                  </a:extLst>
                </a:gridCol>
                <a:gridCol w="2438400">
                  <a:extLst>
                    <a:ext uri="{9D8B030D-6E8A-4147-A177-3AD203B41FA5}">
                      <a16:colId xmlns:a16="http://schemas.microsoft.com/office/drawing/2014/main" val="602274521"/>
                    </a:ext>
                  </a:extLst>
                </a:gridCol>
              </a:tblGrid>
              <a:tr h="353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ea typeface="+mn-ea"/>
                          <a:cs typeface="Arial" panose="020B0604020202020204" pitchFamily="34" charset="0"/>
                        </a:rPr>
                        <a:t>National work to exploit wider opportunities or overcome barriers to transformation</a:t>
                      </a:r>
                    </a:p>
                  </a:txBody>
                  <a:tcPr marL="60960" marR="6096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800"/>
                        <a:t>Defining and describing optimal pathways and metrics</a:t>
                      </a:r>
                    </a:p>
                  </a:txBody>
                  <a:tcPr marL="60960" marR="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GB" sz="800"/>
                        <a:t> Supporting local pathway redesign &amp; implementation of identified interventions</a:t>
                      </a:r>
                    </a:p>
                  </a:txBody>
                  <a:tcPr marL="60960" marR="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GB" sz="800"/>
                        <a:t>Using technological innovation to accelerate local pathway transformation</a:t>
                      </a:r>
                    </a:p>
                  </a:txBody>
                  <a:tcPr marL="60960" marR="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n-GB" sz="800"/>
                        <a:t>Embedding sustainable change</a:t>
                      </a:r>
                    </a:p>
                  </a:txBody>
                  <a:tcPr marL="60960" marR="6096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70228478"/>
                  </a:ext>
                </a:extLst>
              </a:tr>
            </a:tbl>
          </a:graphicData>
        </a:graphic>
      </p:graphicFrame>
    </p:spTree>
    <p:extLst>
      <p:ext uri="{BB962C8B-B14F-4D97-AF65-F5344CB8AC3E}">
        <p14:creationId xmlns:p14="http://schemas.microsoft.com/office/powerpoint/2010/main" val="3348975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230467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763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20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261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524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6.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930121"/>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79932B-A651-4004-84A1-4202BD6A6DEE}" type="datetimeFigureOut">
              <a:rPr lang="en-GB" smtClean="0"/>
              <a:t>15/07/2021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BC60FF9-D1A8-4BC3-8D43-EDDE46D1055C}" type="slidenum">
              <a:rPr lang="en-GB" smtClean="0"/>
              <a:t>‹#›</a:t>
            </a:fld>
            <a:endParaRPr lang="en-GB"/>
          </a:p>
        </p:txBody>
      </p:sp>
    </p:spTree>
    <p:extLst>
      <p:ext uri="{BB962C8B-B14F-4D97-AF65-F5344CB8AC3E}">
        <p14:creationId xmlns:p14="http://schemas.microsoft.com/office/powerpoint/2010/main" val="3705842985"/>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Page </a:t>
            </a:r>
            <a:fld id="{662BF053-489B-49BB-8EB0-AB2C4B43C84F}" type="slidenum">
              <a:rPr lang="en-US" smtClean="0"/>
              <a:pPr/>
              <a:t>‹#›</a:t>
            </a:fld>
            <a:endParaRPr lang="en-US"/>
          </a:p>
        </p:txBody>
      </p:sp>
      <p:sp>
        <p:nvSpPr>
          <p:cNvPr id="7" name="Rectangle 6">
            <a:extLst>
              <a:ext uri="{FF2B5EF4-FFF2-40B4-BE49-F238E27FC236}">
                <a16:creationId xmlns:a16="http://schemas.microsoft.com/office/drawing/2014/main" id="{CC51F295-84A6-49C4-BD9A-F2698C7D408F}"/>
              </a:ext>
            </a:extLst>
          </p:cNvPr>
          <p:cNvSpPr/>
          <p:nvPr userDrawn="1"/>
        </p:nvSpPr>
        <p:spPr>
          <a:xfrm>
            <a:off x="0" y="6477000"/>
            <a:ext cx="12192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7FADBDA7-94F2-445E-9F73-1DF1E865F751}"/>
              </a:ext>
            </a:extLst>
          </p:cNvPr>
          <p:cNvSpPr txBox="1"/>
          <p:nvPr userDrawn="1"/>
        </p:nvSpPr>
        <p:spPr>
          <a:xfrm>
            <a:off x="925194" y="6529000"/>
            <a:ext cx="6867980" cy="230832"/>
          </a:xfrm>
          <a:prstGeom prst="rect">
            <a:avLst/>
          </a:prstGeom>
          <a:noFill/>
        </p:spPr>
        <p:txBody>
          <a:bodyPr wrap="square">
            <a:spAutoFit/>
          </a:bodyPr>
          <a:lstStyle/>
          <a:p>
            <a:r>
              <a:rPr lang="en-US" sz="900">
                <a:solidFill>
                  <a:schemeClr val="bg1"/>
                </a:solidFill>
                <a:latin typeface="Arial" panose="020B0604020202020204" pitchFamily="34" charset="0"/>
                <a:cs typeface="Arial" panose="020B0604020202020204" pitchFamily="34" charset="0"/>
              </a:rPr>
              <a:t>|</a:t>
            </a:r>
            <a:r>
              <a:rPr lang="en-US" sz="900">
                <a:latin typeface="Arial" panose="020B0604020202020204" pitchFamily="34" charset="0"/>
                <a:cs typeface="Arial" panose="020B0604020202020204" pitchFamily="34" charset="0"/>
              </a:rPr>
              <a:t>  </a:t>
            </a:r>
            <a:r>
              <a:rPr lang="en-US" sz="900" strike="noStrike" spc="0">
                <a:solidFill>
                  <a:schemeClr val="bg1"/>
                </a:solidFill>
                <a:latin typeface="Arial" panose="020B0604020202020204" pitchFamily="34" charset="0"/>
                <a:cs typeface="Arial" panose="020B0604020202020204" pitchFamily="34" charset="0"/>
              </a:rPr>
              <a:t>National Outpatient Transformation Programme – NOC 2020</a:t>
            </a:r>
          </a:p>
        </p:txBody>
      </p:sp>
      <p:pic>
        <p:nvPicPr>
          <p:cNvPr id="9" name="Picture 8" descr="A picture containing clipart&#10;&#10;Description generated with very high confidence">
            <a:extLst>
              <a:ext uri="{FF2B5EF4-FFF2-40B4-BE49-F238E27FC236}">
                <a16:creationId xmlns:a16="http://schemas.microsoft.com/office/drawing/2014/main" id="{37550F78-7861-4E10-9A93-49CE1BE78710}"/>
              </a:ext>
            </a:extLst>
          </p:cNvPr>
          <p:cNvPicPr>
            <a:picLocks noChangeAspect="1"/>
          </p:cNvPicPr>
          <p:nvPr userDrawn="1"/>
        </p:nvPicPr>
        <p:blipFill>
          <a:blip r:embed="rId19"/>
          <a:stretch>
            <a:fillRect/>
          </a:stretch>
        </p:blipFill>
        <p:spPr>
          <a:xfrm>
            <a:off x="10471727" y="400232"/>
            <a:ext cx="1313875" cy="397952"/>
          </a:xfrm>
          <a:prstGeom prst="rect">
            <a:avLst/>
          </a:prstGeom>
        </p:spPr>
      </p:pic>
    </p:spTree>
    <p:extLst>
      <p:ext uri="{BB962C8B-B14F-4D97-AF65-F5344CB8AC3E}">
        <p14:creationId xmlns:p14="http://schemas.microsoft.com/office/powerpoint/2010/main" val="235495190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180">
          <p15:clr>
            <a:srgbClr val="F26B43"/>
          </p15:clr>
        </p15:guide>
        <p15:guide id="3" orient="horz" pos="4080">
          <p15:clr>
            <a:srgbClr val="F26B43"/>
          </p15:clr>
        </p15:guide>
        <p15:guide id="4" pos="55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ascinationwithfear.blogspot.com/2013/10/halloween-2013-favorite-mediums.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echnofaq.org/posts/2019/06/5-tips-for-achieving-great-customer-success/"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longtermplan.nhs.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6A7B-77FD-4698-867C-CCC971B3E337}"/>
              </a:ext>
            </a:extLst>
          </p:cNvPr>
          <p:cNvSpPr>
            <a:spLocks noGrp="1"/>
          </p:cNvSpPr>
          <p:nvPr>
            <p:ph type="ctrTitle"/>
          </p:nvPr>
        </p:nvSpPr>
        <p:spPr>
          <a:xfrm>
            <a:off x="1414463" y="180975"/>
            <a:ext cx="8570005" cy="4400549"/>
          </a:xfrm>
        </p:spPr>
        <p:txBody>
          <a:bodyPr>
            <a:normAutofit fontScale="90000"/>
          </a:bodyPr>
          <a:lstStyle/>
          <a:p>
            <a:pPr algn="ctr"/>
            <a:br>
              <a:rPr kumimoji="0" lang="en-GB" sz="5300" b="0" i="0" u="none" strike="noStrike" kern="1200" cap="none" spc="0" normalizeH="0" baseline="0" noProof="0" dirty="0">
                <a:ln>
                  <a:noFill/>
                </a:ln>
                <a:solidFill>
                  <a:srgbClr val="EBEBEB"/>
                </a:solidFill>
                <a:effectLst/>
                <a:uLnTx/>
                <a:uFillTx/>
                <a:latin typeface="Georgia Pro Cond Black" panose="02040A06050405020203" pitchFamily="18" charset="0"/>
              </a:rPr>
            </a:br>
            <a:br>
              <a:rPr kumimoji="0" lang="en-GB" sz="5300" b="0" i="0" u="none" strike="noStrike" kern="1200" cap="none" spc="0" normalizeH="0" baseline="0" noProof="0" dirty="0">
                <a:ln>
                  <a:noFill/>
                </a:ln>
                <a:solidFill>
                  <a:srgbClr val="EBEBEB"/>
                </a:solidFill>
                <a:effectLst/>
                <a:uLnTx/>
                <a:uFillTx/>
                <a:latin typeface="Georgia Pro Cond Black" panose="02040A06050405020203" pitchFamily="18" charset="0"/>
              </a:rPr>
            </a:br>
            <a:r>
              <a:rPr kumimoji="0" lang="en-GB" sz="4400" b="0" i="0" u="none" strike="noStrike" kern="1200" cap="none" spc="0" normalizeH="0" baseline="0" noProof="0" dirty="0">
                <a:ln>
                  <a:noFill/>
                </a:ln>
                <a:solidFill>
                  <a:srgbClr val="EBEBEB"/>
                </a:solidFill>
                <a:effectLst/>
                <a:uLnTx/>
                <a:uFillTx/>
                <a:latin typeface="Georgia Pro Cond Black" panose="02040A06050405020203" pitchFamily="18" charset="0"/>
              </a:rPr>
              <a:t>(Training for the Future) </a:t>
            </a:r>
            <a:br>
              <a:rPr kumimoji="0" lang="en-GB" sz="5300" b="0" i="0" u="none" strike="noStrike" kern="1200" cap="none" spc="0" normalizeH="0" baseline="0" noProof="0" dirty="0">
                <a:ln>
                  <a:noFill/>
                </a:ln>
                <a:solidFill>
                  <a:srgbClr val="EBEBEB"/>
                </a:solidFill>
                <a:effectLst/>
                <a:uLnTx/>
                <a:uFillTx/>
                <a:latin typeface="Georgia Pro Cond Black" panose="02040A06050405020203" pitchFamily="18" charset="0"/>
              </a:rPr>
            </a:br>
            <a:br>
              <a:rPr kumimoji="0" lang="en-GB" sz="5300" b="0" i="0" u="none" strike="noStrike" kern="1200" cap="none" spc="0" normalizeH="0" baseline="0" noProof="0" dirty="0">
                <a:ln>
                  <a:noFill/>
                </a:ln>
                <a:solidFill>
                  <a:srgbClr val="EBEBEB"/>
                </a:solidFill>
                <a:effectLst/>
                <a:uLnTx/>
                <a:uFillTx/>
                <a:latin typeface="Georgia Pro Cond Black" panose="02040A06050405020203" pitchFamily="18" charset="0"/>
              </a:rPr>
            </a:br>
            <a:r>
              <a:rPr kumimoji="0" lang="en-GB" sz="6000" b="0" i="1" u="none" strike="noStrike" kern="1200" cap="none" spc="0" normalizeH="0" baseline="0" noProof="0" dirty="0">
                <a:ln>
                  <a:noFill/>
                </a:ln>
                <a:solidFill>
                  <a:srgbClr val="EBEBEB"/>
                </a:solidFill>
                <a:effectLst/>
                <a:uLnTx/>
                <a:uFillTx/>
                <a:latin typeface="Georgia Pro Cond Black" panose="02040A06050405020203" pitchFamily="18" charset="0"/>
              </a:rPr>
              <a:t>2021: </a:t>
            </a:r>
            <a:r>
              <a:rPr kumimoji="0" lang="en-GB" sz="6000" b="0" i="0" u="none" strike="noStrike" kern="1200" cap="none" spc="0" normalizeH="0" baseline="0" noProof="0" dirty="0">
                <a:ln>
                  <a:noFill/>
                </a:ln>
                <a:solidFill>
                  <a:srgbClr val="EBEBEB"/>
                </a:solidFill>
                <a:effectLst/>
                <a:uLnTx/>
                <a:uFillTx/>
                <a:latin typeface="Georgia Pro Cond Black" panose="02040A06050405020203" pitchFamily="18" charset="0"/>
              </a:rPr>
              <a:t>A </a:t>
            </a:r>
            <a:r>
              <a:rPr kumimoji="0" lang="en-GB" sz="6000" b="0" i="1" u="none" strike="noStrike" kern="1200" cap="none" spc="0" normalizeH="0" baseline="0" noProof="0" dirty="0">
                <a:ln>
                  <a:noFill/>
                </a:ln>
                <a:solidFill>
                  <a:srgbClr val="EBEBEB"/>
                </a:solidFill>
                <a:effectLst/>
                <a:uLnTx/>
                <a:uFillTx/>
                <a:latin typeface="Georgia Pro Cond Black" panose="02040A06050405020203" pitchFamily="18" charset="0"/>
              </a:rPr>
              <a:t>Transformation Odyssey</a:t>
            </a:r>
            <a:endParaRPr lang="en-GB" dirty="0">
              <a:latin typeface="Georgia Pro Cond Black" panose="02040A06050405020203" pitchFamily="18" charset="0"/>
            </a:endParaRPr>
          </a:p>
        </p:txBody>
      </p:sp>
      <p:sp>
        <p:nvSpPr>
          <p:cNvPr id="3" name="Subtitle 2">
            <a:extLst>
              <a:ext uri="{FF2B5EF4-FFF2-40B4-BE49-F238E27FC236}">
                <a16:creationId xmlns:a16="http://schemas.microsoft.com/office/drawing/2014/main" id="{ABA3FD71-3684-481D-8EE8-E5BFEFB5FAE7}"/>
              </a:ext>
            </a:extLst>
          </p:cNvPr>
          <p:cNvSpPr>
            <a:spLocks noGrp="1"/>
          </p:cNvSpPr>
          <p:nvPr>
            <p:ph type="subTitle" idx="1"/>
          </p:nvPr>
        </p:nvSpPr>
        <p:spPr>
          <a:xfrm>
            <a:off x="4619624" y="4933949"/>
            <a:ext cx="6524625" cy="1666875"/>
          </a:xfrm>
        </p:spPr>
        <p:txBody>
          <a:bodyPr>
            <a:normAutofit/>
          </a:bodyPr>
          <a:lstStyle/>
          <a:p>
            <a:r>
              <a:rPr lang="en-GB" sz="3000" i="1" dirty="0">
                <a:latin typeface="Bahnschrift Condensed" panose="020B0502040204020203" pitchFamily="34" charset="0"/>
              </a:rPr>
              <a:t>Starring…Ian meadows, Sophia Burton, Richard </a:t>
            </a:r>
            <a:r>
              <a:rPr lang="en-GB" sz="3000" i="1" dirty="0" err="1">
                <a:latin typeface="Bahnschrift Condensed" panose="020B0502040204020203" pitchFamily="34" charset="0"/>
              </a:rPr>
              <a:t>webb</a:t>
            </a:r>
            <a:r>
              <a:rPr lang="en-GB" sz="3000" i="1" dirty="0">
                <a:latin typeface="Bahnschrift Condensed" panose="020B0502040204020203" pitchFamily="34" charset="0"/>
              </a:rPr>
              <a:t> , ALISON LOWELL &amp; </a:t>
            </a:r>
            <a:r>
              <a:rPr lang="en-GB" sz="3000" i="1" dirty="0" err="1">
                <a:latin typeface="Bahnschrift Condensed" panose="020B0502040204020203" pitchFamily="34" charset="0"/>
              </a:rPr>
              <a:t>irfan</a:t>
            </a:r>
            <a:r>
              <a:rPr lang="en-GB" sz="3000" i="1" dirty="0">
                <a:latin typeface="Bahnschrift Condensed" panose="020B0502040204020203" pitchFamily="34" charset="0"/>
              </a:rPr>
              <a:t> Razvi.</a:t>
            </a:r>
            <a:endParaRPr lang="en-GB" sz="3000" dirty="0"/>
          </a:p>
          <a:p>
            <a:endParaRPr lang="en-GB" sz="3600" dirty="0"/>
          </a:p>
        </p:txBody>
      </p:sp>
    </p:spTree>
    <p:extLst>
      <p:ext uri="{BB962C8B-B14F-4D97-AF65-F5344CB8AC3E}">
        <p14:creationId xmlns:p14="http://schemas.microsoft.com/office/powerpoint/2010/main" val="536322192"/>
      </p:ext>
    </p:extLst>
  </p:cSld>
  <p:clrMapOvr>
    <a:masterClrMapping/>
  </p:clrMapOvr>
  <mc:AlternateContent xmlns:mc="http://schemas.openxmlformats.org/markup-compatibility/2006" xmlns:p14="http://schemas.microsoft.com/office/powerpoint/2010/main">
    <mc:Choice Requires="p14">
      <p:transition spd="slow" p14:dur="2000" advTm="11615"/>
    </mc:Choice>
    <mc:Fallback xmlns="">
      <p:transition spd="slow" advTm="116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DAED-A961-44F0-A7F6-0FDE612F306B}"/>
              </a:ext>
            </a:extLst>
          </p:cNvPr>
          <p:cNvSpPr>
            <a:spLocks noGrp="1"/>
          </p:cNvSpPr>
          <p:nvPr>
            <p:ph type="title"/>
          </p:nvPr>
        </p:nvSpPr>
        <p:spPr/>
        <p:txBody>
          <a:bodyPr/>
          <a:lstStyle/>
          <a:p>
            <a:r>
              <a:rPr lang="en-GB" dirty="0"/>
              <a:t>NOTP - 2</a:t>
            </a:r>
          </a:p>
        </p:txBody>
      </p:sp>
      <p:sp>
        <p:nvSpPr>
          <p:cNvPr id="3" name="Content Placeholder 2">
            <a:extLst>
              <a:ext uri="{FF2B5EF4-FFF2-40B4-BE49-F238E27FC236}">
                <a16:creationId xmlns:a16="http://schemas.microsoft.com/office/drawing/2014/main" id="{7E81B46A-F312-4805-A4BF-0384A57EB6EA}"/>
              </a:ext>
            </a:extLst>
          </p:cNvPr>
          <p:cNvSpPr>
            <a:spLocks noGrp="1"/>
          </p:cNvSpPr>
          <p:nvPr>
            <p:ph idx="1"/>
          </p:nvPr>
        </p:nvSpPr>
        <p:spPr>
          <a:xfrm>
            <a:off x="1103312" y="1514476"/>
            <a:ext cx="9307513" cy="4752974"/>
          </a:xfrm>
        </p:spPr>
        <p:txBody>
          <a:bodyPr>
            <a:normAutofit fontScale="92500"/>
          </a:bodyPr>
          <a:lstStyle/>
          <a:p>
            <a:r>
              <a:rPr lang="en-GB" b="1" dirty="0"/>
              <a:t>Digital Transformation </a:t>
            </a:r>
            <a:r>
              <a:rPr lang="en-GB" dirty="0"/>
              <a:t>plan underpins the importance of technology in the future NHS; setting out the critical priorities that will support transformation and provide a step change in the way the NHS cares for patients</a:t>
            </a:r>
          </a:p>
          <a:p>
            <a:r>
              <a:rPr lang="en-GB" dirty="0"/>
              <a:t>As of 1 July 2019, NHSX formed, which brings teams from the Department of Health and Social Care AND NHS England &amp; Improvement together into one unit. Responsible for driving digital transformation and leading policy, implementation and change in this area.</a:t>
            </a:r>
          </a:p>
          <a:p>
            <a:r>
              <a:rPr lang="en-GB" b="1" dirty="0"/>
              <a:t>Eyecare electronic Referral System </a:t>
            </a:r>
            <a:r>
              <a:rPr lang="en-GB" b="1" dirty="0" err="1"/>
              <a:t>EeRS</a:t>
            </a:r>
            <a:r>
              <a:rPr lang="en-GB" b="1" dirty="0"/>
              <a:t> </a:t>
            </a:r>
            <a:r>
              <a:rPr lang="en-GB" b="1" i="1" dirty="0"/>
              <a:t>- </a:t>
            </a:r>
            <a:r>
              <a:rPr lang="en-GB" i="1" dirty="0"/>
              <a:t>Patients will be referred in an efficient and comprehensive way to the correct speciality with full supporting clinical findings, reducing waiting times, repeat visits and lost information</a:t>
            </a:r>
          </a:p>
          <a:p>
            <a:r>
              <a:rPr lang="en-GB" dirty="0"/>
              <a:t>Benefitting Optical practices, Ophthalmology, Commissioners and PATIENTS!</a:t>
            </a:r>
          </a:p>
          <a:p>
            <a:r>
              <a:rPr lang="en-GB" dirty="0"/>
              <a:t>Move to integrate virtual consultation using </a:t>
            </a:r>
            <a:r>
              <a:rPr lang="en-GB" dirty="0" err="1"/>
              <a:t>Telemed</a:t>
            </a:r>
            <a:r>
              <a:rPr lang="en-GB" dirty="0"/>
              <a:t>/ Video-consultation.</a:t>
            </a:r>
          </a:p>
          <a:p>
            <a:endParaRPr lang="en-GB" dirty="0"/>
          </a:p>
          <a:p>
            <a:endParaRPr lang="en-GB" dirty="0"/>
          </a:p>
        </p:txBody>
      </p:sp>
    </p:spTree>
    <p:extLst>
      <p:ext uri="{BB962C8B-B14F-4D97-AF65-F5344CB8AC3E}">
        <p14:creationId xmlns:p14="http://schemas.microsoft.com/office/powerpoint/2010/main" val="220247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7F00-8B9F-4BE0-898D-A7BEE8C7C432}"/>
              </a:ext>
            </a:extLst>
          </p:cNvPr>
          <p:cNvSpPr>
            <a:spLocks noGrp="1"/>
          </p:cNvSpPr>
          <p:nvPr>
            <p:ph type="title"/>
          </p:nvPr>
        </p:nvSpPr>
        <p:spPr/>
        <p:txBody>
          <a:bodyPr/>
          <a:lstStyle/>
          <a:p>
            <a:r>
              <a:rPr lang="en-GB" dirty="0">
                <a:solidFill>
                  <a:srgbClr val="002060"/>
                </a:solidFill>
              </a:rPr>
              <a:t>Known challenges to local transformation</a:t>
            </a:r>
          </a:p>
        </p:txBody>
      </p:sp>
      <p:pic>
        <p:nvPicPr>
          <p:cNvPr id="4" name="Content Placeholder 3">
            <a:extLst>
              <a:ext uri="{FF2B5EF4-FFF2-40B4-BE49-F238E27FC236}">
                <a16:creationId xmlns:a16="http://schemas.microsoft.com/office/drawing/2014/main" id="{19124CA5-A6B4-4BC2-86E2-62D83265193E}"/>
              </a:ext>
            </a:extLst>
          </p:cNvPr>
          <p:cNvPicPr>
            <a:picLocks noGrp="1" noChangeAspect="1"/>
          </p:cNvPicPr>
          <p:nvPr>
            <p:ph idx="1"/>
          </p:nvPr>
        </p:nvPicPr>
        <p:blipFill>
          <a:blip r:embed="rId3"/>
          <a:stretch>
            <a:fillRect/>
          </a:stretch>
        </p:blipFill>
        <p:spPr>
          <a:xfrm>
            <a:off x="1387094" y="2052638"/>
            <a:ext cx="8379588" cy="4195762"/>
          </a:xfrm>
          <a:prstGeom prst="rect">
            <a:avLst/>
          </a:prstGeom>
        </p:spPr>
      </p:pic>
    </p:spTree>
    <p:extLst>
      <p:ext uri="{BB962C8B-B14F-4D97-AF65-F5344CB8AC3E}">
        <p14:creationId xmlns:p14="http://schemas.microsoft.com/office/powerpoint/2010/main" val="35065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BDAC-1E90-430A-99AA-5EC787D4B73F}"/>
              </a:ext>
            </a:extLst>
          </p:cNvPr>
          <p:cNvSpPr>
            <a:spLocks noGrp="1"/>
          </p:cNvSpPr>
          <p:nvPr>
            <p:ph type="title"/>
          </p:nvPr>
        </p:nvSpPr>
        <p:spPr/>
        <p:txBody>
          <a:bodyPr/>
          <a:lstStyle/>
          <a:p>
            <a:r>
              <a:rPr lang="en-GB" dirty="0"/>
              <a:t>Staffordshire challenges…</a:t>
            </a:r>
          </a:p>
        </p:txBody>
      </p:sp>
      <p:sp>
        <p:nvSpPr>
          <p:cNvPr id="3" name="Content Placeholder 2">
            <a:extLst>
              <a:ext uri="{FF2B5EF4-FFF2-40B4-BE49-F238E27FC236}">
                <a16:creationId xmlns:a16="http://schemas.microsoft.com/office/drawing/2014/main" id="{C6260E8E-34CE-4D98-A774-162C93308786}"/>
              </a:ext>
            </a:extLst>
          </p:cNvPr>
          <p:cNvSpPr>
            <a:spLocks noGrp="1"/>
          </p:cNvSpPr>
          <p:nvPr>
            <p:ph idx="1"/>
          </p:nvPr>
        </p:nvSpPr>
        <p:spPr>
          <a:xfrm>
            <a:off x="1104293" y="1733322"/>
            <a:ext cx="8946541" cy="4195481"/>
          </a:xfrm>
        </p:spPr>
        <p:txBody>
          <a:bodyPr>
            <a:normAutofit lnSpcReduction="10000"/>
          </a:bodyPr>
          <a:lstStyle/>
          <a:p>
            <a:r>
              <a:rPr lang="en-GB" sz="2400" b="1" dirty="0"/>
              <a:t>Staffordshire</a:t>
            </a:r>
          </a:p>
          <a:p>
            <a:pPr marL="0" indent="0">
              <a:buNone/>
            </a:pPr>
            <a:endParaRPr lang="en-GB" sz="2400" b="1" dirty="0"/>
          </a:p>
          <a:p>
            <a:pPr>
              <a:buFont typeface="Wingdings" panose="05000000000000000000" pitchFamily="2" charset="2"/>
              <a:buChar char="Ø"/>
            </a:pPr>
            <a:r>
              <a:rPr lang="en-GB" dirty="0"/>
              <a:t>Population 874,190, Size 1047 </a:t>
            </a:r>
            <a:r>
              <a:rPr lang="en-GB" dirty="0" err="1"/>
              <a:t>sq</a:t>
            </a:r>
            <a:r>
              <a:rPr lang="en-GB" dirty="0"/>
              <a:t> miles.</a:t>
            </a:r>
          </a:p>
          <a:p>
            <a:pPr>
              <a:buFont typeface="Wingdings" panose="05000000000000000000" pitchFamily="2" charset="2"/>
              <a:buChar char="Ø"/>
            </a:pPr>
            <a:r>
              <a:rPr lang="en-GB" dirty="0"/>
              <a:t>1 ICS (‘Together we are better Staffordshire &amp; Stoke-on-Trent’)</a:t>
            </a:r>
          </a:p>
          <a:p>
            <a:pPr>
              <a:buFont typeface="Wingdings" panose="05000000000000000000" pitchFamily="2" charset="2"/>
              <a:buChar char="Ø"/>
            </a:pPr>
            <a:r>
              <a:rPr lang="en-GB" dirty="0"/>
              <a:t>3 ICPs (one for each locality)</a:t>
            </a:r>
          </a:p>
          <a:p>
            <a:pPr>
              <a:buFont typeface="Wingdings" panose="05000000000000000000" pitchFamily="2" charset="2"/>
              <a:buChar char="Ø"/>
            </a:pPr>
            <a:r>
              <a:rPr lang="en-GB" dirty="0"/>
              <a:t>26 PCNs</a:t>
            </a:r>
          </a:p>
          <a:p>
            <a:pPr>
              <a:buFont typeface="Wingdings" panose="05000000000000000000" pitchFamily="2" charset="2"/>
              <a:buChar char="Ø"/>
            </a:pPr>
            <a:r>
              <a:rPr lang="en-GB" dirty="0"/>
              <a:t>3 NHS Acute trust Hospitals</a:t>
            </a:r>
          </a:p>
          <a:p>
            <a:pPr marL="0" indent="0">
              <a:buNone/>
            </a:pPr>
            <a:endParaRPr lang="en-GB" dirty="0"/>
          </a:p>
          <a:p>
            <a:pPr>
              <a:buFont typeface="Wingdings" panose="05000000000000000000" pitchFamily="2" charset="2"/>
              <a:buChar char="Ø"/>
            </a:pPr>
            <a:r>
              <a:rPr lang="en-GB" dirty="0"/>
              <a:t>110 Optical practices</a:t>
            </a:r>
          </a:p>
          <a:p>
            <a:pPr>
              <a:buFont typeface="Wingdings" panose="05000000000000000000" pitchFamily="2" charset="2"/>
              <a:buChar char="Ø"/>
            </a:pPr>
            <a:r>
              <a:rPr lang="en-GB" dirty="0"/>
              <a:t>1 LOC!</a:t>
            </a:r>
          </a:p>
          <a:p>
            <a:endParaRPr lang="en-GB" dirty="0"/>
          </a:p>
        </p:txBody>
      </p:sp>
    </p:spTree>
    <p:extLst>
      <p:ext uri="{BB962C8B-B14F-4D97-AF65-F5344CB8AC3E}">
        <p14:creationId xmlns:p14="http://schemas.microsoft.com/office/powerpoint/2010/main" val="365140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04ADC5-B2DD-4910-A15C-2454844072A1}"/>
              </a:ext>
            </a:extLst>
          </p:cNvPr>
          <p:cNvSpPr txBox="1"/>
          <p:nvPr/>
        </p:nvSpPr>
        <p:spPr>
          <a:xfrm>
            <a:off x="1524000" y="6130417"/>
            <a:ext cx="9144000" cy="348109"/>
          </a:xfrm>
          <a:prstGeom prst="rect">
            <a:avLst/>
          </a:prstGeom>
          <a:solidFill>
            <a:schemeClr val="bg1"/>
          </a:solidFill>
        </p:spPr>
        <p:txBody>
          <a:bodyPr wrap="square" rtlCol="0">
            <a:spAutoFit/>
          </a:bodyPr>
          <a:lstStyle/>
          <a:p>
            <a:endParaRPr lang="en-GB" sz="1662">
              <a:solidFill>
                <a:prstClr val="black"/>
              </a:solidFill>
              <a:latin typeface="Calibri" panose="020F0502020204030204"/>
            </a:endParaRPr>
          </a:p>
        </p:txBody>
      </p:sp>
      <p:sp>
        <p:nvSpPr>
          <p:cNvPr id="3" name="Title 2">
            <a:extLst>
              <a:ext uri="{FF2B5EF4-FFF2-40B4-BE49-F238E27FC236}">
                <a16:creationId xmlns:a16="http://schemas.microsoft.com/office/drawing/2014/main" id="{28810BBF-C901-46DB-8776-7B986B56372A}"/>
              </a:ext>
            </a:extLst>
          </p:cNvPr>
          <p:cNvSpPr>
            <a:spLocks noGrp="1"/>
          </p:cNvSpPr>
          <p:nvPr>
            <p:ph type="title"/>
          </p:nvPr>
        </p:nvSpPr>
        <p:spPr>
          <a:xfrm>
            <a:off x="2147886" y="379475"/>
            <a:ext cx="7053264" cy="1204228"/>
          </a:xfrm>
        </p:spPr>
        <p:txBody>
          <a:bodyPr vert="horz" lIns="84406" tIns="42203" rIns="84406" bIns="42203" rtlCol="0" anchor="t">
            <a:normAutofit fontScale="90000"/>
          </a:bodyPr>
          <a:lstStyle/>
          <a:p>
            <a:r>
              <a:rPr lang="en-GB" sz="3200" dirty="0">
                <a:solidFill>
                  <a:srgbClr val="005EB8"/>
                </a:solidFill>
                <a:latin typeface="Arial"/>
                <a:cs typeface="Arial"/>
              </a:rPr>
              <a:t>Local Eye Health Network (LEHN) to connect clinical leaders across Staffordshire</a:t>
            </a:r>
            <a:endParaRPr lang="en-GB" sz="3200" dirty="0">
              <a:solidFill>
                <a:srgbClr val="005EB8"/>
              </a:solidFill>
            </a:endParaRPr>
          </a:p>
        </p:txBody>
      </p:sp>
      <p:pic>
        <p:nvPicPr>
          <p:cNvPr id="16" name="Graphic 15" descr="Cycle with people">
            <a:extLst>
              <a:ext uri="{FF2B5EF4-FFF2-40B4-BE49-F238E27FC236}">
                <a16:creationId xmlns:a16="http://schemas.microsoft.com/office/drawing/2014/main" id="{EDC3C9B4-AAB8-485F-9111-2FE40A33F6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7192" y="1583703"/>
            <a:ext cx="5109328" cy="5109328"/>
          </a:xfrm>
          <a:prstGeom prst="rect">
            <a:avLst/>
          </a:prstGeom>
        </p:spPr>
      </p:pic>
      <p:sp>
        <p:nvSpPr>
          <p:cNvPr id="17" name="TextBox 16">
            <a:extLst>
              <a:ext uri="{FF2B5EF4-FFF2-40B4-BE49-F238E27FC236}">
                <a16:creationId xmlns:a16="http://schemas.microsoft.com/office/drawing/2014/main" id="{F1A21694-5894-4CEB-8F50-732C53C0084D}"/>
              </a:ext>
            </a:extLst>
          </p:cNvPr>
          <p:cNvSpPr txBox="1"/>
          <p:nvPr/>
        </p:nvSpPr>
        <p:spPr>
          <a:xfrm>
            <a:off x="6790096" y="2568707"/>
            <a:ext cx="3192198" cy="1569660"/>
          </a:xfrm>
          <a:prstGeom prst="rect">
            <a:avLst/>
          </a:prstGeom>
          <a:noFill/>
        </p:spPr>
        <p:txBody>
          <a:bodyPr wrap="square" rtlCol="0">
            <a:spAutoFit/>
          </a:bodyPr>
          <a:lstStyle/>
          <a:p>
            <a:pPr algn="ctr"/>
            <a:r>
              <a:rPr lang="en-GB" sz="3200" dirty="0">
                <a:solidFill>
                  <a:srgbClr val="CC3300"/>
                </a:solidFill>
                <a:latin typeface="Calibri" panose="020F0502020204030204"/>
              </a:rPr>
              <a:t>Joining  the dots and making connections</a:t>
            </a:r>
          </a:p>
        </p:txBody>
      </p:sp>
      <p:sp>
        <p:nvSpPr>
          <p:cNvPr id="2" name="TextBox 1">
            <a:extLst>
              <a:ext uri="{FF2B5EF4-FFF2-40B4-BE49-F238E27FC236}">
                <a16:creationId xmlns:a16="http://schemas.microsoft.com/office/drawing/2014/main" id="{20C60821-DCF3-4880-8E6D-128F01894B0B}"/>
              </a:ext>
            </a:extLst>
          </p:cNvPr>
          <p:cNvSpPr txBox="1"/>
          <p:nvPr/>
        </p:nvSpPr>
        <p:spPr>
          <a:xfrm>
            <a:off x="1524000" y="6478525"/>
            <a:ext cx="9144000" cy="369332"/>
          </a:xfrm>
          <a:prstGeom prst="rect">
            <a:avLst/>
          </a:prstGeom>
          <a:solidFill>
            <a:schemeClr val="bg1"/>
          </a:solidFill>
        </p:spPr>
        <p:txBody>
          <a:bodyPr wrap="square" rtlCol="0">
            <a:spAutoFit/>
          </a:bodyPr>
          <a:lstStyle/>
          <a:p>
            <a:endParaRPr lang="en-GB" dirty="0">
              <a:solidFill>
                <a:prstClr val="black"/>
              </a:solidFill>
              <a:latin typeface="Calibri" panose="020F0502020204030204"/>
            </a:endParaRPr>
          </a:p>
        </p:txBody>
      </p:sp>
    </p:spTree>
    <p:extLst>
      <p:ext uri="{BB962C8B-B14F-4D97-AF65-F5344CB8AC3E}">
        <p14:creationId xmlns:p14="http://schemas.microsoft.com/office/powerpoint/2010/main" val="46240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B05A-E3BF-460E-AA50-22476857AB4D}"/>
              </a:ext>
            </a:extLst>
          </p:cNvPr>
          <p:cNvSpPr>
            <a:spLocks noGrp="1"/>
          </p:cNvSpPr>
          <p:nvPr>
            <p:ph type="title"/>
          </p:nvPr>
        </p:nvSpPr>
        <p:spPr>
          <a:xfrm>
            <a:off x="646111" y="452718"/>
            <a:ext cx="9404723" cy="1280832"/>
          </a:xfrm>
        </p:spPr>
        <p:txBody>
          <a:bodyPr/>
          <a:lstStyle/>
          <a:p>
            <a:r>
              <a:rPr lang="en-GB" sz="3600" dirty="0"/>
              <a:t>New Local Eye Health Network (LEHN)</a:t>
            </a:r>
          </a:p>
        </p:txBody>
      </p:sp>
      <p:sp>
        <p:nvSpPr>
          <p:cNvPr id="3" name="Content Placeholder 2">
            <a:extLst>
              <a:ext uri="{FF2B5EF4-FFF2-40B4-BE49-F238E27FC236}">
                <a16:creationId xmlns:a16="http://schemas.microsoft.com/office/drawing/2014/main" id="{31F100E5-0E0A-45DE-8D2F-D5E8AFF37A3E}"/>
              </a:ext>
            </a:extLst>
          </p:cNvPr>
          <p:cNvSpPr>
            <a:spLocks noGrp="1"/>
          </p:cNvSpPr>
          <p:nvPr>
            <p:ph idx="1"/>
          </p:nvPr>
        </p:nvSpPr>
        <p:spPr>
          <a:xfrm>
            <a:off x="1103312" y="1285875"/>
            <a:ext cx="9404723" cy="5353049"/>
          </a:xfrm>
        </p:spPr>
        <p:txBody>
          <a:bodyPr>
            <a:normAutofit/>
          </a:bodyPr>
          <a:lstStyle/>
          <a:p>
            <a:r>
              <a:rPr lang="en-GB" sz="2000" dirty="0"/>
              <a:t>ICS/ICPs need Clinical guidance before any service is commissioned. NHS long term plan </a:t>
            </a:r>
            <a:r>
              <a:rPr lang="en-GB" dirty="0"/>
              <a:t>&amp; </a:t>
            </a:r>
            <a:r>
              <a:rPr lang="en-GB" sz="2000" dirty="0"/>
              <a:t>NOTP clearly want primary care Optometry to play big role in </a:t>
            </a:r>
            <a:r>
              <a:rPr lang="en-GB" dirty="0"/>
              <a:t>delivery </a:t>
            </a:r>
            <a:r>
              <a:rPr lang="en-GB" sz="2000" dirty="0"/>
              <a:t>of </a:t>
            </a:r>
            <a:r>
              <a:rPr lang="en-GB" dirty="0"/>
              <a:t>integrated patient eye care </a:t>
            </a:r>
          </a:p>
          <a:p>
            <a:pPr marL="0" indent="0">
              <a:buNone/>
            </a:pPr>
            <a:endParaRPr lang="en-GB" dirty="0"/>
          </a:p>
          <a:p>
            <a:r>
              <a:rPr lang="en-GB" sz="2000" dirty="0"/>
              <a:t>GIRFT</a:t>
            </a:r>
            <a:r>
              <a:rPr lang="en-GB" dirty="0"/>
              <a:t> - hospital centric. PCNs - GP biased at moment and not yet mature. Ophthalmology Clinical improvement / Eye service review groups either CCG or hospital biased</a:t>
            </a:r>
            <a:r>
              <a:rPr lang="en-GB" b="1" dirty="0"/>
              <a:t>. Platform needed to ensure our views on eyecare are consulted at the earliest stage.</a:t>
            </a:r>
          </a:p>
          <a:p>
            <a:pPr marL="0" indent="0">
              <a:buNone/>
            </a:pPr>
            <a:endParaRPr lang="en-GB" b="1" dirty="0"/>
          </a:p>
          <a:p>
            <a:r>
              <a:rPr lang="en-GB" sz="2000" b="1" dirty="0"/>
              <a:t>Cue -New LEHN proposal. </a:t>
            </a:r>
            <a:r>
              <a:rPr lang="en-GB" dirty="0"/>
              <a:t>Pan-Staffs group to </a:t>
            </a:r>
            <a:r>
              <a:rPr lang="en-GB" sz="2000" dirty="0"/>
              <a:t>include representation from LOC</a:t>
            </a:r>
            <a:r>
              <a:rPr lang="en-GB" dirty="0"/>
              <a:t>, Ophthalmology, ICS/ICP, NHSE Transformation lead, NHS OA and LEHN chair (facilitate). This will then feed into ICS/ICP. </a:t>
            </a:r>
            <a:r>
              <a:rPr lang="en-GB" sz="2000" dirty="0"/>
              <a:t>The group will deal with all matters of eyecare provision in Staffs, not just Restoration &amp; Transformation.</a:t>
            </a:r>
          </a:p>
          <a:p>
            <a:r>
              <a:rPr lang="en-GB" dirty="0"/>
              <a:t>Ensuring we take the will of the profession to the central discussion*</a:t>
            </a:r>
          </a:p>
          <a:p>
            <a:endParaRPr lang="en-GB" sz="2000" dirty="0"/>
          </a:p>
          <a:p>
            <a:endParaRPr lang="en-GB" sz="2000" dirty="0"/>
          </a:p>
          <a:p>
            <a:endParaRPr lang="en-GB" dirty="0"/>
          </a:p>
        </p:txBody>
      </p:sp>
    </p:spTree>
    <p:extLst>
      <p:ext uri="{BB962C8B-B14F-4D97-AF65-F5344CB8AC3E}">
        <p14:creationId xmlns:p14="http://schemas.microsoft.com/office/powerpoint/2010/main" val="186871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9FF-A83F-41B4-B242-4E19C7DAA0D7}"/>
              </a:ext>
            </a:extLst>
          </p:cNvPr>
          <p:cNvSpPr>
            <a:spLocks noGrp="1"/>
          </p:cNvSpPr>
          <p:nvPr>
            <p:ph type="title"/>
          </p:nvPr>
        </p:nvSpPr>
        <p:spPr/>
        <p:txBody>
          <a:bodyPr/>
          <a:lstStyle/>
          <a:p>
            <a:r>
              <a:rPr lang="en-GB" dirty="0"/>
              <a:t>LOC Transformation – new committee structure</a:t>
            </a:r>
          </a:p>
        </p:txBody>
      </p:sp>
      <p:sp>
        <p:nvSpPr>
          <p:cNvPr id="3" name="Content Placeholder 2">
            <a:extLst>
              <a:ext uri="{FF2B5EF4-FFF2-40B4-BE49-F238E27FC236}">
                <a16:creationId xmlns:a16="http://schemas.microsoft.com/office/drawing/2014/main" id="{27C9363F-8FA7-4910-8654-7573DC5F8661}"/>
              </a:ext>
            </a:extLst>
          </p:cNvPr>
          <p:cNvSpPr>
            <a:spLocks noGrp="1"/>
          </p:cNvSpPr>
          <p:nvPr>
            <p:ph idx="1"/>
          </p:nvPr>
        </p:nvSpPr>
        <p:spPr/>
        <p:txBody>
          <a:bodyPr/>
          <a:lstStyle/>
          <a:p>
            <a:r>
              <a:rPr lang="en-GB" dirty="0"/>
              <a:t>Structure revamped last year to role based membership to ensure better engagement with profession but also better representation at the highest level of NHS discussions, eye care strategy and service development in Staffordshire.</a:t>
            </a:r>
          </a:p>
          <a:p>
            <a:r>
              <a:rPr lang="en-GB" dirty="0"/>
              <a:t>In addition to the core roles of Chair, Vice-Chair, Secretary &amp; Treasurer, </a:t>
            </a:r>
          </a:p>
          <a:p>
            <a:pPr>
              <a:buFont typeface="Wingdings" panose="05000000000000000000" pitchFamily="2" charset="2"/>
              <a:buChar char="Ø"/>
            </a:pPr>
            <a:r>
              <a:rPr lang="en-GB" dirty="0"/>
              <a:t>Community Services Officers</a:t>
            </a:r>
          </a:p>
          <a:p>
            <a:pPr>
              <a:buFont typeface="Wingdings" panose="05000000000000000000" pitchFamily="2" charset="2"/>
              <a:buChar char="Ø"/>
            </a:pPr>
            <a:r>
              <a:rPr lang="en-GB" dirty="0"/>
              <a:t>Training Leads</a:t>
            </a:r>
          </a:p>
          <a:p>
            <a:pPr>
              <a:buFont typeface="Wingdings" panose="05000000000000000000" pitchFamily="2" charset="2"/>
              <a:buChar char="Ø"/>
            </a:pPr>
            <a:r>
              <a:rPr lang="en-GB" dirty="0"/>
              <a:t>CET Officers</a:t>
            </a:r>
          </a:p>
          <a:p>
            <a:pPr>
              <a:buFont typeface="Wingdings" panose="05000000000000000000" pitchFamily="2" charset="2"/>
              <a:buChar char="Ø"/>
            </a:pPr>
            <a:r>
              <a:rPr lang="en-GB" dirty="0"/>
              <a:t>Dispensing Optics Leads</a:t>
            </a:r>
          </a:p>
        </p:txBody>
      </p:sp>
    </p:spTree>
    <p:extLst>
      <p:ext uri="{BB962C8B-B14F-4D97-AF65-F5344CB8AC3E}">
        <p14:creationId xmlns:p14="http://schemas.microsoft.com/office/powerpoint/2010/main" val="419085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F1B5-74C2-47DB-A287-9F04FEF6B9B4}"/>
              </a:ext>
            </a:extLst>
          </p:cNvPr>
          <p:cNvSpPr>
            <a:spLocks noGrp="1"/>
          </p:cNvSpPr>
          <p:nvPr>
            <p:ph type="title"/>
          </p:nvPr>
        </p:nvSpPr>
        <p:spPr/>
        <p:txBody>
          <a:bodyPr/>
          <a:lstStyle/>
          <a:p>
            <a:r>
              <a:rPr lang="en-GB" dirty="0"/>
              <a:t>LOC Position (at the moment*)</a:t>
            </a:r>
          </a:p>
        </p:txBody>
      </p:sp>
      <p:sp>
        <p:nvSpPr>
          <p:cNvPr id="3" name="Content Placeholder 2">
            <a:extLst>
              <a:ext uri="{FF2B5EF4-FFF2-40B4-BE49-F238E27FC236}">
                <a16:creationId xmlns:a16="http://schemas.microsoft.com/office/drawing/2014/main" id="{8B9106E6-DA07-448C-8A7E-1EAB47F06E42}"/>
              </a:ext>
            </a:extLst>
          </p:cNvPr>
          <p:cNvSpPr>
            <a:spLocks noGrp="1"/>
          </p:cNvSpPr>
          <p:nvPr>
            <p:ph idx="1"/>
          </p:nvPr>
        </p:nvSpPr>
        <p:spPr>
          <a:xfrm>
            <a:off x="1103312" y="1704976"/>
            <a:ext cx="8946541" cy="4543424"/>
          </a:xfrm>
        </p:spPr>
        <p:txBody>
          <a:bodyPr>
            <a:normAutofit fontScale="92500" lnSpcReduction="10000"/>
          </a:bodyPr>
          <a:lstStyle/>
          <a:p>
            <a:r>
              <a:rPr lang="en-GB" dirty="0"/>
              <a:t>We do see this as a fantastic opportunity for Optical profession to further their stake in primary eye care provision</a:t>
            </a:r>
          </a:p>
          <a:p>
            <a:r>
              <a:rPr lang="en-GB" dirty="0"/>
              <a:t>Opportunity to future proof the Optical practice business model</a:t>
            </a:r>
          </a:p>
          <a:p>
            <a:r>
              <a:rPr lang="en-GB" dirty="0"/>
              <a:t>We are professional clinicians with the ability to deal with Co-morbidities without further unnecessary referral</a:t>
            </a:r>
          </a:p>
          <a:p>
            <a:r>
              <a:rPr lang="en-GB" dirty="0"/>
              <a:t>Ability to diagnose/ manage/ treat (in particular cases)</a:t>
            </a:r>
          </a:p>
          <a:p>
            <a:r>
              <a:rPr lang="en-GB" dirty="0"/>
              <a:t>Primary care is already in the community, easily accessible, qualified workforce</a:t>
            </a:r>
          </a:p>
          <a:p>
            <a:r>
              <a:rPr lang="en-GB" dirty="0"/>
              <a:t>While we recognise the importance of “upskilling”, we will be strongly driving the message of existing CORE COMPETENCY</a:t>
            </a:r>
          </a:p>
          <a:p>
            <a:r>
              <a:rPr lang="en-GB" dirty="0"/>
              <a:t>HOWEVER, the pathways must have some way of fitting into our practices and crucially the tariff must reflect the professional eye care we would be delivering..</a:t>
            </a:r>
          </a:p>
          <a:p>
            <a:endParaRPr lang="en-GB" dirty="0"/>
          </a:p>
        </p:txBody>
      </p:sp>
    </p:spTree>
    <p:extLst>
      <p:ext uri="{BB962C8B-B14F-4D97-AF65-F5344CB8AC3E}">
        <p14:creationId xmlns:p14="http://schemas.microsoft.com/office/powerpoint/2010/main" val="93138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2064-91FD-46E3-8802-39BB4CDF5006}"/>
              </a:ext>
            </a:extLst>
          </p:cNvPr>
          <p:cNvSpPr>
            <a:spLocks noGrp="1"/>
          </p:cNvSpPr>
          <p:nvPr>
            <p:ph type="title"/>
          </p:nvPr>
        </p:nvSpPr>
        <p:spPr/>
        <p:txBody>
          <a:bodyPr/>
          <a:lstStyle/>
          <a:p>
            <a:r>
              <a:rPr lang="en-GB" dirty="0"/>
              <a:t>Why is this important for me 1?</a:t>
            </a:r>
          </a:p>
        </p:txBody>
      </p:sp>
      <p:sp>
        <p:nvSpPr>
          <p:cNvPr id="3" name="Content Placeholder 2">
            <a:extLst>
              <a:ext uri="{FF2B5EF4-FFF2-40B4-BE49-F238E27FC236}">
                <a16:creationId xmlns:a16="http://schemas.microsoft.com/office/drawing/2014/main" id="{988316D4-B03A-4D67-BD14-9A5378162982}"/>
              </a:ext>
            </a:extLst>
          </p:cNvPr>
          <p:cNvSpPr>
            <a:spLocks noGrp="1"/>
          </p:cNvSpPr>
          <p:nvPr>
            <p:ph idx="1"/>
          </p:nvPr>
        </p:nvSpPr>
        <p:spPr/>
        <p:txBody>
          <a:bodyPr>
            <a:normAutofit lnSpcReduction="10000"/>
          </a:bodyPr>
          <a:lstStyle/>
          <a:p>
            <a:r>
              <a:rPr lang="en-GB" dirty="0"/>
              <a:t>NHSE have laid out their vision for the Future of NHS Eye care and community Optical practice is at the fore-front of this </a:t>
            </a:r>
          </a:p>
          <a:p>
            <a:r>
              <a:rPr lang="en-GB" dirty="0"/>
              <a:t>College of Optometrists &amp; </a:t>
            </a:r>
            <a:r>
              <a:rPr lang="en-GB" dirty="0" err="1"/>
              <a:t>RCOphth</a:t>
            </a:r>
            <a:r>
              <a:rPr lang="en-GB" dirty="0"/>
              <a:t> joined up clinical steer for proposed pathways with a collaborative Ophthalmology-Optometry approach</a:t>
            </a:r>
          </a:p>
          <a:p>
            <a:r>
              <a:rPr lang="en-GB" dirty="0"/>
              <a:t>NHSE proposals at White Paper stage and just matter of time before legislation</a:t>
            </a:r>
          </a:p>
          <a:p>
            <a:r>
              <a:rPr lang="en-GB" dirty="0"/>
              <a:t>Clear documented preference for NHS community Optometry and NHS Acute trusts to combine forces to provide a sustainable eye care service for local population</a:t>
            </a:r>
          </a:p>
          <a:p>
            <a:r>
              <a:rPr lang="en-GB" dirty="0"/>
              <a:t>OPPORTUNITY FOR OUR PROFESSION – whether you are a contractor or performer, you need to pay attention here..</a:t>
            </a:r>
          </a:p>
          <a:p>
            <a:endParaRPr lang="en-GB" dirty="0"/>
          </a:p>
          <a:p>
            <a:endParaRPr lang="en-GB" dirty="0"/>
          </a:p>
        </p:txBody>
      </p:sp>
    </p:spTree>
    <p:extLst>
      <p:ext uri="{BB962C8B-B14F-4D97-AF65-F5344CB8AC3E}">
        <p14:creationId xmlns:p14="http://schemas.microsoft.com/office/powerpoint/2010/main" val="160099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EC45-C701-40A5-ABD4-5AF6C8B0AF48}"/>
              </a:ext>
            </a:extLst>
          </p:cNvPr>
          <p:cNvSpPr>
            <a:spLocks noGrp="1"/>
          </p:cNvSpPr>
          <p:nvPr>
            <p:ph type="title"/>
          </p:nvPr>
        </p:nvSpPr>
        <p:spPr/>
        <p:txBody>
          <a:bodyPr/>
          <a:lstStyle/>
          <a:p>
            <a:r>
              <a:rPr lang="en-GB" dirty="0"/>
              <a:t>Why is this important for me 2?</a:t>
            </a:r>
          </a:p>
        </p:txBody>
      </p:sp>
      <p:sp>
        <p:nvSpPr>
          <p:cNvPr id="3" name="Content Placeholder 2">
            <a:extLst>
              <a:ext uri="{FF2B5EF4-FFF2-40B4-BE49-F238E27FC236}">
                <a16:creationId xmlns:a16="http://schemas.microsoft.com/office/drawing/2014/main" id="{34EE71D3-6265-4CE7-BA91-BA3EE91245FC}"/>
              </a:ext>
            </a:extLst>
          </p:cNvPr>
          <p:cNvSpPr>
            <a:spLocks noGrp="1"/>
          </p:cNvSpPr>
          <p:nvPr>
            <p:ph idx="1"/>
          </p:nvPr>
        </p:nvSpPr>
        <p:spPr>
          <a:xfrm>
            <a:off x="1103312" y="1428750"/>
            <a:ext cx="8946541" cy="4819649"/>
          </a:xfrm>
        </p:spPr>
        <p:txBody>
          <a:bodyPr>
            <a:noAutofit/>
          </a:bodyPr>
          <a:lstStyle/>
          <a:p>
            <a:r>
              <a:rPr lang="en-GB" dirty="0"/>
              <a:t>Where is the profession going? No crystal ball but analysing trends suggests that while the core Optical services will always be needed in some shape or form, the biggest demand and therefore funding being made available is for patient eye care.</a:t>
            </a:r>
          </a:p>
          <a:p>
            <a:r>
              <a:rPr lang="en-GB" dirty="0"/>
              <a:t>Is this something you as practitioner and/or practice can accommodate?  Do you want to? </a:t>
            </a:r>
          </a:p>
          <a:p>
            <a:r>
              <a:rPr lang="en-GB" dirty="0"/>
              <a:t>If not, why not?</a:t>
            </a:r>
          </a:p>
          <a:p>
            <a:r>
              <a:rPr lang="en-GB" dirty="0"/>
              <a:t>If you do, what </a:t>
            </a:r>
            <a:r>
              <a:rPr lang="en-GB" i="1" dirty="0"/>
              <a:t>transformation </a:t>
            </a:r>
            <a:r>
              <a:rPr lang="en-GB" dirty="0"/>
              <a:t>is required to make this possible from clinical skills perspective? What </a:t>
            </a:r>
            <a:r>
              <a:rPr lang="en-GB" i="1" dirty="0"/>
              <a:t>transformation</a:t>
            </a:r>
            <a:r>
              <a:rPr lang="en-GB" dirty="0"/>
              <a:t> is required from practice business perspective?</a:t>
            </a:r>
            <a:endParaRPr lang="en-GB" i="1" dirty="0"/>
          </a:p>
          <a:p>
            <a:r>
              <a:rPr lang="en-GB" dirty="0"/>
              <a:t>How can the LOC support Transformation for the profession?*</a:t>
            </a:r>
          </a:p>
          <a:p>
            <a:endParaRPr lang="en-GB" dirty="0"/>
          </a:p>
          <a:p>
            <a:r>
              <a:rPr lang="en-GB" dirty="0"/>
              <a:t>Cue – Richard, Sophia, Alison &amp; Ian.. with some of the answers!</a:t>
            </a:r>
          </a:p>
        </p:txBody>
      </p:sp>
    </p:spTree>
    <p:extLst>
      <p:ext uri="{BB962C8B-B14F-4D97-AF65-F5344CB8AC3E}">
        <p14:creationId xmlns:p14="http://schemas.microsoft.com/office/powerpoint/2010/main" val="100974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D842-01B9-4552-8437-31DCDA66A018}"/>
              </a:ext>
            </a:extLst>
          </p:cNvPr>
          <p:cNvSpPr>
            <a:spLocks noGrp="1"/>
          </p:cNvSpPr>
          <p:nvPr>
            <p:ph type="title"/>
          </p:nvPr>
        </p:nvSpPr>
        <p:spPr/>
        <p:txBody>
          <a:bodyPr/>
          <a:lstStyle/>
          <a:p>
            <a:r>
              <a:rPr lang="en-GB" dirty="0"/>
              <a:t>Managed Clinical Networks</a:t>
            </a:r>
          </a:p>
        </p:txBody>
      </p:sp>
      <p:sp>
        <p:nvSpPr>
          <p:cNvPr id="4" name="Content Placeholder 3">
            <a:extLst>
              <a:ext uri="{FF2B5EF4-FFF2-40B4-BE49-F238E27FC236}">
                <a16:creationId xmlns:a16="http://schemas.microsoft.com/office/drawing/2014/main" id="{CEE0BFEA-D379-408B-BD76-87D4039ADFC3}"/>
              </a:ext>
            </a:extLst>
          </p:cNvPr>
          <p:cNvSpPr>
            <a:spLocks noGrp="1"/>
          </p:cNvSpPr>
          <p:nvPr>
            <p:ph idx="1"/>
          </p:nvPr>
        </p:nvSpPr>
        <p:spPr>
          <a:xfrm>
            <a:off x="787938" y="2141207"/>
            <a:ext cx="10131425" cy="2054376"/>
          </a:xfrm>
          <a:blipFill>
            <a:blip r:embed="rId3"/>
            <a:tile tx="0" ty="0" sx="100000" sy="100000" flip="none" algn="tl"/>
          </a:blipFill>
        </p:spPr>
        <p:txBody>
          <a:bodyPr>
            <a:normAutofit fontScale="92500"/>
          </a:bodyPr>
          <a:lstStyle/>
          <a:p>
            <a:r>
              <a:rPr lang="en-GB" dirty="0"/>
              <a:t>Seen as the vehicle for delivering the changes demanded by NOTP and restoration.</a:t>
            </a:r>
          </a:p>
          <a:p>
            <a:r>
              <a:rPr lang="en-GB" dirty="0"/>
              <a:t>OPTOMETRY LED for the first time in shared care history.</a:t>
            </a:r>
          </a:p>
          <a:p>
            <a:r>
              <a:rPr lang="en-GB" dirty="0"/>
              <a:t>Championed by Claire Roberts and being piloted in Shropshire and Staffordshire.</a:t>
            </a:r>
          </a:p>
          <a:p>
            <a:r>
              <a:rPr lang="en-GB" dirty="0"/>
              <a:t>Shropshire initially with Medical Retina and Staffs with Glaucoma.</a:t>
            </a:r>
          </a:p>
          <a:p>
            <a:endParaRPr lang="en-GB" dirty="0"/>
          </a:p>
          <a:p>
            <a:pPr lvl="2"/>
            <a:endParaRPr lang="en-GB" dirty="0"/>
          </a:p>
        </p:txBody>
      </p:sp>
      <p:sp>
        <p:nvSpPr>
          <p:cNvPr id="5" name="TextBox 4">
            <a:extLst>
              <a:ext uri="{FF2B5EF4-FFF2-40B4-BE49-F238E27FC236}">
                <a16:creationId xmlns:a16="http://schemas.microsoft.com/office/drawing/2014/main" id="{AC337E45-DC7D-461F-8B30-34B596D81FCE}"/>
              </a:ext>
            </a:extLst>
          </p:cNvPr>
          <p:cNvSpPr txBox="1"/>
          <p:nvPr/>
        </p:nvSpPr>
        <p:spPr>
          <a:xfrm>
            <a:off x="2013358" y="6325299"/>
            <a:ext cx="1551963" cy="369332"/>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id="{11BD6EC7-0AA3-494E-957A-250DCC676696}"/>
              </a:ext>
            </a:extLst>
          </p:cNvPr>
          <p:cNvSpPr txBox="1"/>
          <p:nvPr/>
        </p:nvSpPr>
        <p:spPr>
          <a:xfrm>
            <a:off x="640081" y="5889072"/>
            <a:ext cx="3873195" cy="707886"/>
          </a:xfrm>
          <a:prstGeom prst="rect">
            <a:avLst/>
          </a:prstGeom>
          <a:noFill/>
        </p:spPr>
        <p:txBody>
          <a:bodyPr wrap="square" rtlCol="0">
            <a:spAutoFit/>
          </a:bodyPr>
          <a:lstStyle/>
          <a:p>
            <a:r>
              <a:rPr lang="en-GB" sz="2000" b="1" dirty="0"/>
              <a:t>Richard Webb, LOC Training Lead/ MCN Co-ordinator</a:t>
            </a:r>
          </a:p>
        </p:txBody>
      </p:sp>
    </p:spTree>
    <p:custDataLst>
      <p:tags r:id="rId1"/>
    </p:custDataLst>
    <p:extLst>
      <p:ext uri="{BB962C8B-B14F-4D97-AF65-F5344CB8AC3E}">
        <p14:creationId xmlns:p14="http://schemas.microsoft.com/office/powerpoint/2010/main" val="317645573"/>
      </p:ext>
    </p:extLst>
  </p:cSld>
  <p:clrMapOvr>
    <a:masterClrMapping/>
  </p:clrMapOvr>
  <mc:AlternateContent xmlns:mc="http://schemas.openxmlformats.org/markup-compatibility/2006" xmlns:p14="http://schemas.microsoft.com/office/powerpoint/2010/main">
    <mc:Choice Requires="p14">
      <p:transition spd="slow" p14:dur="2000" advTm="10118"/>
    </mc:Choice>
    <mc:Fallback xmlns="">
      <p:transition spd="slow" advTm="101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1A43-D837-4ACE-B802-DBC11BCFF6F1}"/>
              </a:ext>
            </a:extLst>
          </p:cNvPr>
          <p:cNvSpPr>
            <a:spLocks noGrp="1"/>
          </p:cNvSpPr>
          <p:nvPr>
            <p:ph type="title"/>
          </p:nvPr>
        </p:nvSpPr>
        <p:spPr/>
        <p:txBody>
          <a:bodyPr/>
          <a:lstStyle/>
          <a:p>
            <a:r>
              <a:rPr lang="en-GB" dirty="0"/>
              <a:t>Introducing the cast..</a:t>
            </a:r>
          </a:p>
        </p:txBody>
      </p:sp>
      <p:sp>
        <p:nvSpPr>
          <p:cNvPr id="3" name="Content Placeholder 2">
            <a:extLst>
              <a:ext uri="{FF2B5EF4-FFF2-40B4-BE49-F238E27FC236}">
                <a16:creationId xmlns:a16="http://schemas.microsoft.com/office/drawing/2014/main" id="{43333BBD-3112-4249-88AA-F8454B4617AF}"/>
              </a:ext>
            </a:extLst>
          </p:cNvPr>
          <p:cNvSpPr>
            <a:spLocks noGrp="1"/>
          </p:cNvSpPr>
          <p:nvPr>
            <p:ph idx="1"/>
          </p:nvPr>
        </p:nvSpPr>
        <p:spPr>
          <a:xfrm>
            <a:off x="1103312" y="1524000"/>
            <a:ext cx="8946541" cy="4476751"/>
          </a:xfrm>
        </p:spPr>
        <p:txBody>
          <a:bodyPr>
            <a:normAutofit/>
          </a:bodyPr>
          <a:lstStyle/>
          <a:p>
            <a:r>
              <a:rPr lang="en-GB" sz="2400" dirty="0"/>
              <a:t>Ian Meadows – LOC Treasurer, Optometrist performer</a:t>
            </a:r>
          </a:p>
          <a:p>
            <a:r>
              <a:rPr lang="en-GB" sz="2400" dirty="0"/>
              <a:t>Sophia Burton – LOC CET Lead, Optometrist contractor</a:t>
            </a:r>
          </a:p>
          <a:p>
            <a:r>
              <a:rPr lang="en-GB" sz="2400" dirty="0"/>
              <a:t>Richard Webb – LOC Training Lead, Optometrist contractor</a:t>
            </a:r>
          </a:p>
          <a:p>
            <a:r>
              <a:rPr lang="en-GB" sz="2400" dirty="0"/>
              <a:t>Alison Lowell – LOC Secretary</a:t>
            </a:r>
          </a:p>
          <a:p>
            <a:r>
              <a:rPr lang="en-GB" sz="2400" dirty="0"/>
              <a:t>Irfan Razvi – LOC Chair, Optometrist contractor</a:t>
            </a:r>
          </a:p>
          <a:p>
            <a:endParaRPr lang="en-GB" sz="2400" dirty="0"/>
          </a:p>
          <a:p>
            <a:pPr marL="0" indent="0">
              <a:buNone/>
            </a:pPr>
            <a:endParaRPr lang="en-GB" sz="2400" dirty="0"/>
          </a:p>
          <a:p>
            <a:pPr marL="0" indent="0" algn="r">
              <a:buNone/>
            </a:pPr>
            <a:r>
              <a:rPr lang="en-GB" dirty="0">
                <a:solidFill>
                  <a:srgbClr val="92D050"/>
                </a:solidFill>
              </a:rPr>
              <a:t>A STAFFORDSHIRE LOC PRODUCTION</a:t>
            </a:r>
          </a:p>
        </p:txBody>
      </p:sp>
    </p:spTree>
    <p:extLst>
      <p:ext uri="{BB962C8B-B14F-4D97-AF65-F5344CB8AC3E}">
        <p14:creationId xmlns:p14="http://schemas.microsoft.com/office/powerpoint/2010/main" val="3673152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2F96-B1C4-45E5-B617-481554241362}"/>
              </a:ext>
            </a:extLst>
          </p:cNvPr>
          <p:cNvSpPr>
            <a:spLocks noGrp="1"/>
          </p:cNvSpPr>
          <p:nvPr>
            <p:ph type="title"/>
          </p:nvPr>
        </p:nvSpPr>
        <p:spPr/>
        <p:txBody>
          <a:bodyPr/>
          <a:lstStyle/>
          <a:p>
            <a:r>
              <a:rPr lang="en-GB" dirty="0"/>
              <a:t>Background to Workforce Development</a:t>
            </a:r>
          </a:p>
        </p:txBody>
      </p:sp>
      <p:sp>
        <p:nvSpPr>
          <p:cNvPr id="5" name="Content Placeholder 4">
            <a:extLst>
              <a:ext uri="{FF2B5EF4-FFF2-40B4-BE49-F238E27FC236}">
                <a16:creationId xmlns:a16="http://schemas.microsoft.com/office/drawing/2014/main" id="{D4DB1B0D-AB22-44AA-A686-D9966167CF47}"/>
              </a:ext>
            </a:extLst>
          </p:cNvPr>
          <p:cNvSpPr>
            <a:spLocks noGrp="1"/>
          </p:cNvSpPr>
          <p:nvPr>
            <p:ph idx="1"/>
          </p:nvPr>
        </p:nvSpPr>
        <p:spPr/>
        <p:txBody>
          <a:bodyPr>
            <a:normAutofit fontScale="92500" lnSpcReduction="20000"/>
          </a:bodyPr>
          <a:lstStyle/>
          <a:p>
            <a:r>
              <a:rPr lang="en-GB" dirty="0"/>
              <a:t>Staffs LOC received a workforce development grant from NHSE&amp;I to help facilitate the further education through </a:t>
            </a:r>
            <a:r>
              <a:rPr lang="en-GB" dirty="0" err="1"/>
              <a:t>CoO</a:t>
            </a:r>
            <a:r>
              <a:rPr lang="en-GB" dirty="0"/>
              <a:t> higher qualifications in the key areas outlined by NOTP.</a:t>
            </a:r>
          </a:p>
          <a:p>
            <a:r>
              <a:rPr lang="en-GB" dirty="0"/>
              <a:t>The Ophthalmology Common Clinical Competency Framework (OCCCF) was initially launched in collaboration between </a:t>
            </a:r>
            <a:r>
              <a:rPr lang="en-GB" dirty="0" err="1"/>
              <a:t>CoO</a:t>
            </a:r>
            <a:r>
              <a:rPr lang="en-GB" dirty="0"/>
              <a:t>, RCO, RCN and BIOS. The aim is to outline shared competencies in AMD, Cataract, Glaucoma and Emergency Eyecare that can be aligned to the different health care professionals working with Ophthalmology.</a:t>
            </a:r>
          </a:p>
          <a:p>
            <a:r>
              <a:rPr lang="en-GB" dirty="0"/>
              <a:t>The initial hope from </a:t>
            </a:r>
            <a:r>
              <a:rPr lang="en-GB" dirty="0" err="1"/>
              <a:t>CoO</a:t>
            </a:r>
            <a:r>
              <a:rPr lang="en-GB" dirty="0"/>
              <a:t> was that the higher qualifications would align directly with the OCCCF Levels but unfortunately the curriculum was developed in a complex way that makes this comparison difficult - work is ongoing to try to develop this.</a:t>
            </a:r>
          </a:p>
          <a:p>
            <a:r>
              <a:rPr lang="en-GB" dirty="0"/>
              <a:t>Higher qualifications demonstrate up to date knowledge and skills specific to the additional ways that community optometrists can help alleviate the pressures outside of work on GOS.</a:t>
            </a:r>
          </a:p>
          <a:p>
            <a:endParaRPr lang="en-GB" dirty="0"/>
          </a:p>
        </p:txBody>
      </p:sp>
    </p:spTree>
    <p:extLst>
      <p:ext uri="{BB962C8B-B14F-4D97-AF65-F5344CB8AC3E}">
        <p14:creationId xmlns:p14="http://schemas.microsoft.com/office/powerpoint/2010/main" val="2261050322"/>
      </p:ext>
    </p:extLst>
  </p:cSld>
  <p:clrMapOvr>
    <a:masterClrMapping/>
  </p:clrMapOvr>
  <mc:AlternateContent xmlns:mc="http://schemas.openxmlformats.org/markup-compatibility/2006" xmlns:p14="http://schemas.microsoft.com/office/powerpoint/2010/main">
    <mc:Choice Requires="p14">
      <p:transition spd="slow" p14:dur="2000" advTm="4731"/>
    </mc:Choice>
    <mc:Fallback xmlns="">
      <p:transition spd="slow" advTm="473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2F96-B1C4-45E5-B617-481554241362}"/>
              </a:ext>
            </a:extLst>
          </p:cNvPr>
          <p:cNvSpPr>
            <a:spLocks noGrp="1"/>
          </p:cNvSpPr>
          <p:nvPr>
            <p:ph type="title"/>
          </p:nvPr>
        </p:nvSpPr>
        <p:spPr/>
        <p:txBody>
          <a:bodyPr/>
          <a:lstStyle/>
          <a:p>
            <a:r>
              <a:rPr lang="en-GB" dirty="0"/>
              <a:t>Managed Clinical Networks</a:t>
            </a:r>
          </a:p>
        </p:txBody>
      </p:sp>
      <p:sp>
        <p:nvSpPr>
          <p:cNvPr id="5" name="Content Placeholder 4">
            <a:extLst>
              <a:ext uri="{FF2B5EF4-FFF2-40B4-BE49-F238E27FC236}">
                <a16:creationId xmlns:a16="http://schemas.microsoft.com/office/drawing/2014/main" id="{FC33F940-6FF0-406B-B3E4-2723A57633C7}"/>
              </a:ext>
            </a:extLst>
          </p:cNvPr>
          <p:cNvSpPr>
            <a:spLocks noGrp="1"/>
          </p:cNvSpPr>
          <p:nvPr>
            <p:ph idx="1"/>
          </p:nvPr>
        </p:nvSpPr>
        <p:spPr/>
        <p:txBody>
          <a:bodyPr>
            <a:normAutofit fontScale="92500"/>
          </a:bodyPr>
          <a:lstStyle/>
          <a:p>
            <a:r>
              <a:rPr lang="en-GB" dirty="0"/>
              <a:t>MCN’s are a concept widely used in Dentistry to bring together colleagues working in the community and the acute trust.</a:t>
            </a:r>
          </a:p>
          <a:p>
            <a:r>
              <a:rPr lang="en-GB" dirty="0"/>
              <a:t>There are currently minimal opportunities to engage with consultants. </a:t>
            </a:r>
          </a:p>
          <a:p>
            <a:r>
              <a:rPr lang="en-GB" dirty="0"/>
              <a:t>The aim is to develop relationships and share clinical learning to benefit working across both settings and to allow for a more collaborative approach to problem solving when issues around services arise.</a:t>
            </a:r>
          </a:p>
          <a:p>
            <a:r>
              <a:rPr lang="en-GB" dirty="0"/>
              <a:t>In Shropshire pilots have been developed in Glaucoma and AMD.</a:t>
            </a:r>
          </a:p>
          <a:p>
            <a:r>
              <a:rPr lang="en-GB" dirty="0"/>
              <a:t>Staffordshire also has funding for a pilot MCN.</a:t>
            </a:r>
          </a:p>
          <a:p>
            <a:r>
              <a:rPr lang="en-GB" dirty="0"/>
              <a:t>Due to the unique complexities of the Staffordshire region, the decision was made to focus on Glaucoma initially and to try to encourage engagement from all 3 of the acute trusts.</a:t>
            </a:r>
          </a:p>
        </p:txBody>
      </p:sp>
    </p:spTree>
    <p:extLst>
      <p:ext uri="{BB962C8B-B14F-4D97-AF65-F5344CB8AC3E}">
        <p14:creationId xmlns:p14="http://schemas.microsoft.com/office/powerpoint/2010/main" val="1160463317"/>
      </p:ext>
    </p:extLst>
  </p:cSld>
  <p:clrMapOvr>
    <a:masterClrMapping/>
  </p:clrMapOvr>
  <mc:AlternateContent xmlns:mc="http://schemas.openxmlformats.org/markup-compatibility/2006" xmlns:p14="http://schemas.microsoft.com/office/powerpoint/2010/main">
    <mc:Choice Requires="p14">
      <p:transition spd="slow" p14:dur="2000" advTm="4731"/>
    </mc:Choice>
    <mc:Fallback xmlns="">
      <p:transition spd="slow" advTm="47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2F96-B1C4-45E5-B617-481554241362}"/>
              </a:ext>
            </a:extLst>
          </p:cNvPr>
          <p:cNvSpPr>
            <a:spLocks noGrp="1"/>
          </p:cNvSpPr>
          <p:nvPr>
            <p:ph type="title"/>
          </p:nvPr>
        </p:nvSpPr>
        <p:spPr/>
        <p:txBody>
          <a:bodyPr/>
          <a:lstStyle/>
          <a:p>
            <a:r>
              <a:rPr lang="en-GB" dirty="0"/>
              <a:t>Proposed MODEL</a:t>
            </a:r>
          </a:p>
        </p:txBody>
      </p:sp>
      <p:sp>
        <p:nvSpPr>
          <p:cNvPr id="5" name="Content Placeholder 4">
            <a:extLst>
              <a:ext uri="{FF2B5EF4-FFF2-40B4-BE49-F238E27FC236}">
                <a16:creationId xmlns:a16="http://schemas.microsoft.com/office/drawing/2014/main" id="{84E1A1F8-0596-468B-8D5D-D10123A4D7C5}"/>
              </a:ext>
            </a:extLst>
          </p:cNvPr>
          <p:cNvSpPr>
            <a:spLocks noGrp="1"/>
          </p:cNvSpPr>
          <p:nvPr>
            <p:ph idx="1"/>
          </p:nvPr>
        </p:nvSpPr>
        <p:spPr>
          <a:xfrm>
            <a:off x="685801" y="1314451"/>
            <a:ext cx="10131425" cy="4812030"/>
          </a:xfrm>
        </p:spPr>
        <p:txBody>
          <a:bodyPr>
            <a:noAutofit/>
          </a:bodyPr>
          <a:lstStyle/>
          <a:p>
            <a:r>
              <a:rPr lang="en-GB" dirty="0"/>
              <a:t>3 Ophthalmology leads with special interest in Glaucoma</a:t>
            </a:r>
          </a:p>
          <a:p>
            <a:r>
              <a:rPr lang="en-GB" dirty="0"/>
              <a:t>1 Optometry Lead</a:t>
            </a:r>
          </a:p>
          <a:p>
            <a:pPr lvl="1">
              <a:spcAft>
                <a:spcPts val="0"/>
              </a:spcAft>
            </a:pPr>
            <a:r>
              <a:rPr lang="en-GB" sz="1800" dirty="0"/>
              <a:t>Arranging and facilitating meetings </a:t>
            </a:r>
          </a:p>
          <a:p>
            <a:pPr lvl="1">
              <a:spcAft>
                <a:spcPts val="600"/>
              </a:spcAft>
            </a:pPr>
            <a:r>
              <a:rPr lang="en-GB" sz="1800" dirty="0"/>
              <a:t>Reporting back to LOC / LEHN</a:t>
            </a:r>
          </a:p>
          <a:p>
            <a:r>
              <a:rPr lang="en-GB" dirty="0"/>
              <a:t>1 Clinical Audit Lead</a:t>
            </a:r>
          </a:p>
          <a:p>
            <a:r>
              <a:rPr lang="en-GB" dirty="0"/>
              <a:t>21 </a:t>
            </a:r>
            <a:r>
              <a:rPr lang="en-GB" dirty="0" err="1"/>
              <a:t>Optoms</a:t>
            </a:r>
            <a:r>
              <a:rPr lang="en-GB" dirty="0"/>
              <a:t> </a:t>
            </a:r>
          </a:p>
          <a:p>
            <a:pPr lvl="1">
              <a:spcAft>
                <a:spcPts val="0"/>
              </a:spcAft>
            </a:pPr>
            <a:r>
              <a:rPr lang="en-GB" sz="1800" dirty="0"/>
              <a:t>Who have or are working towards higher qualifications (good baseline knowledge or relevant anatomy, epidemiology, diagnostics, guidelines and land mark studies)</a:t>
            </a:r>
          </a:p>
          <a:p>
            <a:pPr lvl="1">
              <a:spcAft>
                <a:spcPts val="600"/>
              </a:spcAft>
            </a:pPr>
            <a:r>
              <a:rPr lang="en-GB" sz="1800" dirty="0"/>
              <a:t>Representing all regions across the county</a:t>
            </a:r>
          </a:p>
          <a:p>
            <a:r>
              <a:rPr lang="en-GB" dirty="0"/>
              <a:t>4 remote evening meetings per year</a:t>
            </a:r>
          </a:p>
          <a:p>
            <a:r>
              <a:rPr lang="en-GB" dirty="0"/>
              <a:t>Clinical placement / audit sessions in acute trust</a:t>
            </a:r>
          </a:p>
          <a:p>
            <a:pPr lvl="1">
              <a:spcAft>
                <a:spcPts val="0"/>
              </a:spcAft>
            </a:pPr>
            <a:r>
              <a:rPr lang="en-GB" sz="1800" dirty="0"/>
              <a:t>Funded at £150 / half day session</a:t>
            </a:r>
          </a:p>
          <a:p>
            <a:pPr lvl="1">
              <a:spcAft>
                <a:spcPts val="0"/>
              </a:spcAft>
            </a:pPr>
            <a:r>
              <a:rPr lang="en-GB" sz="1800" dirty="0"/>
              <a:t>Covid-19 permitting </a:t>
            </a:r>
          </a:p>
          <a:p>
            <a:endParaRPr lang="en-GB" dirty="0"/>
          </a:p>
        </p:txBody>
      </p:sp>
    </p:spTree>
    <p:extLst>
      <p:ext uri="{BB962C8B-B14F-4D97-AF65-F5344CB8AC3E}">
        <p14:creationId xmlns:p14="http://schemas.microsoft.com/office/powerpoint/2010/main" val="40508096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31"/>
    </mc:Choice>
    <mc:Fallback xmlns="">
      <p:transition spd="slow" advTm="473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2F96-B1C4-45E5-B617-481554241362}"/>
              </a:ext>
            </a:extLst>
          </p:cNvPr>
          <p:cNvSpPr>
            <a:spLocks noGrp="1"/>
          </p:cNvSpPr>
          <p:nvPr>
            <p:ph type="title"/>
          </p:nvPr>
        </p:nvSpPr>
        <p:spPr/>
        <p:txBody>
          <a:bodyPr/>
          <a:lstStyle/>
          <a:p>
            <a:r>
              <a:rPr lang="en-GB" dirty="0"/>
              <a:t>Benefits</a:t>
            </a:r>
          </a:p>
        </p:txBody>
      </p:sp>
      <p:sp>
        <p:nvSpPr>
          <p:cNvPr id="5" name="Content Placeholder 4">
            <a:extLst>
              <a:ext uri="{FF2B5EF4-FFF2-40B4-BE49-F238E27FC236}">
                <a16:creationId xmlns:a16="http://schemas.microsoft.com/office/drawing/2014/main" id="{6B5E4C17-F7E5-4E3B-BCE2-4376393F2BD8}"/>
              </a:ext>
            </a:extLst>
          </p:cNvPr>
          <p:cNvSpPr>
            <a:spLocks noGrp="1"/>
          </p:cNvSpPr>
          <p:nvPr>
            <p:ph idx="1"/>
          </p:nvPr>
        </p:nvSpPr>
        <p:spPr/>
        <p:txBody>
          <a:bodyPr>
            <a:normAutofit fontScale="92500" lnSpcReduction="20000"/>
          </a:bodyPr>
          <a:lstStyle/>
          <a:p>
            <a:r>
              <a:rPr lang="en-GB" dirty="0"/>
              <a:t>Improving the relationships between primary care and the hospital setting, problem solving and improving current clinical decision making related to referral, discharge and co-management.</a:t>
            </a:r>
          </a:p>
          <a:p>
            <a:r>
              <a:rPr lang="en-GB" dirty="0"/>
              <a:t>Developing a number of glaucoma champions in the community who are </a:t>
            </a:r>
            <a:r>
              <a:rPr lang="en-GB" b="1" dirty="0"/>
              <a:t>ready and prepared </a:t>
            </a:r>
            <a:r>
              <a:rPr lang="en-GB" dirty="0"/>
              <a:t>with evidence of the skills required to deliver new pathways as they are developed though recovery and restoration programmes NOTP and GIRFT.</a:t>
            </a:r>
          </a:p>
          <a:p>
            <a:r>
              <a:rPr lang="en-GB" dirty="0"/>
              <a:t>Champions have the opportunity to apply and develop their skills in practical clinical scenarios.</a:t>
            </a:r>
          </a:p>
          <a:p>
            <a:r>
              <a:rPr lang="en-GB" dirty="0"/>
              <a:t>Glaucoma champions can share learning with the wider Optometry profession and provide support for other </a:t>
            </a:r>
            <a:r>
              <a:rPr lang="en-GB" dirty="0" err="1"/>
              <a:t>Optoms</a:t>
            </a:r>
            <a:r>
              <a:rPr lang="en-GB" dirty="0"/>
              <a:t> interested in higher glaucoma qualifications.</a:t>
            </a:r>
          </a:p>
          <a:p>
            <a:r>
              <a:rPr lang="en-GB" dirty="0"/>
              <a:t>To enable a pan-Staffordshire forum bringing together permanent stakeholders including representatives from the 3 acute trusts along with community optometry.</a:t>
            </a:r>
          </a:p>
        </p:txBody>
      </p:sp>
    </p:spTree>
    <p:extLst>
      <p:ext uri="{BB962C8B-B14F-4D97-AF65-F5344CB8AC3E}">
        <p14:creationId xmlns:p14="http://schemas.microsoft.com/office/powerpoint/2010/main" val="961555274"/>
      </p:ext>
    </p:extLst>
  </p:cSld>
  <p:clrMapOvr>
    <a:masterClrMapping/>
  </p:clrMapOvr>
  <mc:AlternateContent xmlns:mc="http://schemas.openxmlformats.org/markup-compatibility/2006" xmlns:p14="http://schemas.microsoft.com/office/powerpoint/2010/main">
    <mc:Choice Requires="p14">
      <p:transition spd="slow" p14:dur="2000" advTm="4731"/>
    </mc:Choice>
    <mc:Fallback xmlns="">
      <p:transition spd="slow" advTm="473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2F96-B1C4-45E5-B617-481554241362}"/>
              </a:ext>
            </a:extLst>
          </p:cNvPr>
          <p:cNvSpPr>
            <a:spLocks noGrp="1"/>
          </p:cNvSpPr>
          <p:nvPr>
            <p:ph type="title"/>
          </p:nvPr>
        </p:nvSpPr>
        <p:spPr/>
        <p:txBody>
          <a:bodyPr/>
          <a:lstStyle/>
          <a:p>
            <a:r>
              <a:rPr lang="en-GB" dirty="0"/>
              <a:t>Action Plan </a:t>
            </a:r>
          </a:p>
        </p:txBody>
      </p:sp>
      <p:sp>
        <p:nvSpPr>
          <p:cNvPr id="5" name="Content Placeholder 4">
            <a:extLst>
              <a:ext uri="{FF2B5EF4-FFF2-40B4-BE49-F238E27FC236}">
                <a16:creationId xmlns:a16="http://schemas.microsoft.com/office/drawing/2014/main" id="{64F8003B-7D0E-4BAD-AB13-639DB82169B9}"/>
              </a:ext>
            </a:extLst>
          </p:cNvPr>
          <p:cNvSpPr>
            <a:spLocks noGrp="1"/>
          </p:cNvSpPr>
          <p:nvPr>
            <p:ph idx="1"/>
          </p:nvPr>
        </p:nvSpPr>
        <p:spPr>
          <a:xfrm>
            <a:off x="685800" y="1888067"/>
            <a:ext cx="10131425" cy="3649133"/>
          </a:xfrm>
        </p:spPr>
        <p:txBody>
          <a:bodyPr/>
          <a:lstStyle/>
          <a:p>
            <a:r>
              <a:rPr lang="en-GB" dirty="0"/>
              <a:t>Meeting 8</a:t>
            </a:r>
            <a:r>
              <a:rPr lang="en-GB" baseline="30000" dirty="0"/>
              <a:t>th</a:t>
            </a:r>
            <a:r>
              <a:rPr lang="en-GB" dirty="0"/>
              <a:t> July to engage with representatives from Ophthalmology, to get approval of and input to the delivery model of the MCN.</a:t>
            </a:r>
          </a:p>
          <a:p>
            <a:r>
              <a:rPr lang="en-GB" dirty="0"/>
              <a:t>Phase 2 invitation for workforce development / higher qualification grants.</a:t>
            </a:r>
          </a:p>
          <a:p>
            <a:r>
              <a:rPr lang="en-GB" dirty="0"/>
              <a:t>Expressions of interest for MCN members / leads, open to all working in Staffordshire.</a:t>
            </a:r>
          </a:p>
          <a:p>
            <a:r>
              <a:rPr lang="en-GB" dirty="0"/>
              <a:t>Launch meeting in September 2021 via Zoom/Teams.</a:t>
            </a:r>
          </a:p>
          <a:p>
            <a:pPr marL="0" indent="0">
              <a:buNone/>
            </a:pPr>
            <a:endParaRPr lang="en-GB" dirty="0"/>
          </a:p>
        </p:txBody>
      </p:sp>
    </p:spTree>
    <p:extLst>
      <p:ext uri="{BB962C8B-B14F-4D97-AF65-F5344CB8AC3E}">
        <p14:creationId xmlns:p14="http://schemas.microsoft.com/office/powerpoint/2010/main" val="12498505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31"/>
    </mc:Choice>
    <mc:Fallback xmlns="">
      <p:transition spd="slow" advTm="473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73D5-7179-48AC-B706-C4E18D0393B9}"/>
              </a:ext>
            </a:extLst>
          </p:cNvPr>
          <p:cNvSpPr>
            <a:spLocks noGrp="1"/>
          </p:cNvSpPr>
          <p:nvPr>
            <p:ph type="title"/>
          </p:nvPr>
        </p:nvSpPr>
        <p:spPr/>
        <p:txBody>
          <a:bodyPr/>
          <a:lstStyle/>
          <a:p>
            <a:r>
              <a:rPr lang="en-GB" dirty="0"/>
              <a:t>Training – a Personal view</a:t>
            </a:r>
          </a:p>
        </p:txBody>
      </p:sp>
      <p:sp>
        <p:nvSpPr>
          <p:cNvPr id="3" name="Content Placeholder 2">
            <a:extLst>
              <a:ext uri="{FF2B5EF4-FFF2-40B4-BE49-F238E27FC236}">
                <a16:creationId xmlns:a16="http://schemas.microsoft.com/office/drawing/2014/main" id="{85D136C6-78CF-43B1-BDEA-2FC884824486}"/>
              </a:ext>
            </a:extLst>
          </p:cNvPr>
          <p:cNvSpPr>
            <a:spLocks noGrp="1"/>
          </p:cNvSpPr>
          <p:nvPr>
            <p:ph idx="1"/>
          </p:nvPr>
        </p:nvSpPr>
        <p:spPr>
          <a:xfrm>
            <a:off x="685801" y="1763677"/>
            <a:ext cx="10131425" cy="2674759"/>
          </a:xfrm>
        </p:spPr>
        <p:txBody>
          <a:bodyPr>
            <a:normAutofit fontScale="92500" lnSpcReduction="10000"/>
          </a:bodyPr>
          <a:lstStyle/>
          <a:p>
            <a:pPr marL="0" indent="0">
              <a:buNone/>
            </a:pPr>
            <a:r>
              <a:rPr lang="en-GB" dirty="0"/>
              <a:t>I enrolled on The </a:t>
            </a:r>
            <a:r>
              <a:rPr lang="en-GB" b="1" dirty="0"/>
              <a:t>Professional Certificate Glaucoma </a:t>
            </a:r>
            <a:r>
              <a:rPr lang="en-GB" dirty="0"/>
              <a:t>with Bradford University in June 2020. </a:t>
            </a:r>
          </a:p>
          <a:p>
            <a:pPr marL="0" indent="0">
              <a:buNone/>
            </a:pPr>
            <a:r>
              <a:rPr lang="en-GB" dirty="0"/>
              <a:t>I applied for the LOC training grant as soon as I heard about it – initially based on my general interest in glaucoma, something we come across regularly in practice. </a:t>
            </a:r>
          </a:p>
          <a:p>
            <a:pPr marL="0" indent="0">
              <a:buNone/>
            </a:pPr>
            <a:r>
              <a:rPr lang="en-GB" dirty="0"/>
              <a:t>Since applying for the grant, I started a job 1 day a week at Royal Stoke and my interests took me to joining the Glaucoma Clinic there. </a:t>
            </a:r>
          </a:p>
          <a:p>
            <a:pPr marL="0" indent="0">
              <a:buNone/>
            </a:pPr>
            <a:r>
              <a:rPr lang="en-GB" dirty="0"/>
              <a:t>                DODGY DISCS AND NARROW ANTERIOR ANGLES…….I SEE THEM ALL THE TIME………..</a:t>
            </a:r>
          </a:p>
          <a:p>
            <a:pPr marL="0" indent="0">
              <a:buNone/>
            </a:pPr>
            <a:endParaRPr lang="en-GB" dirty="0"/>
          </a:p>
        </p:txBody>
      </p:sp>
      <p:pic>
        <p:nvPicPr>
          <p:cNvPr id="5" name="Picture 4">
            <a:extLst>
              <a:ext uri="{FF2B5EF4-FFF2-40B4-BE49-F238E27FC236}">
                <a16:creationId xmlns:a16="http://schemas.microsoft.com/office/drawing/2014/main" id="{6AAA5C2D-1F74-44AA-ADAF-D484EF3BA6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92460" y="4272202"/>
            <a:ext cx="3424766" cy="1801427"/>
          </a:xfrm>
          <a:prstGeom prst="rect">
            <a:avLst/>
          </a:prstGeom>
        </p:spPr>
      </p:pic>
      <p:sp>
        <p:nvSpPr>
          <p:cNvPr id="6" name="TextBox 5">
            <a:extLst>
              <a:ext uri="{FF2B5EF4-FFF2-40B4-BE49-F238E27FC236}">
                <a16:creationId xmlns:a16="http://schemas.microsoft.com/office/drawing/2014/main" id="{8F36D065-4ADB-4A90-BA79-90CC8F2D676B}"/>
              </a:ext>
            </a:extLst>
          </p:cNvPr>
          <p:cNvSpPr txBox="1"/>
          <p:nvPr/>
        </p:nvSpPr>
        <p:spPr>
          <a:xfrm>
            <a:off x="3529815" y="7599398"/>
            <a:ext cx="4762500" cy="230832"/>
          </a:xfrm>
          <a:prstGeom prst="rect">
            <a:avLst/>
          </a:prstGeom>
          <a:noFill/>
        </p:spPr>
        <p:txBody>
          <a:bodyPr wrap="square" rtlCol="0">
            <a:spAutoFit/>
          </a:bodyPr>
          <a:lstStyle/>
          <a:p>
            <a:r>
              <a:rPr lang="en-GB" sz="900">
                <a:hlinkClick r:id="rId3" tooltip="http://fascinationwithfear.blogspot.com/2013/10/halloween-2013-favorite-mediums.html"/>
              </a:rPr>
              <a:t>This Photo</a:t>
            </a:r>
            <a:r>
              <a:rPr lang="en-GB" sz="900"/>
              <a:t> by Unknown Author is licensed under </a:t>
            </a:r>
            <a:r>
              <a:rPr lang="en-GB" sz="900">
                <a:hlinkClick r:id="rId4" tooltip="https://creativecommons.org/licenses/by-sa/3.0/"/>
              </a:rPr>
              <a:t>CC BY-SA</a:t>
            </a:r>
            <a:endParaRPr lang="en-GB" sz="900"/>
          </a:p>
        </p:txBody>
      </p:sp>
      <p:sp>
        <p:nvSpPr>
          <p:cNvPr id="4" name="TextBox 3">
            <a:extLst>
              <a:ext uri="{FF2B5EF4-FFF2-40B4-BE49-F238E27FC236}">
                <a16:creationId xmlns:a16="http://schemas.microsoft.com/office/drawing/2014/main" id="{8EE1AA78-02B3-4B15-ADC8-AF992D2290E6}"/>
              </a:ext>
            </a:extLst>
          </p:cNvPr>
          <p:cNvSpPr txBox="1"/>
          <p:nvPr/>
        </p:nvSpPr>
        <p:spPr>
          <a:xfrm>
            <a:off x="612395" y="5914239"/>
            <a:ext cx="4865616" cy="400110"/>
          </a:xfrm>
          <a:prstGeom prst="rect">
            <a:avLst/>
          </a:prstGeom>
          <a:noFill/>
        </p:spPr>
        <p:txBody>
          <a:bodyPr wrap="square" rtlCol="0">
            <a:spAutoFit/>
          </a:bodyPr>
          <a:lstStyle/>
          <a:p>
            <a:r>
              <a:rPr lang="en-GB" sz="2000" b="1" dirty="0"/>
              <a:t>Sophia Burton, LOC CET Lead</a:t>
            </a:r>
          </a:p>
        </p:txBody>
      </p:sp>
    </p:spTree>
    <p:extLst>
      <p:ext uri="{BB962C8B-B14F-4D97-AF65-F5344CB8AC3E}">
        <p14:creationId xmlns:p14="http://schemas.microsoft.com/office/powerpoint/2010/main" val="148595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73D5-7179-48AC-B706-C4E18D0393B9}"/>
              </a:ext>
            </a:extLst>
          </p:cNvPr>
          <p:cNvSpPr>
            <a:spLocks noGrp="1"/>
          </p:cNvSpPr>
          <p:nvPr>
            <p:ph type="title"/>
          </p:nvPr>
        </p:nvSpPr>
        <p:spPr/>
        <p:txBody>
          <a:bodyPr/>
          <a:lstStyle/>
          <a:p>
            <a:r>
              <a:rPr lang="en-GB" dirty="0"/>
              <a:t>Training – a Personal view</a:t>
            </a:r>
          </a:p>
        </p:txBody>
      </p:sp>
      <p:sp>
        <p:nvSpPr>
          <p:cNvPr id="3" name="Content Placeholder 2">
            <a:extLst>
              <a:ext uri="{FF2B5EF4-FFF2-40B4-BE49-F238E27FC236}">
                <a16:creationId xmlns:a16="http://schemas.microsoft.com/office/drawing/2014/main" id="{85D136C6-78CF-43B1-BDEA-2FC884824486}"/>
              </a:ext>
            </a:extLst>
          </p:cNvPr>
          <p:cNvSpPr>
            <a:spLocks noGrp="1"/>
          </p:cNvSpPr>
          <p:nvPr>
            <p:ph idx="1"/>
          </p:nvPr>
        </p:nvSpPr>
        <p:spPr/>
        <p:txBody>
          <a:bodyPr/>
          <a:lstStyle/>
          <a:p>
            <a:pPr marL="0" indent="0">
              <a:buNone/>
            </a:pPr>
            <a:r>
              <a:rPr lang="en-GB" dirty="0"/>
              <a:t>The course at Bradford is a distance learning course</a:t>
            </a:r>
          </a:p>
          <a:p>
            <a:pPr marL="0" indent="0">
              <a:buNone/>
            </a:pPr>
            <a:r>
              <a:rPr lang="en-GB" dirty="0"/>
              <a:t>Duration 3 months</a:t>
            </a:r>
          </a:p>
          <a:p>
            <a:pPr marL="0" indent="0">
              <a:buNone/>
            </a:pPr>
            <a:r>
              <a:rPr lang="en-GB" dirty="0"/>
              <a:t>Intakes are January/June/September</a:t>
            </a:r>
          </a:p>
          <a:p>
            <a:pPr marL="0" indent="0">
              <a:buNone/>
            </a:pPr>
            <a:r>
              <a:rPr lang="en-GB" dirty="0"/>
              <a:t>Other providers are-</a:t>
            </a:r>
          </a:p>
          <a:p>
            <a:pPr marL="0" indent="0">
              <a:buNone/>
            </a:pPr>
            <a:r>
              <a:rPr lang="en-GB" dirty="0"/>
              <a:t>Manchester University and Cardiff</a:t>
            </a:r>
          </a:p>
        </p:txBody>
      </p:sp>
    </p:spTree>
    <p:extLst>
      <p:ext uri="{BB962C8B-B14F-4D97-AF65-F5344CB8AC3E}">
        <p14:creationId xmlns:p14="http://schemas.microsoft.com/office/powerpoint/2010/main" val="2116474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73D5-7179-48AC-B706-C4E18D0393B9}"/>
              </a:ext>
            </a:extLst>
          </p:cNvPr>
          <p:cNvSpPr>
            <a:spLocks noGrp="1"/>
          </p:cNvSpPr>
          <p:nvPr>
            <p:ph type="title"/>
          </p:nvPr>
        </p:nvSpPr>
        <p:spPr/>
        <p:txBody>
          <a:bodyPr/>
          <a:lstStyle/>
          <a:p>
            <a:r>
              <a:rPr lang="en-GB" dirty="0"/>
              <a:t>Training – a Personal view</a:t>
            </a:r>
          </a:p>
        </p:txBody>
      </p:sp>
      <p:sp>
        <p:nvSpPr>
          <p:cNvPr id="3" name="Content Placeholder 2">
            <a:extLst>
              <a:ext uri="{FF2B5EF4-FFF2-40B4-BE49-F238E27FC236}">
                <a16:creationId xmlns:a16="http://schemas.microsoft.com/office/drawing/2014/main" id="{85D136C6-78CF-43B1-BDEA-2FC884824486}"/>
              </a:ext>
            </a:extLst>
          </p:cNvPr>
          <p:cNvSpPr>
            <a:spLocks noGrp="1"/>
          </p:cNvSpPr>
          <p:nvPr>
            <p:ph idx="1"/>
          </p:nvPr>
        </p:nvSpPr>
        <p:spPr>
          <a:xfrm>
            <a:off x="685801" y="1457325"/>
            <a:ext cx="10030145" cy="4333875"/>
          </a:xfrm>
        </p:spPr>
        <p:txBody>
          <a:bodyPr>
            <a:normAutofit fontScale="92500" lnSpcReduction="20000"/>
          </a:bodyPr>
          <a:lstStyle/>
          <a:p>
            <a:pPr marL="0" indent="0">
              <a:buNone/>
            </a:pPr>
            <a:endParaRPr lang="en-GB" dirty="0"/>
          </a:p>
          <a:p>
            <a:pPr marL="0" indent="0">
              <a:buNone/>
            </a:pPr>
            <a:endParaRPr lang="en-GB" dirty="0"/>
          </a:p>
          <a:p>
            <a:pPr marL="0" indent="0">
              <a:buNone/>
            </a:pPr>
            <a:r>
              <a:rPr lang="en-GB" dirty="0"/>
              <a:t>The course is designed to consolidate what you already know, remind you of some theory behind it, introduce you to new techniques and expand your existing knowledge.</a:t>
            </a:r>
          </a:p>
          <a:p>
            <a:pPr marL="0" indent="0">
              <a:buNone/>
            </a:pPr>
            <a:r>
              <a:rPr lang="en-GB" dirty="0"/>
              <a:t>The lectures can be done in your own time – lockdown helped for me!</a:t>
            </a:r>
          </a:p>
          <a:p>
            <a:pPr marL="0" indent="0">
              <a:buNone/>
            </a:pPr>
            <a:r>
              <a:rPr lang="en-GB" dirty="0"/>
              <a:t>Most of the lectures are easy to digest, a couple are heavy on landmark studies and epidemiology. There is one voice that is soporific but coffee helped…..</a:t>
            </a:r>
          </a:p>
          <a:p>
            <a:pPr marL="0" indent="0">
              <a:buNone/>
            </a:pPr>
            <a:endParaRPr lang="en-GB" dirty="0"/>
          </a:p>
          <a:p>
            <a:pPr marL="0" indent="0">
              <a:buNone/>
            </a:pPr>
            <a:r>
              <a:rPr lang="en-GB" dirty="0"/>
              <a:t>Practical workshops should have been held for Disc assessment, </a:t>
            </a:r>
            <a:r>
              <a:rPr lang="en-GB" dirty="0" err="1"/>
              <a:t>Goldmann</a:t>
            </a:r>
            <a:r>
              <a:rPr lang="en-GB" dirty="0"/>
              <a:t> Tonometry, Pachymetry and Van </a:t>
            </a:r>
            <a:r>
              <a:rPr lang="en-GB" dirty="0" err="1"/>
              <a:t>Hericks</a:t>
            </a:r>
            <a:r>
              <a:rPr lang="en-GB" dirty="0"/>
              <a:t> with intro to gonioscopy but was cancelled due to COVID.</a:t>
            </a:r>
          </a:p>
          <a:p>
            <a:pPr marL="0" indent="0">
              <a:buNone/>
            </a:pPr>
            <a:r>
              <a:rPr lang="en-GB" dirty="0"/>
              <a:t>Instead we had a relaxed practical session prior to assessment on the same day.</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8041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73D5-7179-48AC-B706-C4E18D0393B9}"/>
              </a:ext>
            </a:extLst>
          </p:cNvPr>
          <p:cNvSpPr>
            <a:spLocks noGrp="1"/>
          </p:cNvSpPr>
          <p:nvPr>
            <p:ph type="title"/>
          </p:nvPr>
        </p:nvSpPr>
        <p:spPr/>
        <p:txBody>
          <a:bodyPr/>
          <a:lstStyle/>
          <a:p>
            <a:r>
              <a:rPr lang="en-GB" dirty="0"/>
              <a:t>Training – a Personal view</a:t>
            </a:r>
          </a:p>
        </p:txBody>
      </p:sp>
      <p:sp>
        <p:nvSpPr>
          <p:cNvPr id="3" name="Content Placeholder 2">
            <a:extLst>
              <a:ext uri="{FF2B5EF4-FFF2-40B4-BE49-F238E27FC236}">
                <a16:creationId xmlns:a16="http://schemas.microsoft.com/office/drawing/2014/main" id="{85D136C6-78CF-43B1-BDEA-2FC884824486}"/>
              </a:ext>
            </a:extLst>
          </p:cNvPr>
          <p:cNvSpPr>
            <a:spLocks noGrp="1"/>
          </p:cNvSpPr>
          <p:nvPr>
            <p:ph idx="1"/>
          </p:nvPr>
        </p:nvSpPr>
        <p:spPr/>
        <p:txBody>
          <a:bodyPr>
            <a:normAutofit lnSpcReduction="10000"/>
          </a:bodyPr>
          <a:lstStyle/>
          <a:p>
            <a:pPr marL="0" indent="0">
              <a:buNone/>
            </a:pPr>
            <a:r>
              <a:rPr lang="en-GB" dirty="0"/>
              <a:t>Assessment was straight forward, staff at Bradford were eager to help and put everyone at ease. </a:t>
            </a:r>
          </a:p>
          <a:p>
            <a:r>
              <a:rPr lang="en-GB" dirty="0"/>
              <a:t>MCQs and a practical assessment.</a:t>
            </a:r>
          </a:p>
          <a:p>
            <a:pPr marL="0" indent="0">
              <a:buNone/>
            </a:pPr>
            <a:r>
              <a:rPr lang="en-GB" dirty="0"/>
              <a:t>They want you to pass!</a:t>
            </a:r>
          </a:p>
          <a:p>
            <a:pPr marL="0" indent="0">
              <a:buNone/>
            </a:pPr>
            <a:r>
              <a:rPr lang="en-GB" dirty="0"/>
              <a:t>I hadn’t done pachymetry before but this skill was straight forward and passed on the same day with a bit of practice in my case. </a:t>
            </a:r>
          </a:p>
          <a:p>
            <a:pPr marL="0" indent="0">
              <a:buNone/>
            </a:pPr>
            <a:r>
              <a:rPr lang="en-GB" dirty="0"/>
              <a:t>Now I have a Professional Certificate in Glaucoma – ready for any future pathways that require it, if I’m interested in diversifying my daily routine. </a:t>
            </a:r>
          </a:p>
          <a:p>
            <a:pPr marL="0" indent="0">
              <a:buNone/>
            </a:pPr>
            <a:r>
              <a:rPr lang="en-GB" dirty="0"/>
              <a:t>The Glaucoma Clinic at Royal Stoke is happy I have this qualification and I’m pleased I have something that gives me options in the future and something to build on if I want to specialise further.</a:t>
            </a:r>
          </a:p>
        </p:txBody>
      </p:sp>
    </p:spTree>
    <p:extLst>
      <p:ext uri="{BB962C8B-B14F-4D97-AF65-F5344CB8AC3E}">
        <p14:creationId xmlns:p14="http://schemas.microsoft.com/office/powerpoint/2010/main" val="4271535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73D5-7179-48AC-B706-C4E18D0393B9}"/>
              </a:ext>
            </a:extLst>
          </p:cNvPr>
          <p:cNvSpPr>
            <a:spLocks noGrp="1"/>
          </p:cNvSpPr>
          <p:nvPr>
            <p:ph type="title"/>
          </p:nvPr>
        </p:nvSpPr>
        <p:spPr/>
        <p:txBody>
          <a:bodyPr/>
          <a:lstStyle/>
          <a:p>
            <a:r>
              <a:rPr lang="en-GB" dirty="0"/>
              <a:t>Training – a Personal view</a:t>
            </a:r>
          </a:p>
        </p:txBody>
      </p:sp>
      <p:sp>
        <p:nvSpPr>
          <p:cNvPr id="3" name="Content Placeholder 2">
            <a:extLst>
              <a:ext uri="{FF2B5EF4-FFF2-40B4-BE49-F238E27FC236}">
                <a16:creationId xmlns:a16="http://schemas.microsoft.com/office/drawing/2014/main" id="{85D136C6-78CF-43B1-BDEA-2FC884824486}"/>
              </a:ext>
            </a:extLst>
          </p:cNvPr>
          <p:cNvSpPr>
            <a:spLocks noGrp="1"/>
          </p:cNvSpPr>
          <p:nvPr>
            <p:ph idx="1"/>
          </p:nvPr>
        </p:nvSpPr>
        <p:spPr>
          <a:xfrm>
            <a:off x="685801" y="1485901"/>
            <a:ext cx="10131425" cy="3589534"/>
          </a:xfrm>
        </p:spPr>
        <p:txBody>
          <a:bodyPr>
            <a:normAutofit fontScale="85000" lnSpcReduction="10000"/>
          </a:bodyPr>
          <a:lstStyle/>
          <a:p>
            <a:pPr marL="0" indent="0">
              <a:buNone/>
            </a:pPr>
            <a:r>
              <a:rPr lang="en-GB" sz="2000" b="1" dirty="0"/>
              <a:t>Independent Prescribing</a:t>
            </a:r>
            <a:r>
              <a:rPr lang="en-GB" b="1" dirty="0"/>
              <a:t>.</a:t>
            </a:r>
          </a:p>
          <a:p>
            <a:pPr marL="0" indent="0">
              <a:buNone/>
            </a:pPr>
            <a:r>
              <a:rPr lang="en-GB" dirty="0"/>
              <a:t>A lot more work compared to The Prof Cert. I was glad I got my study head on for this but now I’m in that mindset, I can see the finish.</a:t>
            </a:r>
          </a:p>
          <a:p>
            <a:pPr marL="0" indent="0">
              <a:buNone/>
            </a:pPr>
            <a:r>
              <a:rPr lang="en-GB" dirty="0"/>
              <a:t>Personal interest tempted me to do this course and I saw the benefit of having an extra skill to offer in daily practice and at the hospital. I wanted to keep up with future changes in optometry and give myself options.</a:t>
            </a:r>
          </a:p>
          <a:p>
            <a:pPr marL="0" indent="0">
              <a:buNone/>
            </a:pPr>
            <a:r>
              <a:rPr lang="en-GB" dirty="0"/>
              <a:t>Aston University is an online course entirely, in hindsight maybe I would have enjoyed a course with more interaction. I chose this delivery to tie in with family-life though so it works for me.</a:t>
            </a:r>
          </a:p>
          <a:p>
            <a:pPr marL="0" indent="0">
              <a:buNone/>
            </a:pPr>
            <a:r>
              <a:rPr lang="en-GB" dirty="0"/>
              <a:t>Hot tip – even before you start the course, make a note of interesting patient episodes where independent prescribing might have been useful. If you can, take photos/scans to illustrate.</a:t>
            </a:r>
          </a:p>
          <a:p>
            <a:pPr marL="0" indent="0" algn="ctr">
              <a:buNone/>
            </a:pPr>
            <a:r>
              <a:rPr lang="en-GB" dirty="0"/>
              <a:t>GET GEEKY!</a:t>
            </a:r>
          </a:p>
          <a:p>
            <a:pPr marL="0" indent="0" algn="ctr">
              <a:buNone/>
            </a:pPr>
            <a:endParaRPr lang="en-GB" dirty="0"/>
          </a:p>
        </p:txBody>
      </p:sp>
      <p:pic>
        <p:nvPicPr>
          <p:cNvPr id="5" name="Picture 4">
            <a:extLst>
              <a:ext uri="{FF2B5EF4-FFF2-40B4-BE49-F238E27FC236}">
                <a16:creationId xmlns:a16="http://schemas.microsoft.com/office/drawing/2014/main" id="{FF8CC3CE-81FF-43E4-A0DB-C07AA69CDC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52850" y="4933255"/>
            <a:ext cx="3305175" cy="1778673"/>
          </a:xfrm>
          <a:prstGeom prst="rect">
            <a:avLst/>
          </a:prstGeom>
        </p:spPr>
      </p:pic>
      <p:sp>
        <p:nvSpPr>
          <p:cNvPr id="6" name="TextBox 5">
            <a:extLst>
              <a:ext uri="{FF2B5EF4-FFF2-40B4-BE49-F238E27FC236}">
                <a16:creationId xmlns:a16="http://schemas.microsoft.com/office/drawing/2014/main" id="{F753C5A2-7A45-40FA-81C5-3207B621B89C}"/>
              </a:ext>
            </a:extLst>
          </p:cNvPr>
          <p:cNvSpPr txBox="1"/>
          <p:nvPr/>
        </p:nvSpPr>
        <p:spPr>
          <a:xfrm>
            <a:off x="0" y="6569748"/>
            <a:ext cx="2116476" cy="369332"/>
          </a:xfrm>
          <a:prstGeom prst="rect">
            <a:avLst/>
          </a:prstGeom>
          <a:noFill/>
        </p:spPr>
        <p:txBody>
          <a:bodyPr wrap="square" rtlCol="0">
            <a:spAutoFit/>
          </a:bodyPr>
          <a:lstStyle/>
          <a:p>
            <a:r>
              <a:rPr lang="en-GB" sz="900">
                <a:hlinkClick r:id="rId3" tooltip="https://technofaq.org/posts/2019/06/5-tips-for-achieving-great-customer-success/"/>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11807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1C79-DF4D-44B3-B592-AB8CD7F97482}"/>
              </a:ext>
            </a:extLst>
          </p:cNvPr>
          <p:cNvSpPr>
            <a:spLocks noGrp="1"/>
          </p:cNvSpPr>
          <p:nvPr>
            <p:ph type="title"/>
          </p:nvPr>
        </p:nvSpPr>
        <p:spPr>
          <a:xfrm>
            <a:off x="685800" y="609600"/>
            <a:ext cx="10744199" cy="1076325"/>
          </a:xfrm>
        </p:spPr>
        <p:txBody>
          <a:bodyPr/>
          <a:lstStyle/>
          <a:p>
            <a:r>
              <a:rPr lang="en-GB" dirty="0"/>
              <a:t>What is Changing?</a:t>
            </a:r>
          </a:p>
        </p:txBody>
      </p:sp>
      <p:sp>
        <p:nvSpPr>
          <p:cNvPr id="3" name="Content Placeholder 2">
            <a:extLst>
              <a:ext uri="{FF2B5EF4-FFF2-40B4-BE49-F238E27FC236}">
                <a16:creationId xmlns:a16="http://schemas.microsoft.com/office/drawing/2014/main" id="{FEC43446-C2F4-48FF-BCC4-556C463483E6}"/>
              </a:ext>
            </a:extLst>
          </p:cNvPr>
          <p:cNvSpPr>
            <a:spLocks noGrp="1"/>
          </p:cNvSpPr>
          <p:nvPr>
            <p:ph idx="1"/>
          </p:nvPr>
        </p:nvSpPr>
        <p:spPr>
          <a:xfrm>
            <a:off x="685801" y="1685925"/>
            <a:ext cx="10131425" cy="4733925"/>
          </a:xfrm>
        </p:spPr>
        <p:txBody>
          <a:bodyPr>
            <a:normAutofit lnSpcReduction="10000"/>
          </a:bodyPr>
          <a:lstStyle/>
          <a:p>
            <a:r>
              <a:rPr lang="en-GB" b="1" dirty="0"/>
              <a:t>Eye care Transformation </a:t>
            </a:r>
            <a:r>
              <a:rPr lang="en-GB" dirty="0"/>
              <a:t>(IR)</a:t>
            </a:r>
          </a:p>
          <a:p>
            <a:pPr>
              <a:buFont typeface="Wingdings" panose="05000000000000000000" pitchFamily="2" charset="2"/>
              <a:buChar char="Ø"/>
            </a:pPr>
            <a:r>
              <a:rPr lang="en-GB" dirty="0"/>
              <a:t>2019 – NHS long term plan published</a:t>
            </a:r>
          </a:p>
          <a:p>
            <a:pPr>
              <a:buFont typeface="Wingdings" panose="05000000000000000000" pitchFamily="2" charset="2"/>
              <a:buChar char="Ø"/>
            </a:pPr>
            <a:r>
              <a:rPr lang="en-GB" dirty="0"/>
              <a:t>2020 – pre COVID19 -National Outpatient Transformation Programme(NOTP)</a:t>
            </a:r>
          </a:p>
          <a:p>
            <a:pPr>
              <a:buFont typeface="Wingdings" panose="05000000000000000000" pitchFamily="2" charset="2"/>
              <a:buChar char="Ø"/>
            </a:pPr>
            <a:r>
              <a:rPr lang="en-GB" dirty="0"/>
              <a:t>2020 – post COVID19 -National Eye Care Restoration and Transformation Programme (NERTP)</a:t>
            </a:r>
          </a:p>
          <a:p>
            <a:pPr>
              <a:buFont typeface="Wingdings" panose="05000000000000000000" pitchFamily="2" charset="2"/>
              <a:buChar char="Ø"/>
            </a:pPr>
            <a:endParaRPr lang="en-GB" dirty="0"/>
          </a:p>
          <a:p>
            <a:pPr>
              <a:buClr>
                <a:srgbClr val="ACD433"/>
              </a:buClr>
              <a:defRPr/>
            </a:pPr>
            <a:r>
              <a:rPr kumimoji="0" lang="en-GB" sz="2000" b="1" i="0" u="none" strike="noStrike" kern="1200" cap="none" spc="0" normalizeH="0" baseline="0" noProof="0" dirty="0">
                <a:ln>
                  <a:noFill/>
                </a:ln>
                <a:solidFill>
                  <a:prstClr val="white"/>
                </a:solidFill>
                <a:effectLst/>
                <a:uLnTx/>
                <a:uFillTx/>
                <a:latin typeface="Century Gothic" panose="020B0502020202020204"/>
                <a:ea typeface="+mj-ea"/>
                <a:cs typeface="+mj-cs"/>
              </a:rPr>
              <a:t>Local Eye Health Network (IR)</a:t>
            </a:r>
          </a:p>
          <a:p>
            <a:pPr marL="0" indent="0">
              <a:buNone/>
            </a:pPr>
            <a:endParaRPr lang="en-GB" b="1" dirty="0"/>
          </a:p>
          <a:p>
            <a:r>
              <a:rPr lang="en-GB" b="1" dirty="0"/>
              <a:t>LOC Transformation</a:t>
            </a:r>
          </a:p>
          <a:p>
            <a:pPr>
              <a:buFont typeface="Wingdings" panose="05000000000000000000" pitchFamily="2" charset="2"/>
              <a:buChar char="Ø"/>
            </a:pPr>
            <a:r>
              <a:rPr lang="en-GB" dirty="0"/>
              <a:t>New committee structure (IR)</a:t>
            </a:r>
          </a:p>
          <a:p>
            <a:pPr>
              <a:buFont typeface="Wingdings" panose="05000000000000000000" pitchFamily="2" charset="2"/>
              <a:buChar char="Ø"/>
            </a:pPr>
            <a:r>
              <a:rPr lang="en-GB" dirty="0"/>
              <a:t>Managed Clinical Networks / Training focus (RW, SB, AL)</a:t>
            </a:r>
          </a:p>
          <a:p>
            <a:pPr>
              <a:buFont typeface="Wingdings" panose="05000000000000000000" pitchFamily="2" charset="2"/>
              <a:buChar char="Ø"/>
            </a:pPr>
            <a:r>
              <a:rPr lang="en-GB" dirty="0"/>
              <a:t>Work force Development Grant (IM)</a:t>
            </a:r>
          </a:p>
          <a:p>
            <a:pPr marL="0" indent="0">
              <a:buNone/>
            </a:pPr>
            <a:endParaRPr lang="en-GB" dirty="0"/>
          </a:p>
          <a:p>
            <a:endParaRPr lang="en-GB" dirty="0"/>
          </a:p>
        </p:txBody>
      </p:sp>
    </p:spTree>
    <p:extLst>
      <p:ext uri="{BB962C8B-B14F-4D97-AF65-F5344CB8AC3E}">
        <p14:creationId xmlns:p14="http://schemas.microsoft.com/office/powerpoint/2010/main" val="4212424083"/>
      </p:ext>
    </p:extLst>
  </p:cSld>
  <p:clrMapOvr>
    <a:masterClrMapping/>
  </p:clrMapOvr>
  <mc:AlternateContent xmlns:mc="http://schemas.openxmlformats.org/markup-compatibility/2006" xmlns:p14="http://schemas.microsoft.com/office/powerpoint/2010/main">
    <mc:Choice Requires="p14">
      <p:transition spd="slow" p14:dur="2000" advTm="17168"/>
    </mc:Choice>
    <mc:Fallback xmlns="">
      <p:transition spd="slow" advTm="1716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8D4C6-89CE-40DA-AB0D-53E2EE67B9B5}"/>
              </a:ext>
            </a:extLst>
          </p:cNvPr>
          <p:cNvSpPr txBox="1"/>
          <p:nvPr/>
        </p:nvSpPr>
        <p:spPr>
          <a:xfrm>
            <a:off x="1676030" y="968535"/>
            <a:ext cx="8538100" cy="1200329"/>
          </a:xfrm>
          <a:prstGeom prst="rect">
            <a:avLst/>
          </a:prstGeom>
          <a:noFill/>
        </p:spPr>
        <p:txBody>
          <a:bodyPr wrap="square">
            <a:spAutoFit/>
          </a:bodyPr>
          <a:lstStyle/>
          <a:p>
            <a:pPr algn="ctr"/>
            <a:r>
              <a:rPr lang="en-GB" sz="3600" dirty="0">
                <a:latin typeface="+mj-lt"/>
              </a:rPr>
              <a:t>Professional Certificate in Glaucoma – Course Feedback</a:t>
            </a:r>
          </a:p>
        </p:txBody>
      </p:sp>
      <p:sp>
        <p:nvSpPr>
          <p:cNvPr id="4" name="TextBox 3">
            <a:extLst>
              <a:ext uri="{FF2B5EF4-FFF2-40B4-BE49-F238E27FC236}">
                <a16:creationId xmlns:a16="http://schemas.microsoft.com/office/drawing/2014/main" id="{E94DB62F-4C21-44EA-927D-14C4F0149B49}"/>
              </a:ext>
            </a:extLst>
          </p:cNvPr>
          <p:cNvSpPr txBox="1"/>
          <p:nvPr/>
        </p:nvSpPr>
        <p:spPr>
          <a:xfrm>
            <a:off x="1580225" y="2254928"/>
            <a:ext cx="8538100" cy="3139321"/>
          </a:xfrm>
          <a:prstGeom prst="rect">
            <a:avLst/>
          </a:prstGeom>
          <a:noFill/>
        </p:spPr>
        <p:txBody>
          <a:bodyPr wrap="square" rtlCol="0">
            <a:spAutoFit/>
          </a:bodyPr>
          <a:lstStyle/>
          <a:p>
            <a:r>
              <a:rPr lang="en-GB" sz="1800" b="0" i="0" u="none" strike="noStrike" dirty="0">
                <a:effectLst/>
                <a:latin typeface="Calibri" panose="020F0502020204030204" pitchFamily="34" charset="0"/>
              </a:rPr>
              <a:t>“The online course was easy to complete as it was online lectures that you can do in your own time. I can't comment on the practical day that should have been held, but was not due to COVID.  Instead the assessment day was combined with some relaxed practice of techniques - Goldman Tonometry, Pachymetry, Disc assessment and Van Hericks.  I found the course consolidated existing knowledge and techniques and gave chance to take that up a step so I also found it interesting”</a:t>
            </a:r>
          </a:p>
          <a:p>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a:t>
            </a:r>
            <a:r>
              <a:rPr lang="en-GB" sz="1800" b="0" i="0" u="none" strike="noStrike" dirty="0">
                <a:effectLst/>
                <a:latin typeface="Calibri" panose="020F0502020204030204" pitchFamily="34" charset="0"/>
              </a:rPr>
              <a:t>Doing the Prof Cert has opened the doors for me to do the Higher qualification, if I decide to further my learning even more/become involved in any future community monitoring”</a:t>
            </a:r>
            <a:endParaRPr lang="en-GB" dirty="0"/>
          </a:p>
        </p:txBody>
      </p:sp>
      <p:sp>
        <p:nvSpPr>
          <p:cNvPr id="5" name="TextBox 4">
            <a:extLst>
              <a:ext uri="{FF2B5EF4-FFF2-40B4-BE49-F238E27FC236}">
                <a16:creationId xmlns:a16="http://schemas.microsoft.com/office/drawing/2014/main" id="{2EAD0959-9835-4FB9-9B00-CFDD4849484D}"/>
              </a:ext>
            </a:extLst>
          </p:cNvPr>
          <p:cNvSpPr txBox="1"/>
          <p:nvPr/>
        </p:nvSpPr>
        <p:spPr>
          <a:xfrm>
            <a:off x="721311" y="6131796"/>
            <a:ext cx="6094520" cy="400110"/>
          </a:xfrm>
          <a:prstGeom prst="rect">
            <a:avLst/>
          </a:prstGeom>
          <a:noFill/>
        </p:spPr>
        <p:txBody>
          <a:bodyPr wrap="square">
            <a:spAutoFit/>
          </a:bodyPr>
          <a:lstStyle/>
          <a:p>
            <a:r>
              <a:rPr lang="en-GB" sz="2000" dirty="0"/>
              <a:t>Alison Lowell, LOC Secretary</a:t>
            </a:r>
          </a:p>
        </p:txBody>
      </p:sp>
    </p:spTree>
    <p:extLst>
      <p:ext uri="{BB962C8B-B14F-4D97-AF65-F5344CB8AC3E}">
        <p14:creationId xmlns:p14="http://schemas.microsoft.com/office/powerpoint/2010/main" val="3099589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2AE0E0-5DA0-4797-AD89-3463D23CDA17}"/>
              </a:ext>
            </a:extLst>
          </p:cNvPr>
          <p:cNvSpPr txBox="1"/>
          <p:nvPr/>
        </p:nvSpPr>
        <p:spPr>
          <a:xfrm>
            <a:off x="1615737" y="1305888"/>
            <a:ext cx="8513684" cy="1200329"/>
          </a:xfrm>
          <a:prstGeom prst="rect">
            <a:avLst/>
          </a:prstGeom>
          <a:noFill/>
        </p:spPr>
        <p:txBody>
          <a:bodyPr wrap="square">
            <a:spAutoFit/>
          </a:bodyPr>
          <a:lstStyle/>
          <a:p>
            <a:pPr algn="ctr"/>
            <a:r>
              <a:rPr lang="en-GB" sz="3600" dirty="0">
                <a:latin typeface="+mj-lt"/>
              </a:rPr>
              <a:t>Professional Certificate In Glaucoma – Course Feedback</a:t>
            </a:r>
          </a:p>
        </p:txBody>
      </p:sp>
      <p:sp>
        <p:nvSpPr>
          <p:cNvPr id="5" name="TextBox 4">
            <a:extLst>
              <a:ext uri="{FF2B5EF4-FFF2-40B4-BE49-F238E27FC236}">
                <a16:creationId xmlns:a16="http://schemas.microsoft.com/office/drawing/2014/main" id="{9CF108BA-3256-40BE-9FDA-A127FE656B11}"/>
              </a:ext>
            </a:extLst>
          </p:cNvPr>
          <p:cNvSpPr txBox="1"/>
          <p:nvPr/>
        </p:nvSpPr>
        <p:spPr>
          <a:xfrm>
            <a:off x="1793290" y="2689790"/>
            <a:ext cx="8336131" cy="2862322"/>
          </a:xfrm>
          <a:prstGeom prst="rect">
            <a:avLst/>
          </a:prstGeom>
          <a:noFill/>
        </p:spPr>
        <p:txBody>
          <a:bodyPr wrap="square">
            <a:spAutoFit/>
          </a:bodyPr>
          <a:lstStyle/>
          <a:p>
            <a:r>
              <a:rPr lang="en-GB" sz="1800" b="0" i="0" u="none" strike="noStrike" dirty="0">
                <a:effectLst/>
                <a:latin typeface="Calibri" panose="020F0502020204030204" pitchFamily="34" charset="0"/>
              </a:rPr>
              <a:t>“It has given me a broader understanding of Glaucoma and led me to successfully refer a few patients. I am now looking more deeply for Glaucoma with each patient”</a:t>
            </a:r>
          </a:p>
          <a:p>
            <a:endParaRPr lang="en-GB" dirty="0">
              <a:latin typeface="Calibri" panose="020F0502020204030204" pitchFamily="34" charset="0"/>
            </a:endParaRPr>
          </a:p>
          <a:p>
            <a:r>
              <a:rPr lang="en-GB" dirty="0">
                <a:latin typeface="Calibri" panose="020F0502020204030204" pitchFamily="34" charset="0"/>
              </a:rPr>
              <a:t>“</a:t>
            </a:r>
            <a:r>
              <a:rPr lang="en-GB" sz="1800" b="0" i="0" u="none" strike="noStrike" dirty="0">
                <a:effectLst/>
                <a:latin typeface="Calibri" panose="020F0502020204030204" pitchFamily="34" charset="0"/>
              </a:rPr>
              <a:t>It has definitely helped me improve my understanding of the disease and my ability to communicate with a higher degree of confidence to the glaucoma consultants about the management of their patients”</a:t>
            </a:r>
            <a:r>
              <a:rPr lang="en-GB" dirty="0"/>
              <a:t> </a:t>
            </a:r>
          </a:p>
          <a:p>
            <a:endParaRPr lang="en-GB" dirty="0">
              <a:latin typeface="Calibri" panose="020F0502020204030204" pitchFamily="34" charset="0"/>
            </a:endParaRPr>
          </a:p>
          <a:p>
            <a:r>
              <a:rPr lang="en-GB" dirty="0">
                <a:latin typeface="Calibri" panose="020F0502020204030204" pitchFamily="34" charset="0"/>
              </a:rPr>
              <a:t>“</a:t>
            </a:r>
            <a:r>
              <a:rPr lang="en-GB" sz="1800" b="0" i="0" u="none" strike="noStrike" dirty="0">
                <a:effectLst/>
                <a:latin typeface="Calibri" panose="020F0502020204030204" pitchFamily="34" charset="0"/>
              </a:rPr>
              <a:t>I referred one patient with non obvious glaucomatous changes.  The patient returned to me happily saying that the ophthalmologist said this was a 1 in a million chance of being picked up.”</a:t>
            </a:r>
            <a:endParaRPr lang="en-GB" dirty="0">
              <a:latin typeface="Calibri" panose="020F0502020204030204" pitchFamily="34" charset="0"/>
            </a:endParaRPr>
          </a:p>
        </p:txBody>
      </p:sp>
    </p:spTree>
    <p:extLst>
      <p:ext uri="{BB962C8B-B14F-4D97-AF65-F5344CB8AC3E}">
        <p14:creationId xmlns:p14="http://schemas.microsoft.com/office/powerpoint/2010/main" val="85680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9DF3-07CF-4064-A4AB-6D6A0B8CECF3}"/>
              </a:ext>
            </a:extLst>
          </p:cNvPr>
          <p:cNvSpPr>
            <a:spLocks noGrp="1"/>
          </p:cNvSpPr>
          <p:nvPr>
            <p:ph type="title"/>
          </p:nvPr>
        </p:nvSpPr>
        <p:spPr>
          <a:xfrm>
            <a:off x="442520" y="315986"/>
            <a:ext cx="10131425" cy="598415"/>
          </a:xfrm>
        </p:spPr>
        <p:txBody>
          <a:bodyPr>
            <a:normAutofit fontScale="90000"/>
          </a:bodyPr>
          <a:lstStyle/>
          <a:p>
            <a:r>
              <a:rPr lang="en-GB" dirty="0"/>
              <a:t>NHS England  training grant</a:t>
            </a:r>
          </a:p>
        </p:txBody>
      </p:sp>
      <p:sp>
        <p:nvSpPr>
          <p:cNvPr id="6" name="TextBox 5">
            <a:extLst>
              <a:ext uri="{FF2B5EF4-FFF2-40B4-BE49-F238E27FC236}">
                <a16:creationId xmlns:a16="http://schemas.microsoft.com/office/drawing/2014/main" id="{8010E64F-7BB8-4528-A63F-A35FAEA5ACFE}"/>
              </a:ext>
            </a:extLst>
          </p:cNvPr>
          <p:cNvSpPr txBox="1"/>
          <p:nvPr/>
        </p:nvSpPr>
        <p:spPr>
          <a:xfrm>
            <a:off x="6712082" y="1178021"/>
            <a:ext cx="4186106" cy="5262979"/>
          </a:xfrm>
          <a:prstGeom prst="rect">
            <a:avLst/>
          </a:prstGeom>
          <a:noFill/>
        </p:spPr>
        <p:txBody>
          <a:bodyPr wrap="square" rtlCol="0">
            <a:spAutoFit/>
          </a:bodyPr>
          <a:lstStyle/>
          <a:p>
            <a:r>
              <a:rPr lang="en-GB" sz="1600" i="1" dirty="0"/>
              <a:t>In 2019-20 this money was used solely for the purpose of encouraging and enabling Optoms to gain the Professional Certificate in Glaucoma.</a:t>
            </a:r>
          </a:p>
          <a:p>
            <a:r>
              <a:rPr lang="en-GB" sz="1600" i="1" dirty="0"/>
              <a:t>The money had been secured with a business model for this qualification and also for </a:t>
            </a:r>
            <a:r>
              <a:rPr lang="en-GB" sz="1600" i="1" dirty="0" err="1"/>
              <a:t>vitreo</a:t>
            </a:r>
            <a:r>
              <a:rPr lang="en-GB" sz="1600" i="1" dirty="0"/>
              <a:t>-retinal training, which we were unable to implement due to Lockdown</a:t>
            </a:r>
          </a:p>
          <a:p>
            <a:endParaRPr lang="en-GB" sz="1600" i="1" dirty="0"/>
          </a:p>
          <a:p>
            <a:r>
              <a:rPr lang="en-GB" sz="1600" i="1" dirty="0"/>
              <a:t>However, as the NOTP gathered impetus we identified the need for a greater, more independent and confident role for the Optometrist</a:t>
            </a:r>
          </a:p>
          <a:p>
            <a:endParaRPr lang="en-GB" sz="1600" i="1" dirty="0"/>
          </a:p>
          <a:p>
            <a:r>
              <a:rPr lang="en-GB" sz="1600" i="1" dirty="0"/>
              <a:t>We approached NHSE again with a new model for encouraging our profession to become Independent Prescribers to reduce referral into Secondary Care, they shared our view and were happy to support the initiative</a:t>
            </a:r>
          </a:p>
        </p:txBody>
      </p:sp>
      <p:sp>
        <p:nvSpPr>
          <p:cNvPr id="7" name="TextBox 6">
            <a:extLst>
              <a:ext uri="{FF2B5EF4-FFF2-40B4-BE49-F238E27FC236}">
                <a16:creationId xmlns:a16="http://schemas.microsoft.com/office/drawing/2014/main" id="{D5B300B2-65B1-4A07-9DDA-3DBCAFE1280E}"/>
              </a:ext>
            </a:extLst>
          </p:cNvPr>
          <p:cNvSpPr txBox="1"/>
          <p:nvPr/>
        </p:nvSpPr>
        <p:spPr>
          <a:xfrm>
            <a:off x="620785" y="1132405"/>
            <a:ext cx="3456265" cy="369332"/>
          </a:xfrm>
          <a:prstGeom prst="rect">
            <a:avLst/>
          </a:prstGeom>
          <a:noFill/>
        </p:spPr>
        <p:txBody>
          <a:bodyPr wrap="square" rtlCol="0">
            <a:spAutoFit/>
          </a:bodyPr>
          <a:lstStyle/>
          <a:p>
            <a:r>
              <a:rPr lang="en-GB" dirty="0"/>
              <a:t>INITIAL FUNDING       £30,000.00</a:t>
            </a:r>
          </a:p>
        </p:txBody>
      </p:sp>
      <p:sp>
        <p:nvSpPr>
          <p:cNvPr id="8" name="TextBox 7">
            <a:extLst>
              <a:ext uri="{FF2B5EF4-FFF2-40B4-BE49-F238E27FC236}">
                <a16:creationId xmlns:a16="http://schemas.microsoft.com/office/drawing/2014/main" id="{667F0BC7-15DA-40A5-A328-4C23B28AE898}"/>
              </a:ext>
            </a:extLst>
          </p:cNvPr>
          <p:cNvSpPr txBox="1"/>
          <p:nvPr/>
        </p:nvSpPr>
        <p:spPr>
          <a:xfrm>
            <a:off x="620785" y="2085962"/>
            <a:ext cx="4362276" cy="369332"/>
          </a:xfrm>
          <a:prstGeom prst="rect">
            <a:avLst/>
          </a:prstGeom>
          <a:noFill/>
        </p:spPr>
        <p:txBody>
          <a:bodyPr wrap="square" rtlCol="0">
            <a:spAutoFit/>
          </a:bodyPr>
          <a:lstStyle/>
          <a:p>
            <a:r>
              <a:rPr lang="en-GB" dirty="0"/>
              <a:t>                          		</a:t>
            </a:r>
          </a:p>
        </p:txBody>
      </p:sp>
      <p:sp>
        <p:nvSpPr>
          <p:cNvPr id="9" name="TextBox 8">
            <a:extLst>
              <a:ext uri="{FF2B5EF4-FFF2-40B4-BE49-F238E27FC236}">
                <a16:creationId xmlns:a16="http://schemas.microsoft.com/office/drawing/2014/main" id="{8C1DA957-2115-4581-865F-3EEC47FA42C5}"/>
              </a:ext>
            </a:extLst>
          </p:cNvPr>
          <p:cNvSpPr txBox="1"/>
          <p:nvPr/>
        </p:nvSpPr>
        <p:spPr>
          <a:xfrm>
            <a:off x="442520" y="2364469"/>
            <a:ext cx="6082105" cy="1631216"/>
          </a:xfrm>
          <a:prstGeom prst="rect">
            <a:avLst/>
          </a:prstGeom>
          <a:noFill/>
        </p:spPr>
        <p:txBody>
          <a:bodyPr wrap="square" rtlCol="0">
            <a:spAutoFit/>
          </a:bodyPr>
          <a:lstStyle/>
          <a:p>
            <a:r>
              <a:rPr lang="en-GB" dirty="0"/>
              <a:t>EXPENDITURE       </a:t>
            </a:r>
            <a:endParaRPr lang="en-GB" i="1" dirty="0"/>
          </a:p>
          <a:p>
            <a:endParaRPr lang="en-GB" sz="1400" dirty="0"/>
          </a:p>
          <a:p>
            <a:r>
              <a:rPr lang="en-GB" dirty="0"/>
              <a:t>INITIAL GRANT                   6 x £250.00		£  1,500.00 </a:t>
            </a:r>
          </a:p>
          <a:p>
            <a:endParaRPr lang="en-GB" sz="1400" dirty="0"/>
          </a:p>
          <a:p>
            <a:r>
              <a:rPr lang="en-GB" dirty="0"/>
              <a:t>COMPLETION GRANT       1 x £550.00		£   550.00</a:t>
            </a:r>
          </a:p>
          <a:p>
            <a:endParaRPr lang="en-GB" dirty="0"/>
          </a:p>
        </p:txBody>
      </p:sp>
      <p:sp>
        <p:nvSpPr>
          <p:cNvPr id="10" name="TextBox 9">
            <a:extLst>
              <a:ext uri="{FF2B5EF4-FFF2-40B4-BE49-F238E27FC236}">
                <a16:creationId xmlns:a16="http://schemas.microsoft.com/office/drawing/2014/main" id="{6EF17201-97FC-433D-9470-EC62C5CBBF66}"/>
              </a:ext>
            </a:extLst>
          </p:cNvPr>
          <p:cNvSpPr txBox="1"/>
          <p:nvPr/>
        </p:nvSpPr>
        <p:spPr>
          <a:xfrm>
            <a:off x="442520" y="3811019"/>
            <a:ext cx="5786830" cy="369332"/>
          </a:xfrm>
          <a:prstGeom prst="rect">
            <a:avLst/>
          </a:prstGeom>
          <a:noFill/>
        </p:spPr>
        <p:txBody>
          <a:bodyPr wrap="square" rtlCol="0">
            <a:spAutoFit/>
          </a:bodyPr>
          <a:lstStyle/>
          <a:p>
            <a:r>
              <a:rPr lang="en-GB" dirty="0"/>
              <a:t>TOTAL EXPENDITURE                                      £2,050.00</a:t>
            </a:r>
          </a:p>
        </p:txBody>
      </p:sp>
      <p:sp>
        <p:nvSpPr>
          <p:cNvPr id="11" name="TextBox 10">
            <a:extLst>
              <a:ext uri="{FF2B5EF4-FFF2-40B4-BE49-F238E27FC236}">
                <a16:creationId xmlns:a16="http://schemas.microsoft.com/office/drawing/2014/main" id="{DEDA6676-5538-4E37-8A3A-E42C1E8867C3}"/>
              </a:ext>
            </a:extLst>
          </p:cNvPr>
          <p:cNvSpPr txBox="1"/>
          <p:nvPr/>
        </p:nvSpPr>
        <p:spPr>
          <a:xfrm>
            <a:off x="523875" y="4495800"/>
            <a:ext cx="6000749" cy="369332"/>
          </a:xfrm>
          <a:prstGeom prst="rect">
            <a:avLst/>
          </a:prstGeom>
          <a:noFill/>
        </p:spPr>
        <p:txBody>
          <a:bodyPr wrap="square" rtlCol="0">
            <a:spAutoFit/>
          </a:bodyPr>
          <a:lstStyle/>
          <a:p>
            <a:r>
              <a:rPr lang="en-GB" dirty="0"/>
              <a:t>BALANCE C/F			                          £27,950.00</a:t>
            </a:r>
          </a:p>
        </p:txBody>
      </p:sp>
      <p:sp>
        <p:nvSpPr>
          <p:cNvPr id="12" name="TextBox 11">
            <a:extLst>
              <a:ext uri="{FF2B5EF4-FFF2-40B4-BE49-F238E27FC236}">
                <a16:creationId xmlns:a16="http://schemas.microsoft.com/office/drawing/2014/main" id="{AF0D07B1-ED93-4942-B0F3-F76FD1724B14}"/>
              </a:ext>
            </a:extLst>
          </p:cNvPr>
          <p:cNvSpPr txBox="1"/>
          <p:nvPr/>
        </p:nvSpPr>
        <p:spPr>
          <a:xfrm>
            <a:off x="523876" y="5950492"/>
            <a:ext cx="6096000" cy="367216"/>
          </a:xfrm>
          <a:prstGeom prst="rect">
            <a:avLst/>
          </a:prstGeom>
          <a:noFill/>
        </p:spPr>
        <p:txBody>
          <a:bodyPr wrap="square">
            <a:spAutoFit/>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Ian Meadows, LOC Treasurer</a:t>
            </a:r>
          </a:p>
        </p:txBody>
      </p:sp>
    </p:spTree>
    <p:extLst>
      <p:ext uri="{BB962C8B-B14F-4D97-AF65-F5344CB8AC3E}">
        <p14:creationId xmlns:p14="http://schemas.microsoft.com/office/powerpoint/2010/main" val="964513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9DF3-07CF-4064-A4AB-6D6A0B8CECF3}"/>
              </a:ext>
            </a:extLst>
          </p:cNvPr>
          <p:cNvSpPr>
            <a:spLocks noGrp="1"/>
          </p:cNvSpPr>
          <p:nvPr>
            <p:ph type="title"/>
          </p:nvPr>
        </p:nvSpPr>
        <p:spPr>
          <a:xfrm>
            <a:off x="442520" y="315986"/>
            <a:ext cx="10131425" cy="598415"/>
          </a:xfrm>
        </p:spPr>
        <p:txBody>
          <a:bodyPr>
            <a:normAutofit fontScale="90000"/>
          </a:bodyPr>
          <a:lstStyle/>
          <a:p>
            <a:r>
              <a:rPr lang="en-GB" dirty="0"/>
              <a:t>One difficult and uncertain year later….</a:t>
            </a:r>
          </a:p>
        </p:txBody>
      </p:sp>
      <p:sp>
        <p:nvSpPr>
          <p:cNvPr id="8" name="TextBox 7">
            <a:extLst>
              <a:ext uri="{FF2B5EF4-FFF2-40B4-BE49-F238E27FC236}">
                <a16:creationId xmlns:a16="http://schemas.microsoft.com/office/drawing/2014/main" id="{667F0BC7-15DA-40A5-A328-4C23B28AE898}"/>
              </a:ext>
            </a:extLst>
          </p:cNvPr>
          <p:cNvSpPr txBox="1"/>
          <p:nvPr/>
        </p:nvSpPr>
        <p:spPr>
          <a:xfrm>
            <a:off x="620785" y="2085962"/>
            <a:ext cx="4362276" cy="369332"/>
          </a:xfrm>
          <a:prstGeom prst="rect">
            <a:avLst/>
          </a:prstGeom>
          <a:noFill/>
        </p:spPr>
        <p:txBody>
          <a:bodyPr wrap="square" rtlCol="0">
            <a:spAutoFit/>
          </a:bodyPr>
          <a:lstStyle/>
          <a:p>
            <a:r>
              <a:rPr lang="en-GB" dirty="0"/>
              <a:t>                          		</a:t>
            </a:r>
          </a:p>
        </p:txBody>
      </p:sp>
      <p:sp>
        <p:nvSpPr>
          <p:cNvPr id="9" name="TextBox 8">
            <a:extLst>
              <a:ext uri="{FF2B5EF4-FFF2-40B4-BE49-F238E27FC236}">
                <a16:creationId xmlns:a16="http://schemas.microsoft.com/office/drawing/2014/main" id="{8C1DA957-2115-4581-865F-3EEC47FA42C5}"/>
              </a:ext>
            </a:extLst>
          </p:cNvPr>
          <p:cNvSpPr txBox="1"/>
          <p:nvPr/>
        </p:nvSpPr>
        <p:spPr>
          <a:xfrm>
            <a:off x="1293811" y="1840748"/>
            <a:ext cx="7135814" cy="3385542"/>
          </a:xfrm>
          <a:prstGeom prst="rect">
            <a:avLst/>
          </a:prstGeom>
          <a:noFill/>
        </p:spPr>
        <p:txBody>
          <a:bodyPr wrap="square" rtlCol="0">
            <a:spAutoFit/>
          </a:bodyPr>
          <a:lstStyle/>
          <a:p>
            <a:r>
              <a:rPr lang="en-GB" sz="2400" dirty="0"/>
              <a:t>Already paid to Practitioners</a:t>
            </a:r>
            <a:endParaRPr lang="en-GB" sz="2400" i="1" dirty="0"/>
          </a:p>
          <a:p>
            <a:endParaRPr lang="en-GB" sz="1400" dirty="0"/>
          </a:p>
          <a:p>
            <a:r>
              <a:rPr lang="en-GB" dirty="0"/>
              <a:t>INITIAL Glaucoma Grant        	15 x £250.00		£  3,750.00 </a:t>
            </a:r>
          </a:p>
          <a:p>
            <a:endParaRPr lang="en-GB" sz="1400" dirty="0"/>
          </a:p>
          <a:p>
            <a:r>
              <a:rPr lang="en-GB" dirty="0"/>
              <a:t>COMPLETION GRANT  	   	2 x £550.00           £ 1,100.00</a:t>
            </a:r>
          </a:p>
          <a:p>
            <a:r>
              <a:rPr lang="en-GB" dirty="0"/>
              <a:t>	</a:t>
            </a:r>
          </a:p>
          <a:p>
            <a:r>
              <a:rPr lang="en-GB" dirty="0"/>
              <a:t>IP Initial Grant			       6 x £600.00	       £  3,600.00</a:t>
            </a:r>
          </a:p>
          <a:p>
            <a:endParaRPr lang="en-GB" dirty="0"/>
          </a:p>
          <a:p>
            <a:endParaRPr lang="en-GB" dirty="0"/>
          </a:p>
          <a:p>
            <a:r>
              <a:rPr lang="en-GB" dirty="0"/>
              <a:t>Already allocated for  completion of courses	  £   7,150.00</a:t>
            </a:r>
          </a:p>
          <a:p>
            <a:endParaRPr lang="en-GB" dirty="0"/>
          </a:p>
          <a:p>
            <a:endParaRPr lang="en-GB" dirty="0"/>
          </a:p>
        </p:txBody>
      </p:sp>
      <p:sp>
        <p:nvSpPr>
          <p:cNvPr id="3" name="TextBox 2">
            <a:extLst>
              <a:ext uri="{FF2B5EF4-FFF2-40B4-BE49-F238E27FC236}">
                <a16:creationId xmlns:a16="http://schemas.microsoft.com/office/drawing/2014/main" id="{200015CC-0B5A-4AEC-8057-8885FC44640F}"/>
              </a:ext>
            </a:extLst>
          </p:cNvPr>
          <p:cNvSpPr txBox="1"/>
          <p:nvPr/>
        </p:nvSpPr>
        <p:spPr>
          <a:xfrm>
            <a:off x="5198699" y="5422347"/>
            <a:ext cx="5375246" cy="707886"/>
          </a:xfrm>
          <a:prstGeom prst="rect">
            <a:avLst/>
          </a:prstGeom>
          <a:noFill/>
        </p:spPr>
        <p:txBody>
          <a:bodyPr wrap="square" rtlCol="0">
            <a:spAutoFit/>
          </a:bodyPr>
          <a:lstStyle/>
          <a:p>
            <a:r>
              <a:rPr lang="en-GB" sz="2000" dirty="0"/>
              <a:t>So 50% of the initial funding has been spent…. </a:t>
            </a:r>
          </a:p>
        </p:txBody>
      </p:sp>
    </p:spTree>
    <p:extLst>
      <p:ext uri="{BB962C8B-B14F-4D97-AF65-F5344CB8AC3E}">
        <p14:creationId xmlns:p14="http://schemas.microsoft.com/office/powerpoint/2010/main" val="1835592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9DF3-07CF-4064-A4AB-6D6A0B8CECF3}"/>
              </a:ext>
            </a:extLst>
          </p:cNvPr>
          <p:cNvSpPr>
            <a:spLocks noGrp="1"/>
          </p:cNvSpPr>
          <p:nvPr>
            <p:ph type="title"/>
          </p:nvPr>
        </p:nvSpPr>
        <p:spPr>
          <a:xfrm>
            <a:off x="442520" y="315986"/>
            <a:ext cx="10131425" cy="598415"/>
          </a:xfrm>
        </p:spPr>
        <p:txBody>
          <a:bodyPr>
            <a:normAutofit fontScale="90000"/>
          </a:bodyPr>
          <a:lstStyle/>
          <a:p>
            <a:r>
              <a:rPr lang="en-GB" dirty="0"/>
              <a:t>How the Money is shared out….</a:t>
            </a:r>
          </a:p>
        </p:txBody>
      </p:sp>
      <p:sp>
        <p:nvSpPr>
          <p:cNvPr id="8" name="TextBox 7">
            <a:extLst>
              <a:ext uri="{FF2B5EF4-FFF2-40B4-BE49-F238E27FC236}">
                <a16:creationId xmlns:a16="http://schemas.microsoft.com/office/drawing/2014/main" id="{667F0BC7-15DA-40A5-A328-4C23B28AE898}"/>
              </a:ext>
            </a:extLst>
          </p:cNvPr>
          <p:cNvSpPr txBox="1"/>
          <p:nvPr/>
        </p:nvSpPr>
        <p:spPr>
          <a:xfrm>
            <a:off x="620785" y="2085962"/>
            <a:ext cx="4362276" cy="369332"/>
          </a:xfrm>
          <a:prstGeom prst="rect">
            <a:avLst/>
          </a:prstGeom>
          <a:noFill/>
        </p:spPr>
        <p:txBody>
          <a:bodyPr wrap="square" rtlCol="0">
            <a:spAutoFit/>
          </a:bodyPr>
          <a:lstStyle/>
          <a:p>
            <a:r>
              <a:rPr lang="en-GB" dirty="0"/>
              <a:t>                          		</a:t>
            </a:r>
          </a:p>
        </p:txBody>
      </p:sp>
      <p:sp>
        <p:nvSpPr>
          <p:cNvPr id="9" name="TextBox 8">
            <a:extLst>
              <a:ext uri="{FF2B5EF4-FFF2-40B4-BE49-F238E27FC236}">
                <a16:creationId xmlns:a16="http://schemas.microsoft.com/office/drawing/2014/main" id="{8C1DA957-2115-4581-865F-3EEC47FA42C5}"/>
              </a:ext>
            </a:extLst>
          </p:cNvPr>
          <p:cNvSpPr txBox="1"/>
          <p:nvPr/>
        </p:nvSpPr>
        <p:spPr>
          <a:xfrm>
            <a:off x="620785" y="1200150"/>
            <a:ext cx="10285340" cy="1200329"/>
          </a:xfrm>
          <a:prstGeom prst="rect">
            <a:avLst/>
          </a:prstGeom>
          <a:noFill/>
        </p:spPr>
        <p:txBody>
          <a:bodyPr wrap="square" rtlCol="0">
            <a:spAutoFit/>
          </a:bodyPr>
          <a:lstStyle/>
          <a:p>
            <a:r>
              <a:rPr lang="en-GB" dirty="0"/>
              <a:t>Initially the LOC needed to ensure we had countywide coverage of practitioners with this enhanced qualification to illustrate to NHS that this funded training would help all Staffordshire Patients and this was achieved quite quickly with a first cohort of employed contractors/performers working exclusively in the county</a:t>
            </a:r>
          </a:p>
        </p:txBody>
      </p:sp>
      <p:sp>
        <p:nvSpPr>
          <p:cNvPr id="10" name="TextBox 9">
            <a:extLst>
              <a:ext uri="{FF2B5EF4-FFF2-40B4-BE49-F238E27FC236}">
                <a16:creationId xmlns:a16="http://schemas.microsoft.com/office/drawing/2014/main" id="{6EF17201-97FC-433D-9470-EC62C5CBBF66}"/>
              </a:ext>
            </a:extLst>
          </p:cNvPr>
          <p:cNvSpPr txBox="1"/>
          <p:nvPr/>
        </p:nvSpPr>
        <p:spPr>
          <a:xfrm>
            <a:off x="1092475" y="2611193"/>
            <a:ext cx="8814923" cy="3139321"/>
          </a:xfrm>
          <a:prstGeom prst="rect">
            <a:avLst/>
          </a:prstGeom>
          <a:noFill/>
        </p:spPr>
        <p:txBody>
          <a:bodyPr wrap="square" rtlCol="0">
            <a:spAutoFit/>
          </a:bodyPr>
          <a:lstStyle/>
          <a:p>
            <a:r>
              <a:rPr lang="en-GB" dirty="0"/>
              <a:t>But NHS and LEHN were encouraging us to drive this forward</a:t>
            </a:r>
          </a:p>
          <a:p>
            <a:r>
              <a:rPr lang="en-GB" dirty="0"/>
              <a:t>To that end the LOC decided to open up the funding by allowing applications from more than one practitioner in a single practice ( thus ensuring holiday cover, etc )</a:t>
            </a:r>
          </a:p>
          <a:p>
            <a:endParaRPr lang="en-GB" dirty="0"/>
          </a:p>
          <a:p>
            <a:r>
              <a:rPr lang="en-GB" dirty="0"/>
              <a:t>We also decided to accept applications from Locums and part-time practitioners with a few small tweaks to the funding…</a:t>
            </a:r>
          </a:p>
          <a:p>
            <a:endParaRPr lang="en-GB" dirty="0"/>
          </a:p>
          <a:p>
            <a:pPr marL="742950" lvl="1" indent="-285750">
              <a:buFont typeface="Arial" panose="020B0604020202020204" pitchFamily="34" charset="0"/>
              <a:buChar char="•"/>
            </a:pPr>
            <a:r>
              <a:rPr lang="en-GB" dirty="0"/>
              <a:t>	no financial reward to applicants, </a:t>
            </a:r>
            <a:r>
              <a:rPr lang="en-GB" dirty="0" err="1"/>
              <a:t>ie</a:t>
            </a:r>
            <a:r>
              <a:rPr lang="en-GB" dirty="0"/>
              <a:t>. Only covering total course costs</a:t>
            </a:r>
          </a:p>
          <a:p>
            <a:pPr marL="742950" lvl="1" indent="-285750">
              <a:buFont typeface="Arial" panose="020B0604020202020204" pitchFamily="34" charset="0"/>
              <a:buChar char="•"/>
            </a:pPr>
            <a:r>
              <a:rPr lang="en-GB" dirty="0"/>
              <a:t>   pro-rata’d funding depending on number of days worked in Staffordshire</a:t>
            </a:r>
          </a:p>
          <a:p>
            <a:pPr marL="742950" lvl="1" indent="-285750">
              <a:buFont typeface="Arial" panose="020B0604020202020204" pitchFamily="34" charset="0"/>
              <a:buChar char="•"/>
            </a:pPr>
            <a:r>
              <a:rPr lang="en-GB" dirty="0"/>
              <a:t>   we also take into account any funding available from other sources, </a:t>
            </a:r>
            <a:r>
              <a:rPr lang="en-GB" dirty="0" err="1"/>
              <a:t>ie</a:t>
            </a:r>
            <a:r>
              <a:rPr lang="en-GB" dirty="0"/>
              <a:t> Hospitals</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3010186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DCD6-F6F1-4C27-A7B7-C443418EA418}"/>
              </a:ext>
            </a:extLst>
          </p:cNvPr>
          <p:cNvSpPr>
            <a:spLocks noGrp="1"/>
          </p:cNvSpPr>
          <p:nvPr>
            <p:ph type="title"/>
          </p:nvPr>
        </p:nvSpPr>
        <p:spPr>
          <a:xfrm>
            <a:off x="314325" y="585609"/>
            <a:ext cx="10502901" cy="1200330"/>
          </a:xfrm>
        </p:spPr>
        <p:txBody>
          <a:bodyPr/>
          <a:lstStyle/>
          <a:p>
            <a:r>
              <a:rPr lang="en-GB" dirty="0"/>
              <a:t>Your Chance to Grab a Training Grant</a:t>
            </a:r>
          </a:p>
        </p:txBody>
      </p:sp>
      <p:sp>
        <p:nvSpPr>
          <p:cNvPr id="3" name="TextBox 2">
            <a:extLst>
              <a:ext uri="{FF2B5EF4-FFF2-40B4-BE49-F238E27FC236}">
                <a16:creationId xmlns:a16="http://schemas.microsoft.com/office/drawing/2014/main" id="{478F6F3B-481A-4D55-83E6-6001B9198236}"/>
              </a:ext>
            </a:extLst>
          </p:cNvPr>
          <p:cNvSpPr txBox="1"/>
          <p:nvPr/>
        </p:nvSpPr>
        <p:spPr>
          <a:xfrm>
            <a:off x="1365385" y="1991076"/>
            <a:ext cx="8772255" cy="1200329"/>
          </a:xfrm>
          <a:prstGeom prst="rect">
            <a:avLst/>
          </a:prstGeom>
          <a:noFill/>
        </p:spPr>
        <p:txBody>
          <a:bodyPr wrap="square" rtlCol="0">
            <a:spAutoFit/>
          </a:bodyPr>
          <a:lstStyle/>
          <a:p>
            <a:r>
              <a:rPr lang="en-GB" dirty="0"/>
              <a:t>Money was made available to the LEHN/LOC to launch and manage the MCNs in the first year </a:t>
            </a:r>
          </a:p>
          <a:p>
            <a:r>
              <a:rPr lang="en-GB" dirty="0"/>
              <a:t>We already have a commitment from NHS/E to provide us with a similar amount this year and believe they have committed to ongoing funding for future years to allow this to grow</a:t>
            </a:r>
          </a:p>
        </p:txBody>
      </p:sp>
      <p:sp>
        <p:nvSpPr>
          <p:cNvPr id="4" name="TextBox 3">
            <a:extLst>
              <a:ext uri="{FF2B5EF4-FFF2-40B4-BE49-F238E27FC236}">
                <a16:creationId xmlns:a16="http://schemas.microsoft.com/office/drawing/2014/main" id="{DEB9F511-6CE1-4D8F-A2F5-C5D54B2850F0}"/>
              </a:ext>
            </a:extLst>
          </p:cNvPr>
          <p:cNvSpPr txBox="1"/>
          <p:nvPr/>
        </p:nvSpPr>
        <p:spPr>
          <a:xfrm>
            <a:off x="1365385" y="3579920"/>
            <a:ext cx="8585994" cy="923330"/>
          </a:xfrm>
          <a:prstGeom prst="rect">
            <a:avLst/>
          </a:prstGeom>
          <a:noFill/>
        </p:spPr>
        <p:txBody>
          <a:bodyPr wrap="square" rtlCol="0">
            <a:spAutoFit/>
          </a:bodyPr>
          <a:lstStyle/>
          <a:p>
            <a:r>
              <a:rPr lang="en-GB" dirty="0"/>
              <a:t>It has also been inferred that if the LOC can show a genuine desire for the profession to get involved with the MCNs and enhance their individual skill set, more training money and administrative funding will be made available</a:t>
            </a:r>
          </a:p>
        </p:txBody>
      </p:sp>
      <p:sp>
        <p:nvSpPr>
          <p:cNvPr id="5" name="TextBox 4">
            <a:extLst>
              <a:ext uri="{FF2B5EF4-FFF2-40B4-BE49-F238E27FC236}">
                <a16:creationId xmlns:a16="http://schemas.microsoft.com/office/drawing/2014/main" id="{71FAC1D5-E061-457F-8B4D-35070BA43287}"/>
              </a:ext>
            </a:extLst>
          </p:cNvPr>
          <p:cNvSpPr txBox="1"/>
          <p:nvPr/>
        </p:nvSpPr>
        <p:spPr>
          <a:xfrm>
            <a:off x="685801" y="5072062"/>
            <a:ext cx="11254665" cy="1200329"/>
          </a:xfrm>
          <a:prstGeom prst="rect">
            <a:avLst/>
          </a:prstGeom>
          <a:noFill/>
        </p:spPr>
        <p:txBody>
          <a:bodyPr wrap="square" rtlCol="0">
            <a:spAutoFit/>
          </a:bodyPr>
          <a:lstStyle/>
          <a:p>
            <a:r>
              <a:rPr lang="en-GB" dirty="0"/>
              <a:t>So while this isn’t a bottomless pit of money and we are dealing with it on a first come, first served basis,</a:t>
            </a:r>
          </a:p>
          <a:p>
            <a:r>
              <a:rPr lang="en-GB" dirty="0"/>
              <a:t> why wouldn’t you want to upskill yourself ready for the future and take advantage of funding before it’s gone</a:t>
            </a:r>
          </a:p>
        </p:txBody>
      </p:sp>
    </p:spTree>
    <p:extLst>
      <p:ext uri="{BB962C8B-B14F-4D97-AF65-F5344CB8AC3E}">
        <p14:creationId xmlns:p14="http://schemas.microsoft.com/office/powerpoint/2010/main" val="534194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D555CF-522D-4E45-9ABA-D02D0026E25D}"/>
              </a:ext>
            </a:extLst>
          </p:cNvPr>
          <p:cNvSpPr>
            <a:spLocks noGrp="1"/>
          </p:cNvSpPr>
          <p:nvPr>
            <p:ph type="title"/>
          </p:nvPr>
        </p:nvSpPr>
        <p:spPr/>
        <p:txBody>
          <a:bodyPr/>
          <a:lstStyle/>
          <a:p>
            <a:r>
              <a:rPr lang="en-GB" dirty="0"/>
              <a:t>Thank you!</a:t>
            </a:r>
          </a:p>
        </p:txBody>
      </p:sp>
      <p:sp>
        <p:nvSpPr>
          <p:cNvPr id="11" name="Content Placeholder 10">
            <a:extLst>
              <a:ext uri="{FF2B5EF4-FFF2-40B4-BE49-F238E27FC236}">
                <a16:creationId xmlns:a16="http://schemas.microsoft.com/office/drawing/2014/main" id="{FD098580-844C-4246-B0FD-2B4AFC323E01}"/>
              </a:ext>
            </a:extLst>
          </p:cNvPr>
          <p:cNvSpPr>
            <a:spLocks noGrp="1"/>
          </p:cNvSpPr>
          <p:nvPr>
            <p:ph idx="1"/>
          </p:nvPr>
        </p:nvSpPr>
        <p:spPr>
          <a:xfrm>
            <a:off x="1103312" y="1285875"/>
            <a:ext cx="9907588" cy="5419725"/>
          </a:xfrm>
        </p:spPr>
        <p:txBody>
          <a:bodyPr/>
          <a:lstStyle/>
          <a:p>
            <a:r>
              <a:rPr lang="en-GB" dirty="0"/>
              <a:t>Thank you to Alison Lowell &amp; Ian Meadows for structuring this presentation! Thank you to Richard for all his efforts with regards to MCN set up. Thank you Sophia for sharing your in valuable insight into HQ. Thank you Ian for steering the LOC finances, through all these developments.</a:t>
            </a:r>
            <a:br>
              <a:rPr lang="en-GB" dirty="0"/>
            </a:br>
            <a:endParaRPr lang="en-GB" dirty="0"/>
          </a:p>
          <a:p>
            <a:r>
              <a:rPr lang="en-GB" sz="2400" b="1" dirty="0"/>
              <a:t>THANK YOU ALL FOR LISTENING! </a:t>
            </a:r>
            <a:br>
              <a:rPr lang="en-GB" sz="2400" b="1" dirty="0"/>
            </a:br>
            <a:endParaRPr lang="en-GB" b="1" dirty="0"/>
          </a:p>
          <a:p>
            <a:r>
              <a:rPr lang="en-GB" dirty="0"/>
              <a:t>PLEASE DO SAVE QUESTIONS TILL THE END, where we intend to have an interactive Q &amp; A session. Thank you! </a:t>
            </a:r>
            <a:br>
              <a:rPr lang="en-GB" sz="2400" dirty="0"/>
            </a:br>
            <a:br>
              <a:rPr lang="en-GB" sz="2000" dirty="0"/>
            </a:br>
            <a:r>
              <a:rPr lang="en-GB" sz="2000" dirty="0"/>
              <a:t> </a:t>
            </a:r>
            <a:endParaRPr lang="en-GB" dirty="0"/>
          </a:p>
        </p:txBody>
      </p:sp>
      <p:pic>
        <p:nvPicPr>
          <p:cNvPr id="13" name="Picture 12">
            <a:extLst>
              <a:ext uri="{FF2B5EF4-FFF2-40B4-BE49-F238E27FC236}">
                <a16:creationId xmlns:a16="http://schemas.microsoft.com/office/drawing/2014/main" id="{4E9A846D-931C-4433-883C-F532EE46F1AA}"/>
              </a:ext>
            </a:extLst>
          </p:cNvPr>
          <p:cNvPicPr>
            <a:picLocks noChangeAspect="1"/>
          </p:cNvPicPr>
          <p:nvPr/>
        </p:nvPicPr>
        <p:blipFill>
          <a:blip r:embed="rId2"/>
          <a:stretch>
            <a:fillRect/>
          </a:stretch>
        </p:blipFill>
        <p:spPr>
          <a:xfrm>
            <a:off x="6305550" y="4324350"/>
            <a:ext cx="3333750" cy="2381250"/>
          </a:xfrm>
          <a:prstGeom prst="rect">
            <a:avLst/>
          </a:prstGeom>
        </p:spPr>
      </p:pic>
    </p:spTree>
    <p:extLst>
      <p:ext uri="{BB962C8B-B14F-4D97-AF65-F5344CB8AC3E}">
        <p14:creationId xmlns:p14="http://schemas.microsoft.com/office/powerpoint/2010/main" val="253625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91A79C-7A3C-40D8-BEA7-B034E0877A03}"/>
              </a:ext>
            </a:extLst>
          </p:cNvPr>
          <p:cNvSpPr txBox="1"/>
          <p:nvPr/>
        </p:nvSpPr>
        <p:spPr>
          <a:xfrm>
            <a:off x="813729" y="318782"/>
            <a:ext cx="9311783" cy="1046440"/>
          </a:xfrm>
          <a:prstGeom prst="rect">
            <a:avLst/>
          </a:prstGeom>
          <a:noFill/>
        </p:spPr>
        <p:txBody>
          <a:bodyPr wrap="square" rtlCol="0">
            <a:spAutoFit/>
          </a:bodyPr>
          <a:lstStyle/>
          <a:p>
            <a:r>
              <a:rPr lang="en-GB" sz="4400" dirty="0"/>
              <a:t>NHS long term plan – ICS</a:t>
            </a:r>
            <a:endParaRPr lang="en-GB" sz="2800" dirty="0"/>
          </a:p>
          <a:p>
            <a:endParaRPr lang="en-GB" dirty="0"/>
          </a:p>
        </p:txBody>
      </p:sp>
      <p:sp>
        <p:nvSpPr>
          <p:cNvPr id="9" name="Content Placeholder 8">
            <a:extLst>
              <a:ext uri="{FF2B5EF4-FFF2-40B4-BE49-F238E27FC236}">
                <a16:creationId xmlns:a16="http://schemas.microsoft.com/office/drawing/2014/main" id="{E7642C2B-866C-43EF-B262-AB52A83FFB4E}"/>
              </a:ext>
            </a:extLst>
          </p:cNvPr>
          <p:cNvSpPr>
            <a:spLocks noGrp="1"/>
          </p:cNvSpPr>
          <p:nvPr>
            <p:ph idx="1"/>
          </p:nvPr>
        </p:nvSpPr>
        <p:spPr>
          <a:xfrm>
            <a:off x="1103312" y="2052918"/>
            <a:ext cx="9498013" cy="4195481"/>
          </a:xfrm>
        </p:spPr>
        <p:txBody>
          <a:bodyPr>
            <a:normAutofit/>
          </a:bodyPr>
          <a:lstStyle/>
          <a:p>
            <a:pPr algn="l" fontAlgn="base"/>
            <a:r>
              <a:rPr lang="en-US" b="0" i="0" dirty="0">
                <a:effectLst/>
                <a:latin typeface="-apple-system"/>
              </a:rPr>
              <a:t>The </a:t>
            </a:r>
            <a:r>
              <a:rPr lang="en-US" b="0" i="1" u="sng" dirty="0">
                <a:solidFill>
                  <a:schemeClr val="accent1">
                    <a:lumMod val="60000"/>
                    <a:lumOff val="40000"/>
                  </a:schemeClr>
                </a:solidFill>
                <a:effectLst/>
                <a:latin typeface="-apple-system"/>
                <a:hlinkClick r:id="rId2">
                  <a:extLst>
                    <a:ext uri="{A12FA001-AC4F-418D-AE19-62706E023703}">
                      <ahyp:hlinkClr xmlns:ahyp="http://schemas.microsoft.com/office/drawing/2018/hyperlinkcolor" val="tx"/>
                    </a:ext>
                  </a:extLst>
                </a:hlinkClick>
              </a:rPr>
              <a:t>NHS Long Term Plan</a:t>
            </a:r>
            <a:r>
              <a:rPr lang="en-US" b="0" i="0" dirty="0">
                <a:solidFill>
                  <a:schemeClr val="accent1">
                    <a:lumMod val="60000"/>
                    <a:lumOff val="40000"/>
                  </a:schemeClr>
                </a:solidFill>
                <a:effectLst/>
                <a:latin typeface="-apple-system"/>
              </a:rPr>
              <a:t> </a:t>
            </a:r>
            <a:r>
              <a:rPr lang="en-US" b="0" i="0" dirty="0">
                <a:effectLst/>
                <a:latin typeface="-apple-system"/>
              </a:rPr>
              <a:t>confirmed that all parts of England would be served by an </a:t>
            </a:r>
            <a:r>
              <a:rPr lang="en-US" b="1" i="0" dirty="0">
                <a:effectLst/>
                <a:latin typeface="-apple-system"/>
              </a:rPr>
              <a:t>integrated care system </a:t>
            </a:r>
            <a:r>
              <a:rPr lang="en-US" b="0" i="0" dirty="0">
                <a:effectLst/>
                <a:latin typeface="-apple-system"/>
              </a:rPr>
              <a:t>from April 2021, building on the achievements of earlier work through sustainability and transformation partnerships</a:t>
            </a:r>
          </a:p>
          <a:p>
            <a:pPr algn="l" fontAlgn="base"/>
            <a:r>
              <a:rPr lang="en-GB" b="0" i="0" dirty="0">
                <a:effectLst/>
                <a:latin typeface="-apple-system"/>
              </a:rPr>
              <a:t>Clinical commissioning groups will be subsumed into integrated care systems by the end of 2021, and will be statutorily dissolved into ICS in April 2022 if the government's planned health bill goes ahead</a:t>
            </a:r>
          </a:p>
          <a:p>
            <a:r>
              <a:rPr lang="en-GB" b="1" dirty="0"/>
              <a:t>Integrated care </a:t>
            </a:r>
            <a:r>
              <a:rPr lang="en-GB" dirty="0"/>
              <a:t>happens when NHS organisations work together to meet the specific needs of their local population. </a:t>
            </a:r>
            <a:r>
              <a:rPr lang="en-US" sz="2000" b="0" i="0" dirty="0">
                <a:effectLst/>
                <a:latin typeface="-apple-system"/>
              </a:rPr>
              <a:t>It removes traditional divisions between hospitals and family doctors, between physical and mental health, and between NHS and council services. </a:t>
            </a:r>
          </a:p>
          <a:p>
            <a:r>
              <a:rPr lang="en-US" sz="2000" b="0" i="0" dirty="0">
                <a:effectLst/>
                <a:latin typeface="-apple-system"/>
              </a:rPr>
              <a:t>In the past, these divisions have meant that too many people experienced disjointed care. </a:t>
            </a:r>
            <a:r>
              <a:rPr lang="en-US" sz="2000" b="0" i="0" dirty="0" err="1">
                <a:effectLst/>
                <a:latin typeface="-apple-system"/>
              </a:rPr>
              <a:t>Eg</a:t>
            </a:r>
            <a:r>
              <a:rPr lang="en-US" sz="2000" b="0" i="0" dirty="0">
                <a:effectLst/>
                <a:latin typeface="-apple-system"/>
              </a:rPr>
              <a:t>: Ophthalmology vs Optometry. </a:t>
            </a:r>
          </a:p>
          <a:p>
            <a:endParaRPr lang="en-GB" dirty="0"/>
          </a:p>
        </p:txBody>
      </p:sp>
    </p:spTree>
    <p:extLst>
      <p:ext uri="{BB962C8B-B14F-4D97-AF65-F5344CB8AC3E}">
        <p14:creationId xmlns:p14="http://schemas.microsoft.com/office/powerpoint/2010/main" val="241134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FEF3-F97C-46C2-B029-A1A1C4FAA452}"/>
              </a:ext>
            </a:extLst>
          </p:cNvPr>
          <p:cNvSpPr>
            <a:spLocks noGrp="1"/>
          </p:cNvSpPr>
          <p:nvPr>
            <p:ph type="title"/>
          </p:nvPr>
        </p:nvSpPr>
        <p:spPr/>
        <p:txBody>
          <a:bodyPr/>
          <a:lstStyle/>
          <a:p>
            <a:r>
              <a:rPr lang="en-GB" dirty="0"/>
              <a:t>NHS long term plans -PCNs</a:t>
            </a:r>
          </a:p>
        </p:txBody>
      </p:sp>
      <p:sp>
        <p:nvSpPr>
          <p:cNvPr id="3" name="Content Placeholder 2">
            <a:extLst>
              <a:ext uri="{FF2B5EF4-FFF2-40B4-BE49-F238E27FC236}">
                <a16:creationId xmlns:a16="http://schemas.microsoft.com/office/drawing/2014/main" id="{A99A9A84-E129-4AF0-B638-87863743D199}"/>
              </a:ext>
            </a:extLst>
          </p:cNvPr>
          <p:cNvSpPr>
            <a:spLocks noGrp="1"/>
          </p:cNvSpPr>
          <p:nvPr>
            <p:ph idx="1"/>
          </p:nvPr>
        </p:nvSpPr>
        <p:spPr/>
        <p:txBody>
          <a:bodyPr>
            <a:normAutofit fontScale="92500" lnSpcReduction="20000"/>
          </a:bodyPr>
          <a:lstStyle/>
          <a:p>
            <a:r>
              <a:rPr lang="en-GB" b="1" dirty="0"/>
              <a:t>Primary care networks (PCNs) </a:t>
            </a:r>
            <a:r>
              <a:rPr lang="en-GB" dirty="0"/>
              <a:t>are expected to be key part of NHS LTP and are expected to be the building blocks around which integrated care systems are built. Bringing general practices together to work at scale has been a policy priority for some years for a range of reasons, including to manage financial pressures; to provide a wider range of services to patients and to more easily integrate with the wider health and care system. </a:t>
            </a:r>
          </a:p>
          <a:p>
            <a:pPr marL="0" indent="0">
              <a:buNone/>
            </a:pPr>
            <a:endParaRPr lang="en-GB" dirty="0"/>
          </a:p>
          <a:p>
            <a:r>
              <a:rPr lang="en-GB" dirty="0"/>
              <a:t>PCNs will be focused on service delivery, rather than on the planning and funding of services, responsibility for which will remain with commissioners. </a:t>
            </a:r>
            <a:r>
              <a:rPr lang="en-GB" b="1" i="1" dirty="0"/>
              <a:t>The ambition is that primary care networks will be the mechanism by which primary care representation is made stronger in integrated care systems, with the accountable clinical directors from each network being the link between general practice and the wider system.</a:t>
            </a:r>
          </a:p>
          <a:p>
            <a:endParaRPr lang="en-GB" dirty="0"/>
          </a:p>
        </p:txBody>
      </p:sp>
    </p:spTree>
    <p:extLst>
      <p:ext uri="{BB962C8B-B14F-4D97-AF65-F5344CB8AC3E}">
        <p14:creationId xmlns:p14="http://schemas.microsoft.com/office/powerpoint/2010/main" val="125593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2A08-DDC3-48F3-99AA-289CE62E0772}"/>
              </a:ext>
            </a:extLst>
          </p:cNvPr>
          <p:cNvSpPr>
            <a:spLocks noGrp="1"/>
          </p:cNvSpPr>
          <p:nvPr>
            <p:ph type="title"/>
          </p:nvPr>
        </p:nvSpPr>
        <p:spPr/>
        <p:txBody>
          <a:bodyPr/>
          <a:lstStyle/>
          <a:p>
            <a:r>
              <a:rPr lang="en-GB" dirty="0"/>
              <a:t>NHS long term plan -ICPs</a:t>
            </a:r>
          </a:p>
        </p:txBody>
      </p:sp>
      <p:sp>
        <p:nvSpPr>
          <p:cNvPr id="3" name="Content Placeholder 2">
            <a:extLst>
              <a:ext uri="{FF2B5EF4-FFF2-40B4-BE49-F238E27FC236}">
                <a16:creationId xmlns:a16="http://schemas.microsoft.com/office/drawing/2014/main" id="{E727F87D-8A91-47D8-94C0-FF0D03A55487}"/>
              </a:ext>
            </a:extLst>
          </p:cNvPr>
          <p:cNvSpPr>
            <a:spLocks noGrp="1"/>
          </p:cNvSpPr>
          <p:nvPr>
            <p:ph idx="1"/>
          </p:nvPr>
        </p:nvSpPr>
        <p:spPr>
          <a:xfrm>
            <a:off x="1103312" y="1581150"/>
            <a:ext cx="8946541" cy="4667249"/>
          </a:xfrm>
        </p:spPr>
        <p:txBody>
          <a:bodyPr>
            <a:normAutofit/>
          </a:bodyPr>
          <a:lstStyle/>
          <a:p>
            <a:r>
              <a:rPr lang="en-GB" b="1" dirty="0"/>
              <a:t>Integrated care partnerships </a:t>
            </a:r>
            <a:r>
              <a:rPr lang="en-GB" dirty="0"/>
              <a:t>(ICPs) are alliances of NHS providers that work together to deliver care by agreeing to collaborate rather than compete. These providers include hospitals, community services, mental health services and GPs. Social care and independent and third sector providers may also be involved.</a:t>
            </a:r>
          </a:p>
          <a:p>
            <a:endParaRPr lang="en-GB" dirty="0"/>
          </a:p>
        </p:txBody>
      </p:sp>
    </p:spTree>
    <p:extLst>
      <p:ext uri="{BB962C8B-B14F-4D97-AF65-F5344CB8AC3E}">
        <p14:creationId xmlns:p14="http://schemas.microsoft.com/office/powerpoint/2010/main" val="315556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4B79-C699-43DF-A091-DEE810AB91E3}"/>
              </a:ext>
            </a:extLst>
          </p:cNvPr>
          <p:cNvSpPr>
            <a:spLocks noGrp="1"/>
          </p:cNvSpPr>
          <p:nvPr>
            <p:ph type="title"/>
          </p:nvPr>
        </p:nvSpPr>
        <p:spPr>
          <a:xfrm>
            <a:off x="743954" y="276891"/>
            <a:ext cx="9351713" cy="1346433"/>
          </a:xfrm>
        </p:spPr>
        <p:txBody>
          <a:bodyPr/>
          <a:lstStyle/>
          <a:p>
            <a:r>
              <a:rPr lang="en-GB" dirty="0"/>
              <a:t>Getting It Right First Time (GIRFT)</a:t>
            </a:r>
          </a:p>
        </p:txBody>
      </p:sp>
      <p:sp>
        <p:nvSpPr>
          <p:cNvPr id="3" name="Content Placeholder 2">
            <a:extLst>
              <a:ext uri="{FF2B5EF4-FFF2-40B4-BE49-F238E27FC236}">
                <a16:creationId xmlns:a16="http://schemas.microsoft.com/office/drawing/2014/main" id="{30282AC6-3D0E-4ECC-A31D-AE6CB2449B8D}"/>
              </a:ext>
            </a:extLst>
          </p:cNvPr>
          <p:cNvSpPr>
            <a:spLocks noGrp="1"/>
          </p:cNvSpPr>
          <p:nvPr>
            <p:ph idx="1"/>
          </p:nvPr>
        </p:nvSpPr>
        <p:spPr>
          <a:xfrm>
            <a:off x="1030287" y="1419138"/>
            <a:ext cx="10009625" cy="4688047"/>
          </a:xfrm>
        </p:spPr>
        <p:txBody>
          <a:bodyPr>
            <a:normAutofit/>
          </a:bodyPr>
          <a:lstStyle/>
          <a:p>
            <a:r>
              <a:rPr lang="en-GB" dirty="0"/>
              <a:t>GIRFT programme aims to bring about higher-quality care in hospitals, at lower cost, by reducing unwanted variations in services and practices. Predominantly a Secondary Care initiative  </a:t>
            </a:r>
          </a:p>
          <a:p>
            <a:r>
              <a:rPr lang="en-GB" dirty="0"/>
              <a:t>Presently focused on high volume low complexity Cataract and Glaucoma Clinics- allowing data/image gathering in “image clinics” before virtual review by Ophthalmologist ( glaucoma Px’s reviews may be 2 years overdue now )</a:t>
            </a:r>
          </a:p>
          <a:p>
            <a:r>
              <a:rPr lang="en-GB" dirty="0"/>
              <a:t>Talk of “image warehouses” run by accredited staff, i.e.. Orthoptists, nurses, photographers</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27451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49B8-14D1-40C5-8BC1-4B403F3C46EF}"/>
              </a:ext>
            </a:extLst>
          </p:cNvPr>
          <p:cNvSpPr>
            <a:spLocks noGrp="1"/>
          </p:cNvSpPr>
          <p:nvPr>
            <p:ph type="title"/>
          </p:nvPr>
        </p:nvSpPr>
        <p:spPr>
          <a:xfrm>
            <a:off x="685801" y="205870"/>
            <a:ext cx="9248774" cy="1210811"/>
          </a:xfrm>
        </p:spPr>
        <p:txBody>
          <a:bodyPr/>
          <a:lstStyle/>
          <a:p>
            <a:r>
              <a:rPr lang="en-GB" dirty="0"/>
              <a:t>National Outpatient Transformation Project (NOTP)</a:t>
            </a:r>
          </a:p>
        </p:txBody>
      </p:sp>
      <p:sp>
        <p:nvSpPr>
          <p:cNvPr id="3" name="Content Placeholder 2">
            <a:extLst>
              <a:ext uri="{FF2B5EF4-FFF2-40B4-BE49-F238E27FC236}">
                <a16:creationId xmlns:a16="http://schemas.microsoft.com/office/drawing/2014/main" id="{7827A98A-E075-4580-A0D3-F1A319C47583}"/>
              </a:ext>
            </a:extLst>
          </p:cNvPr>
          <p:cNvSpPr>
            <a:spLocks noGrp="1"/>
          </p:cNvSpPr>
          <p:nvPr>
            <p:ph idx="1"/>
          </p:nvPr>
        </p:nvSpPr>
        <p:spPr>
          <a:xfrm>
            <a:off x="1247863" y="1628775"/>
            <a:ext cx="10131425" cy="4819650"/>
          </a:xfrm>
        </p:spPr>
        <p:txBody>
          <a:bodyPr>
            <a:normAutofit/>
          </a:bodyPr>
          <a:lstStyle/>
          <a:p>
            <a:r>
              <a:rPr lang="en-GB" dirty="0"/>
              <a:t>Well documented capacity issues in secondary care over the last decade. It would take 2.5 years for Acute trust Ophthalmology to catch up with backlog if we stopped referring today! (Feb 2020). Referral, management and patient care journey has historically been incredibly inefficient.</a:t>
            </a:r>
          </a:p>
          <a:p>
            <a:r>
              <a:rPr lang="en-GB" dirty="0"/>
              <a:t>Cue: NOTP= All hospitals have to reduce outpatient appts by 30% = 2 million appt somewhere else. OPHTHALMOLOGY is largest outpatient speciality = identified as priority! = £ ½ million/ year worth of activity.</a:t>
            </a:r>
          </a:p>
          <a:p>
            <a:r>
              <a:rPr lang="en-GB" dirty="0"/>
              <a:t>COVID-19 then struck and this changed to </a:t>
            </a:r>
            <a:r>
              <a:rPr lang="en-GB" b="1" dirty="0"/>
              <a:t>Restoration and Transformation </a:t>
            </a:r>
            <a:r>
              <a:rPr lang="en-GB" dirty="0"/>
              <a:t>… </a:t>
            </a:r>
            <a:r>
              <a:rPr lang="en-GB" b="1" dirty="0"/>
              <a:t>But where do these patients go?</a:t>
            </a:r>
          </a:p>
          <a:p>
            <a:r>
              <a:rPr lang="en-GB" dirty="0"/>
              <a:t>Primary Care identified as under used (and underfunded) resource for eyecare provision.</a:t>
            </a:r>
          </a:p>
          <a:p>
            <a:endParaRPr lang="en-GB" dirty="0"/>
          </a:p>
          <a:p>
            <a:endParaRPr lang="en-GB" dirty="0"/>
          </a:p>
          <a:p>
            <a:endParaRPr lang="en-GB" dirty="0"/>
          </a:p>
        </p:txBody>
      </p:sp>
    </p:spTree>
    <p:extLst>
      <p:ext uri="{BB962C8B-B14F-4D97-AF65-F5344CB8AC3E}">
        <p14:creationId xmlns:p14="http://schemas.microsoft.com/office/powerpoint/2010/main" val="222164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A62C-7EB3-4F99-A1E2-9F04EFC54B81}"/>
              </a:ext>
            </a:extLst>
          </p:cNvPr>
          <p:cNvSpPr>
            <a:spLocks noGrp="1"/>
          </p:cNvSpPr>
          <p:nvPr>
            <p:ph type="title"/>
          </p:nvPr>
        </p:nvSpPr>
        <p:spPr/>
        <p:txBody>
          <a:bodyPr/>
          <a:lstStyle/>
          <a:p>
            <a:r>
              <a:rPr lang="en-GB" dirty="0"/>
              <a:t>NOTP five pathways: clinical consensus..</a:t>
            </a:r>
          </a:p>
        </p:txBody>
      </p:sp>
      <p:sp>
        <p:nvSpPr>
          <p:cNvPr id="6" name="Content Placeholder 5">
            <a:extLst>
              <a:ext uri="{FF2B5EF4-FFF2-40B4-BE49-F238E27FC236}">
                <a16:creationId xmlns:a16="http://schemas.microsoft.com/office/drawing/2014/main" id="{9779CDCF-274C-405D-922D-94AEBADA6660}"/>
              </a:ext>
            </a:extLst>
          </p:cNvPr>
          <p:cNvSpPr>
            <a:spLocks noGrp="1"/>
          </p:cNvSpPr>
          <p:nvPr>
            <p:ph idx="1"/>
          </p:nvPr>
        </p:nvSpPr>
        <p:spPr>
          <a:xfrm>
            <a:off x="428625" y="1743075"/>
            <a:ext cx="11048999" cy="4829175"/>
          </a:xfrm>
        </p:spPr>
        <p:txBody>
          <a:bodyPr/>
          <a:lstStyle/>
          <a:p>
            <a:pPr marL="0" indent="0">
              <a:buNone/>
            </a:pPr>
            <a:r>
              <a:rPr lang="en-GB" b="1" dirty="0"/>
              <a:t>Clinical pathways </a:t>
            </a:r>
            <a:r>
              <a:rPr lang="en-GB" dirty="0"/>
              <a:t>developed after </a:t>
            </a:r>
            <a:r>
              <a:rPr lang="en-GB" dirty="0" err="1"/>
              <a:t>CoOptom</a:t>
            </a:r>
            <a:r>
              <a:rPr lang="en-GB" dirty="0"/>
              <a:t> &amp; </a:t>
            </a:r>
            <a:r>
              <a:rPr lang="en-GB" dirty="0" err="1"/>
              <a:t>RCOphth</a:t>
            </a:r>
            <a:r>
              <a:rPr lang="en-GB" dirty="0"/>
              <a:t> consensus = CUES + 5 key areas already published</a:t>
            </a:r>
          </a:p>
          <a:p>
            <a:pPr marL="0" indent="0">
              <a:buNone/>
            </a:pPr>
            <a:endParaRPr lang="en-GB" dirty="0"/>
          </a:p>
        </p:txBody>
      </p:sp>
      <p:pic>
        <p:nvPicPr>
          <p:cNvPr id="7" name="Picture 6">
            <a:extLst>
              <a:ext uri="{FF2B5EF4-FFF2-40B4-BE49-F238E27FC236}">
                <a16:creationId xmlns:a16="http://schemas.microsoft.com/office/drawing/2014/main" id="{1BF64E78-EEC4-475E-8CBB-9DF91AD6CB04}"/>
              </a:ext>
            </a:extLst>
          </p:cNvPr>
          <p:cNvPicPr>
            <a:picLocks noChangeAspect="1"/>
          </p:cNvPicPr>
          <p:nvPr/>
        </p:nvPicPr>
        <p:blipFill>
          <a:blip r:embed="rId2"/>
          <a:stretch>
            <a:fillRect/>
          </a:stretch>
        </p:blipFill>
        <p:spPr>
          <a:xfrm>
            <a:off x="457370" y="2558320"/>
            <a:ext cx="2158295" cy="3846962"/>
          </a:xfrm>
          <a:prstGeom prst="rect">
            <a:avLst/>
          </a:prstGeom>
          <a:ln>
            <a:solidFill>
              <a:schemeClr val="accent1"/>
            </a:solidFill>
          </a:ln>
        </p:spPr>
      </p:pic>
      <p:pic>
        <p:nvPicPr>
          <p:cNvPr id="8" name="Picture 7">
            <a:extLst>
              <a:ext uri="{FF2B5EF4-FFF2-40B4-BE49-F238E27FC236}">
                <a16:creationId xmlns:a16="http://schemas.microsoft.com/office/drawing/2014/main" id="{9F9C6FF2-D8C7-4635-80FC-9F315119D110}"/>
              </a:ext>
            </a:extLst>
          </p:cNvPr>
          <p:cNvPicPr>
            <a:picLocks noChangeAspect="1"/>
          </p:cNvPicPr>
          <p:nvPr/>
        </p:nvPicPr>
        <p:blipFill>
          <a:blip r:embed="rId3"/>
          <a:stretch>
            <a:fillRect/>
          </a:stretch>
        </p:blipFill>
        <p:spPr>
          <a:xfrm>
            <a:off x="2779062" y="2558319"/>
            <a:ext cx="1815375" cy="3846962"/>
          </a:xfrm>
          <a:prstGeom prst="rect">
            <a:avLst/>
          </a:prstGeom>
          <a:ln>
            <a:solidFill>
              <a:srgbClr val="0070C0"/>
            </a:solidFill>
          </a:ln>
        </p:spPr>
      </p:pic>
      <p:pic>
        <p:nvPicPr>
          <p:cNvPr id="9" name="Picture 8">
            <a:extLst>
              <a:ext uri="{FF2B5EF4-FFF2-40B4-BE49-F238E27FC236}">
                <a16:creationId xmlns:a16="http://schemas.microsoft.com/office/drawing/2014/main" id="{4C260BE1-A39E-456B-9CFB-F3660C2A0ED1}"/>
              </a:ext>
            </a:extLst>
          </p:cNvPr>
          <p:cNvPicPr>
            <a:picLocks noChangeAspect="1"/>
          </p:cNvPicPr>
          <p:nvPr/>
        </p:nvPicPr>
        <p:blipFill>
          <a:blip r:embed="rId4"/>
          <a:stretch>
            <a:fillRect/>
          </a:stretch>
        </p:blipFill>
        <p:spPr>
          <a:xfrm>
            <a:off x="4709873" y="2558319"/>
            <a:ext cx="1913544" cy="3846962"/>
          </a:xfrm>
          <a:prstGeom prst="rect">
            <a:avLst/>
          </a:prstGeom>
          <a:ln>
            <a:solidFill>
              <a:schemeClr val="accent1"/>
            </a:solidFill>
          </a:ln>
        </p:spPr>
      </p:pic>
      <p:pic>
        <p:nvPicPr>
          <p:cNvPr id="10" name="Picture 9">
            <a:extLst>
              <a:ext uri="{FF2B5EF4-FFF2-40B4-BE49-F238E27FC236}">
                <a16:creationId xmlns:a16="http://schemas.microsoft.com/office/drawing/2014/main" id="{187BE4D8-D788-4104-B520-BAAB8FDE7A9F}"/>
              </a:ext>
            </a:extLst>
          </p:cNvPr>
          <p:cNvPicPr>
            <a:picLocks noChangeAspect="1"/>
          </p:cNvPicPr>
          <p:nvPr/>
        </p:nvPicPr>
        <p:blipFill>
          <a:blip r:embed="rId5"/>
          <a:stretch>
            <a:fillRect/>
          </a:stretch>
        </p:blipFill>
        <p:spPr>
          <a:xfrm>
            <a:off x="6738851" y="2648744"/>
            <a:ext cx="2090823" cy="3756537"/>
          </a:xfrm>
          <a:prstGeom prst="rect">
            <a:avLst/>
          </a:prstGeom>
          <a:ln>
            <a:solidFill>
              <a:schemeClr val="accent1"/>
            </a:solidFill>
          </a:ln>
        </p:spPr>
      </p:pic>
      <p:pic>
        <p:nvPicPr>
          <p:cNvPr id="11" name="Picture 10">
            <a:extLst>
              <a:ext uri="{FF2B5EF4-FFF2-40B4-BE49-F238E27FC236}">
                <a16:creationId xmlns:a16="http://schemas.microsoft.com/office/drawing/2014/main" id="{1F2C9DDF-A081-4553-BA38-68A6B4D71DBA}"/>
              </a:ext>
            </a:extLst>
          </p:cNvPr>
          <p:cNvPicPr>
            <a:picLocks noChangeAspect="1"/>
          </p:cNvPicPr>
          <p:nvPr/>
        </p:nvPicPr>
        <p:blipFill>
          <a:blip r:embed="rId6"/>
          <a:stretch>
            <a:fillRect/>
          </a:stretch>
        </p:blipFill>
        <p:spPr>
          <a:xfrm>
            <a:off x="9059153" y="2648742"/>
            <a:ext cx="2188991" cy="3756539"/>
          </a:xfrm>
          <a:prstGeom prst="rect">
            <a:avLst/>
          </a:prstGeom>
          <a:ln>
            <a:solidFill>
              <a:schemeClr val="accent1"/>
            </a:solidFill>
          </a:ln>
        </p:spPr>
      </p:pic>
    </p:spTree>
    <p:extLst>
      <p:ext uri="{BB962C8B-B14F-4D97-AF65-F5344CB8AC3E}">
        <p14:creationId xmlns:p14="http://schemas.microsoft.com/office/powerpoint/2010/main" val="78532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4|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4462</TotalTime>
  <Words>3588</Words>
  <Application>Microsoft Office PowerPoint</Application>
  <PresentationFormat>Widescreen</PresentationFormat>
  <Paragraphs>248</Paragraphs>
  <Slides>36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-apple-system</vt:lpstr>
      <vt:lpstr>Arial</vt:lpstr>
      <vt:lpstr>Bahnschrift Condensed</vt:lpstr>
      <vt:lpstr>Calibri</vt:lpstr>
      <vt:lpstr>Calibri Light</vt:lpstr>
      <vt:lpstr>Century Gothic</vt:lpstr>
      <vt:lpstr>Georgia Pro Cond Black</vt:lpstr>
      <vt:lpstr>Wingdings</vt:lpstr>
      <vt:lpstr>Wingdings 3</vt:lpstr>
      <vt:lpstr>Ion</vt:lpstr>
      <vt:lpstr>1_Ion</vt:lpstr>
      <vt:lpstr>1_Office Theme</vt:lpstr>
      <vt:lpstr>  (Training for the Future)   2021: A Transformation Odyssey</vt:lpstr>
      <vt:lpstr>Introducing the cast..</vt:lpstr>
      <vt:lpstr>What is Changing?</vt:lpstr>
      <vt:lpstr>PowerPoint Presentation</vt:lpstr>
      <vt:lpstr>NHS long term plans -PCNs</vt:lpstr>
      <vt:lpstr>NHS long term plan -ICPs</vt:lpstr>
      <vt:lpstr>Getting It Right First Time (GIRFT)</vt:lpstr>
      <vt:lpstr>National Outpatient Transformation Project (NOTP)</vt:lpstr>
      <vt:lpstr>NOTP five pathways: clinical consensus..</vt:lpstr>
      <vt:lpstr>NOTP - 2</vt:lpstr>
      <vt:lpstr>Known challenges to local transformation</vt:lpstr>
      <vt:lpstr>Staffordshire challenges…</vt:lpstr>
      <vt:lpstr>Local Eye Health Network (LEHN) to connect clinical leaders across Staffordshire</vt:lpstr>
      <vt:lpstr>New Local Eye Health Network (LEHN)</vt:lpstr>
      <vt:lpstr>LOC Transformation – new committee structure</vt:lpstr>
      <vt:lpstr>LOC Position (at the moment*)</vt:lpstr>
      <vt:lpstr>Why is this important for me 1?</vt:lpstr>
      <vt:lpstr>Why is this important for me 2?</vt:lpstr>
      <vt:lpstr>Managed Clinical Networks</vt:lpstr>
      <vt:lpstr>Background to Workforce Development</vt:lpstr>
      <vt:lpstr>Managed Clinical Networks</vt:lpstr>
      <vt:lpstr>Proposed MODEL</vt:lpstr>
      <vt:lpstr>Benefits</vt:lpstr>
      <vt:lpstr>Action Plan </vt:lpstr>
      <vt:lpstr>Training – a Personal view</vt:lpstr>
      <vt:lpstr>Training – a Personal view</vt:lpstr>
      <vt:lpstr>Training – a Personal view</vt:lpstr>
      <vt:lpstr>Training – a Personal view</vt:lpstr>
      <vt:lpstr>Training – a Personal view</vt:lpstr>
      <vt:lpstr>PowerPoint Presentation</vt:lpstr>
      <vt:lpstr>PowerPoint Presentation</vt:lpstr>
      <vt:lpstr>NHS England  training grant</vt:lpstr>
      <vt:lpstr>One difficult and uncertain year later….</vt:lpstr>
      <vt:lpstr>How the Money is shared out….</vt:lpstr>
      <vt:lpstr>Your Chance to Grab a Training Grant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Treasurers report</dc:title>
  <dc:creator>Ian Meadows</dc:creator>
  <cp:lastModifiedBy>Alison Lowell</cp:lastModifiedBy>
  <cp:revision>187</cp:revision>
  <dcterms:created xsi:type="dcterms:W3CDTF">2020-10-09T11:09:24Z</dcterms:created>
  <dcterms:modified xsi:type="dcterms:W3CDTF">2021-07-15T17:20:07Z</dcterms:modified>
</cp:coreProperties>
</file>