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70" r:id="rId4"/>
    <p:sldId id="304" r:id="rId5"/>
    <p:sldId id="305" r:id="rId6"/>
    <p:sldId id="306" r:id="rId7"/>
    <p:sldId id="301" r:id="rId8"/>
    <p:sldId id="277" r:id="rId9"/>
    <p:sldId id="278" r:id="rId10"/>
    <p:sldId id="271" r:id="rId11"/>
    <p:sldId id="307" r:id="rId12"/>
    <p:sldId id="283" r:id="rId13"/>
    <p:sldId id="284" r:id="rId14"/>
    <p:sldId id="272" r:id="rId15"/>
    <p:sldId id="289" r:id="rId16"/>
    <p:sldId id="288" r:id="rId17"/>
    <p:sldId id="280" r:id="rId18"/>
    <p:sldId id="328" r:id="rId19"/>
    <p:sldId id="286" r:id="rId20"/>
    <p:sldId id="285" r:id="rId21"/>
    <p:sldId id="287" r:id="rId22"/>
    <p:sldId id="273" r:id="rId23"/>
    <p:sldId id="274" r:id="rId24"/>
    <p:sldId id="282" r:id="rId25"/>
    <p:sldId id="268" r:id="rId26"/>
    <p:sldId id="281" r:id="rId27"/>
    <p:sldId id="258" r:id="rId28"/>
    <p:sldId id="290" r:id="rId29"/>
    <p:sldId id="291" r:id="rId30"/>
    <p:sldId id="263" r:id="rId31"/>
    <p:sldId id="260" r:id="rId32"/>
    <p:sldId id="293" r:id="rId33"/>
    <p:sldId id="276" r:id="rId34"/>
    <p:sldId id="275" r:id="rId35"/>
    <p:sldId id="295" r:id="rId36"/>
    <p:sldId id="303" r:id="rId37"/>
    <p:sldId id="302" r:id="rId38"/>
    <p:sldId id="296" r:id="rId39"/>
    <p:sldId id="297" r:id="rId40"/>
    <p:sldId id="298" r:id="rId41"/>
    <p:sldId id="299" r:id="rId42"/>
    <p:sldId id="308" r:id="rId43"/>
    <p:sldId id="309" r:id="rId44"/>
    <p:sldId id="310" r:id="rId45"/>
    <p:sldId id="311" r:id="rId46"/>
    <p:sldId id="312" r:id="rId47"/>
    <p:sldId id="314" r:id="rId48"/>
    <p:sldId id="315" r:id="rId49"/>
    <p:sldId id="313" r:id="rId50"/>
    <p:sldId id="321" r:id="rId51"/>
    <p:sldId id="316" r:id="rId52"/>
    <p:sldId id="318" r:id="rId53"/>
    <p:sldId id="336" r:id="rId54"/>
    <p:sldId id="337" r:id="rId55"/>
    <p:sldId id="319" r:id="rId56"/>
    <p:sldId id="320" r:id="rId57"/>
    <p:sldId id="269" r:id="rId58"/>
    <p:sldId id="322" r:id="rId59"/>
    <p:sldId id="323" r:id="rId60"/>
    <p:sldId id="324" r:id="rId61"/>
    <p:sldId id="325" r:id="rId62"/>
    <p:sldId id="330" r:id="rId63"/>
    <p:sldId id="331" r:id="rId64"/>
    <p:sldId id="332" r:id="rId65"/>
    <p:sldId id="333" r:id="rId66"/>
    <p:sldId id="334" r:id="rId67"/>
    <p:sldId id="300" r:id="rId68"/>
    <p:sldId id="327"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6" autoAdjust="0"/>
    <p:restoredTop sz="94660"/>
  </p:normalViewPr>
  <p:slideViewPr>
    <p:cSldViewPr>
      <p:cViewPr varScale="1">
        <p:scale>
          <a:sx n="87" d="100"/>
          <a:sy n="87" d="100"/>
        </p:scale>
        <p:origin x="11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E5D664C-7F61-45C1-A10E-D09B125B54BB}" type="datetimeFigureOut">
              <a:rPr lang="en-US" smtClean="0"/>
              <a:pPr/>
              <a:t>5/11/2017</a:t>
            </a:fld>
            <a:endParaRPr lang="en-GB"/>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GB"/>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7E514D5-5A60-4CCA-A926-BF8125F92710}"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5D664C-7F61-45C1-A10E-D09B125B54BB}" type="datetimeFigureOut">
              <a:rPr lang="en-US" smtClean="0"/>
              <a:pPr/>
              <a:t>5/11/2017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7E514D5-5A60-4CCA-A926-BF8125F9271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DE5D664C-7F61-45C1-A10E-D09B125B54BB}" type="datetimeFigureOut">
              <a:rPr lang="en-US" smtClean="0"/>
              <a:pPr/>
              <a:t>5/11/2017</a:t>
            </a:fld>
            <a:endParaRPr lang="en-GB"/>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GB"/>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7E514D5-5A60-4CCA-A926-BF8125F9271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5D664C-7F61-45C1-A10E-D09B125B54BB}" type="datetimeFigureOut">
              <a:rPr lang="en-US" smtClean="0"/>
              <a:pPr/>
              <a:t>5/11/2017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7E514D5-5A60-4CCA-A926-BF8125F9271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E5D664C-7F61-45C1-A10E-D09B125B54BB}" type="datetimeFigureOut">
              <a:rPr lang="en-US" smtClean="0"/>
              <a:pPr/>
              <a:t>5/11/2017</a:t>
            </a:fld>
            <a:endParaRPr lang="en-GB"/>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GB"/>
          </a:p>
        </p:txBody>
      </p:sp>
      <p:sp>
        <p:nvSpPr>
          <p:cNvPr id="6" name="Slide Number Placeholder 5"/>
          <p:cNvSpPr>
            <a:spLocks noGrp="1"/>
          </p:cNvSpPr>
          <p:nvPr>
            <p:ph type="sldNum" sz="quarter" idx="12"/>
          </p:nvPr>
        </p:nvSpPr>
        <p:spPr>
          <a:xfrm>
            <a:off x="6733952" y="6555112"/>
            <a:ext cx="588336" cy="228600"/>
          </a:xfrm>
        </p:spPr>
        <p:txBody>
          <a:bodyPr/>
          <a:lstStyle>
            <a:extLst/>
          </a:lstStyle>
          <a:p>
            <a:fld id="{F7E514D5-5A60-4CCA-A926-BF8125F92710}"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E5D664C-7F61-45C1-A10E-D09B125B54BB}" type="datetimeFigureOut">
              <a:rPr lang="en-US" smtClean="0"/>
              <a:pPr/>
              <a:t>5/11/2017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F7E514D5-5A60-4CCA-A926-BF8125F9271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E5D664C-7F61-45C1-A10E-D09B125B54BB}" type="datetimeFigureOut">
              <a:rPr lang="en-US" smtClean="0"/>
              <a:pPr/>
              <a:t>5/11/2017</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F7E514D5-5A60-4CCA-A926-BF8125F9271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E5D664C-7F61-45C1-A10E-D09B125B54BB}" type="datetimeFigureOut">
              <a:rPr lang="en-US" smtClean="0"/>
              <a:pPr/>
              <a:t>5/11/2017</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F7E514D5-5A60-4CCA-A926-BF8125F9271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DE5D664C-7F61-45C1-A10E-D09B125B54BB}" type="datetimeFigureOut">
              <a:rPr lang="en-US" smtClean="0"/>
              <a:pPr/>
              <a:t>5/11/2017</a:t>
            </a:fld>
            <a:endParaRPr lang="en-GB"/>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a:p>
        </p:txBody>
      </p:sp>
      <p:sp>
        <p:nvSpPr>
          <p:cNvPr id="4" name="Slide Number Placeholder 3"/>
          <p:cNvSpPr>
            <a:spLocks noGrp="1"/>
          </p:cNvSpPr>
          <p:nvPr>
            <p:ph type="sldNum" sz="quarter" idx="12"/>
          </p:nvPr>
        </p:nvSpPr>
        <p:spPr/>
        <p:txBody>
          <a:bodyPr/>
          <a:lstStyle>
            <a:extLst/>
          </a:lstStyle>
          <a:p>
            <a:fld id="{F7E514D5-5A60-4CCA-A926-BF8125F9271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E5D664C-7F61-45C1-A10E-D09B125B54BB}" type="datetimeFigureOut">
              <a:rPr lang="en-US" smtClean="0"/>
              <a:pPr/>
              <a:t>5/11/2017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F7E514D5-5A60-4CCA-A926-BF8125F9271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DE5D664C-7F61-45C1-A10E-D09B125B54BB}" type="datetimeFigureOut">
              <a:rPr lang="en-US" smtClean="0"/>
              <a:pPr/>
              <a:t>5/11/2017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F7E514D5-5A60-4CCA-A926-BF8125F92710}" type="slidenum">
              <a:rPr lang="en-GB" smtClean="0"/>
              <a:pPr/>
              <a:t>‹#›</a:t>
            </a:fld>
            <a:endParaRPr lang="en-GB"/>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E5D664C-7F61-45C1-A10E-D09B125B54BB}" type="datetimeFigureOut">
              <a:rPr lang="en-US" smtClean="0"/>
              <a:pPr/>
              <a:t>5/11/2017</a:t>
            </a:fld>
            <a:endParaRPr lang="en-GB"/>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7E514D5-5A60-4CCA-A926-BF8125F9271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SOUTH STAFFORDSHIRE MECS</a:t>
            </a:r>
            <a:endParaRPr lang="en-GB" dirty="0"/>
          </a:p>
        </p:txBody>
      </p:sp>
      <p:sp>
        <p:nvSpPr>
          <p:cNvPr id="3" name="Subtitle 2"/>
          <p:cNvSpPr>
            <a:spLocks noGrp="1"/>
          </p:cNvSpPr>
          <p:nvPr>
            <p:ph type="subTitle" idx="1"/>
          </p:nvPr>
        </p:nvSpPr>
        <p:spPr/>
        <p:txBody>
          <a:bodyPr>
            <a:normAutofit fontScale="92500" lnSpcReduction="20000"/>
          </a:bodyPr>
          <a:lstStyle/>
          <a:p>
            <a:r>
              <a:rPr lang="en-GB" dirty="0" smtClean="0"/>
              <a:t>Mark McCracken (Clinical Governance &amp; Performance Lead, MECS)</a:t>
            </a:r>
          </a:p>
          <a:p>
            <a:r>
              <a:rPr lang="en-GB" dirty="0" smtClean="0"/>
              <a:t>Primary </a:t>
            </a:r>
            <a:r>
              <a:rPr lang="en-GB" dirty="0" err="1" smtClean="0"/>
              <a:t>Eyecare</a:t>
            </a:r>
            <a:r>
              <a:rPr lang="en-GB" dirty="0" smtClean="0"/>
              <a:t> (Shropshire &amp; Staffordshire) Ltd [SASPEC]</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FOR PEATS’ SAKE!!!!</a:t>
            </a:r>
            <a:br>
              <a:rPr lang="en-GB" dirty="0" smtClean="0"/>
            </a:br>
            <a:r>
              <a:rPr lang="en-GB" dirty="0" smtClean="0"/>
              <a:t>Why </a:t>
            </a:r>
            <a:r>
              <a:rPr lang="en-GB" dirty="0" err="1" smtClean="0"/>
              <a:t>mecs</a:t>
            </a:r>
            <a:r>
              <a:rPr lang="en-GB" dirty="0" smtClean="0"/>
              <a:t>????</a:t>
            </a:r>
            <a:endParaRPr lang="en-GB" dirty="0"/>
          </a:p>
        </p:txBody>
      </p:sp>
      <p:sp>
        <p:nvSpPr>
          <p:cNvPr id="3" name="Content Placeholder 2"/>
          <p:cNvSpPr>
            <a:spLocks noGrp="1"/>
          </p:cNvSpPr>
          <p:nvPr>
            <p:ph sz="half" idx="1"/>
          </p:nvPr>
        </p:nvSpPr>
        <p:spPr/>
        <p:txBody>
          <a:bodyPr>
            <a:normAutofit fontScale="77500" lnSpcReduction="20000"/>
          </a:bodyPr>
          <a:lstStyle/>
          <a:p>
            <a:r>
              <a:rPr lang="en-GB" sz="2900" dirty="0" smtClean="0"/>
              <a:t>Known nationally as MECS.</a:t>
            </a:r>
          </a:p>
          <a:p>
            <a:r>
              <a:rPr lang="en-GB" sz="2900" dirty="0" smtClean="0"/>
              <a:t>The guidelines from ophthalmology commissioning mention MECS, and increasingly GPs understand what is meant by MECS.  </a:t>
            </a:r>
          </a:p>
          <a:p>
            <a:r>
              <a:rPr lang="en-GB" sz="2900" dirty="0" smtClean="0"/>
              <a:t>The accreditation is the LOCSU MECS certificate from WOPEC.</a:t>
            </a:r>
          </a:p>
          <a:p>
            <a:r>
              <a:rPr lang="en-GB" sz="2900" dirty="0" smtClean="0"/>
              <a:t>Using the name MECS will also help to reduce cross-border issues.</a:t>
            </a:r>
          </a:p>
          <a:p>
            <a:endParaRPr lang="en-GB" dirty="0"/>
          </a:p>
        </p:txBody>
      </p:sp>
      <p:pic>
        <p:nvPicPr>
          <p:cNvPr id="5" name="Content Placeholder 4" descr="Why MECS_Emoticon.jpg"/>
          <p:cNvPicPr>
            <a:picLocks noGrp="1" noChangeAspect="1"/>
          </p:cNvPicPr>
          <p:nvPr>
            <p:ph sz="half" idx="2"/>
          </p:nvPr>
        </p:nvPicPr>
        <p:blipFill>
          <a:blip r:embed="rId2"/>
          <a:stretch>
            <a:fillRect/>
          </a:stretch>
        </p:blipFill>
        <p:spPr>
          <a:xfrm>
            <a:off x="4510087" y="2434431"/>
            <a:ext cx="2857500" cy="28575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Welcome to SE Staffs and </a:t>
            </a:r>
            <a:r>
              <a:rPr lang="en-GB" dirty="0" err="1" smtClean="0"/>
              <a:t>seisdon</a:t>
            </a:r>
            <a:r>
              <a:rPr lang="en-GB" dirty="0" smtClean="0"/>
              <a:t> peninsula practices!!</a:t>
            </a:r>
            <a:endParaRPr lang="en-GB" dirty="0"/>
          </a:p>
        </p:txBody>
      </p:sp>
      <p:pic>
        <p:nvPicPr>
          <p:cNvPr id="5" name="Content Placeholder 4" descr="lichfield-cathedral.jpg"/>
          <p:cNvPicPr>
            <a:picLocks noGrp="1" noChangeAspect="1"/>
          </p:cNvPicPr>
          <p:nvPr>
            <p:ph sz="half" idx="1"/>
          </p:nvPr>
        </p:nvPicPr>
        <p:blipFill>
          <a:blip r:embed="rId2"/>
          <a:stretch>
            <a:fillRect/>
          </a:stretch>
        </p:blipFill>
        <p:spPr>
          <a:xfrm>
            <a:off x="885278" y="1857364"/>
            <a:ext cx="2543714" cy="3820238"/>
          </a:xfrm>
        </p:spPr>
      </p:pic>
      <p:pic>
        <p:nvPicPr>
          <p:cNvPr id="6" name="Content Placeholder 5" descr="Tamworth Castle.jpg"/>
          <p:cNvPicPr>
            <a:picLocks noGrp="1" noChangeAspect="1"/>
          </p:cNvPicPr>
          <p:nvPr>
            <p:ph sz="half" idx="2"/>
          </p:nvPr>
        </p:nvPicPr>
        <p:blipFill>
          <a:blip r:embed="rId3"/>
          <a:stretch>
            <a:fillRect/>
          </a:stretch>
        </p:blipFill>
        <p:spPr>
          <a:xfrm>
            <a:off x="4026420" y="2428868"/>
            <a:ext cx="3672955" cy="2754716"/>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MECS – purpose</a:t>
            </a:r>
            <a:endParaRPr lang="en-GB" dirty="0"/>
          </a:p>
        </p:txBody>
      </p:sp>
      <p:sp>
        <p:nvSpPr>
          <p:cNvPr id="3" name="Content Placeholder 2"/>
          <p:cNvSpPr>
            <a:spLocks noGrp="1"/>
          </p:cNvSpPr>
          <p:nvPr>
            <p:ph sz="half" idx="1"/>
          </p:nvPr>
        </p:nvSpPr>
        <p:spPr/>
        <p:txBody>
          <a:bodyPr>
            <a:normAutofit fontScale="62500" lnSpcReduction="20000"/>
          </a:bodyPr>
          <a:lstStyle/>
          <a:p>
            <a:r>
              <a:rPr lang="en-GB" sz="2900" dirty="0" smtClean="0"/>
              <a:t>The prime purpose of MECS is to reduce onwards referrals to secondary care.  </a:t>
            </a:r>
          </a:p>
          <a:p>
            <a:r>
              <a:rPr lang="en-GB" sz="2900" dirty="0" smtClean="0"/>
              <a:t>Where referral to secondary care is required, it will be to a suitable specialist.</a:t>
            </a:r>
          </a:p>
          <a:p>
            <a:r>
              <a:rPr lang="en-GB" sz="2900" dirty="0" smtClean="0"/>
              <a:t>Experience in other similar services, is that 75-80% of patients are managed in the practice, and only 20-25% are referred to secondary care.  </a:t>
            </a:r>
          </a:p>
          <a:p>
            <a:r>
              <a:rPr lang="en-GB" sz="2900" dirty="0" smtClean="0"/>
              <a:t>You should use this as your benchmark ! </a:t>
            </a:r>
          </a:p>
          <a:p>
            <a:r>
              <a:rPr lang="en-GB" sz="2900" dirty="0" smtClean="0"/>
              <a:t>The IT system will be monitoring this, both by practice and by practitioner.</a:t>
            </a:r>
          </a:p>
        </p:txBody>
      </p:sp>
      <p:pic>
        <p:nvPicPr>
          <p:cNvPr id="5" name="Content Placeholder 4" descr="Slit lamp patient.jpg"/>
          <p:cNvPicPr>
            <a:picLocks noGrp="1" noChangeAspect="1"/>
          </p:cNvPicPr>
          <p:nvPr>
            <p:ph sz="half" idx="2"/>
          </p:nvPr>
        </p:nvPicPr>
        <p:blipFill>
          <a:blip r:embed="rId2" cstate="print"/>
          <a:stretch>
            <a:fillRect/>
          </a:stretch>
        </p:blipFill>
        <p:spPr>
          <a:xfrm>
            <a:off x="4178300" y="2698104"/>
            <a:ext cx="3521075" cy="2330154"/>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MECS – </a:t>
            </a:r>
            <a:r>
              <a:rPr lang="en-GB" dirty="0" err="1" smtClean="0"/>
              <a:t>Optomanager</a:t>
            </a:r>
            <a:r>
              <a:rPr lang="en-GB" dirty="0" smtClean="0"/>
              <a:t> module</a:t>
            </a:r>
            <a:endParaRPr lang="en-GB" dirty="0"/>
          </a:p>
        </p:txBody>
      </p:sp>
      <p:sp>
        <p:nvSpPr>
          <p:cNvPr id="3" name="Content Placeholder 2"/>
          <p:cNvSpPr>
            <a:spLocks noGrp="1"/>
          </p:cNvSpPr>
          <p:nvPr>
            <p:ph idx="1"/>
          </p:nvPr>
        </p:nvSpPr>
        <p:spPr/>
        <p:txBody>
          <a:bodyPr>
            <a:normAutofit fontScale="92500" lnSpcReduction="20000"/>
          </a:bodyPr>
          <a:lstStyle/>
          <a:p>
            <a:pPr lvl="0"/>
            <a:r>
              <a:rPr lang="en-GB" dirty="0" smtClean="0"/>
              <a:t>All provision of service must be recorded on the IT system (</a:t>
            </a:r>
            <a:r>
              <a:rPr lang="en-GB" dirty="0" err="1" smtClean="0"/>
              <a:t>Webstar</a:t>
            </a:r>
            <a:r>
              <a:rPr lang="en-GB" dirty="0" smtClean="0"/>
              <a:t> Health </a:t>
            </a:r>
            <a:r>
              <a:rPr lang="en-GB" dirty="0" err="1" smtClean="0"/>
              <a:t>OptoManager</a:t>
            </a:r>
            <a:r>
              <a:rPr lang="en-GB" dirty="0" smtClean="0"/>
              <a:t> MECS module).  </a:t>
            </a:r>
          </a:p>
          <a:p>
            <a:pPr lvl="0"/>
            <a:r>
              <a:rPr lang="en-GB" dirty="0" smtClean="0"/>
              <a:t>This system will allow Primary </a:t>
            </a:r>
            <a:r>
              <a:rPr lang="en-GB" dirty="0" err="1" smtClean="0"/>
              <a:t>Eyecare</a:t>
            </a:r>
            <a:r>
              <a:rPr lang="en-GB" dirty="0" smtClean="0"/>
              <a:t> (Shropshire &amp; Staffordshire) Ltd to track patients all the way through the pathway and provide the data required by the company’s Clinical Governance and Performance Lead (CGPL) to manage the performance of the service according to the Local Quality Requirements.  </a:t>
            </a:r>
          </a:p>
          <a:p>
            <a:pPr lvl="0"/>
            <a:r>
              <a:rPr lang="en-GB" dirty="0" smtClean="0"/>
              <a:t>All contacts regarding MECS should be recorded, even if they don’t result in an appointment. This is for your own protection, so that there is a record.</a:t>
            </a:r>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MECS - Conditions</a:t>
            </a:r>
            <a:endParaRPr lang="en-GB" dirty="0"/>
          </a:p>
        </p:txBody>
      </p:sp>
      <p:sp>
        <p:nvSpPr>
          <p:cNvPr id="3" name="Content Placeholder 2"/>
          <p:cNvSpPr>
            <a:spLocks noGrp="1"/>
          </p:cNvSpPr>
          <p:nvPr>
            <p:ph idx="1"/>
          </p:nvPr>
        </p:nvSpPr>
        <p:spPr/>
        <p:txBody>
          <a:bodyPr>
            <a:normAutofit fontScale="70000" lnSpcReduction="20000"/>
          </a:bodyPr>
          <a:lstStyle/>
          <a:p>
            <a:r>
              <a:rPr lang="en-GB" sz="2700" dirty="0" smtClean="0"/>
              <a:t>Distorted vision </a:t>
            </a:r>
          </a:p>
          <a:p>
            <a:r>
              <a:rPr lang="en-GB" sz="2700" dirty="0" smtClean="0"/>
              <a:t>Mild–to-moderate ocular pain</a:t>
            </a:r>
          </a:p>
          <a:p>
            <a:r>
              <a:rPr lang="en-GB" sz="2700" dirty="0" smtClean="0"/>
              <a:t>Systemic disease affecting the eye</a:t>
            </a:r>
          </a:p>
          <a:p>
            <a:r>
              <a:rPr lang="en-GB" sz="2700" dirty="0" smtClean="0"/>
              <a:t>Differential diagnosis of the red eye</a:t>
            </a:r>
          </a:p>
          <a:p>
            <a:r>
              <a:rPr lang="en-GB" sz="2700" dirty="0" smtClean="0"/>
              <a:t>Foreign body and emergency contact lens removal (not by the   fitting practitioner)</a:t>
            </a:r>
          </a:p>
          <a:p>
            <a:r>
              <a:rPr lang="en-GB" sz="2700" dirty="0" smtClean="0"/>
              <a:t>Dry eye</a:t>
            </a:r>
          </a:p>
          <a:p>
            <a:r>
              <a:rPr lang="en-GB" sz="2700" dirty="0" err="1" smtClean="0"/>
              <a:t>Epiphora</a:t>
            </a:r>
            <a:r>
              <a:rPr lang="en-GB" sz="2700" dirty="0" smtClean="0"/>
              <a:t>/watery eyes</a:t>
            </a:r>
          </a:p>
          <a:p>
            <a:r>
              <a:rPr lang="en-GB" sz="2700" dirty="0" err="1" smtClean="0"/>
              <a:t>Trichiasis</a:t>
            </a:r>
            <a:r>
              <a:rPr lang="en-GB" sz="2700" dirty="0" smtClean="0"/>
              <a:t>/</a:t>
            </a:r>
            <a:r>
              <a:rPr lang="en-GB" sz="2700" dirty="0" err="1" smtClean="0"/>
              <a:t>ingrowing</a:t>
            </a:r>
            <a:r>
              <a:rPr lang="en-GB" sz="2700" dirty="0" smtClean="0"/>
              <a:t> eyelashes</a:t>
            </a:r>
          </a:p>
          <a:p>
            <a:r>
              <a:rPr lang="en-GB" sz="2700" dirty="0" smtClean="0"/>
              <a:t>Differential diagnosis of lumps and bumps in the vicinity of the eye</a:t>
            </a:r>
          </a:p>
          <a:p>
            <a:r>
              <a:rPr lang="en-GB" sz="2700" dirty="0" smtClean="0"/>
              <a:t>Flashes/floaters</a:t>
            </a:r>
          </a:p>
          <a:p>
            <a:r>
              <a:rPr lang="en-GB" sz="2700" dirty="0" smtClean="0"/>
              <a:t>Retinal lesions</a:t>
            </a:r>
          </a:p>
          <a:p>
            <a:r>
              <a:rPr lang="en-GB" sz="2700" dirty="0" smtClean="0"/>
              <a:t>Field defects (patient reported)</a:t>
            </a:r>
          </a:p>
          <a:p>
            <a:r>
              <a:rPr lang="en-GB" sz="2700" dirty="0" smtClean="0"/>
              <a:t>GP referrals (including IOP 22-30mmHg/suspected raised IOP)</a:t>
            </a:r>
            <a:endParaRPr lang="en-GB" sz="2700" b="1" i="1" dirty="0" smtClean="0"/>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Image result for corneal foreign body"/>
          <p:cNvPicPr>
            <a:picLocks noChangeAspect="1" noChangeArrowheads="1"/>
          </p:cNvPicPr>
          <p:nvPr/>
        </p:nvPicPr>
        <p:blipFill>
          <a:blip r:embed="rId2"/>
          <a:srcRect/>
          <a:stretch>
            <a:fillRect/>
          </a:stretch>
        </p:blipFill>
        <p:spPr bwMode="auto">
          <a:xfrm>
            <a:off x="571473" y="571480"/>
            <a:ext cx="7143800" cy="578647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Mecs</a:t>
            </a:r>
            <a:r>
              <a:rPr lang="en-GB" dirty="0" smtClean="0"/>
              <a:t> urgent / </a:t>
            </a:r>
            <a:r>
              <a:rPr lang="en-GB" dirty="0" err="1" smtClean="0"/>
              <a:t>mecs</a:t>
            </a:r>
            <a:r>
              <a:rPr lang="en-GB" dirty="0" smtClean="0"/>
              <a:t> routine</a:t>
            </a:r>
            <a:endParaRPr lang="en-GB" dirty="0"/>
          </a:p>
        </p:txBody>
      </p:sp>
      <p:sp>
        <p:nvSpPr>
          <p:cNvPr id="3" name="Content Placeholder 2"/>
          <p:cNvSpPr>
            <a:spLocks noGrp="1"/>
          </p:cNvSpPr>
          <p:nvPr>
            <p:ph idx="1"/>
          </p:nvPr>
        </p:nvSpPr>
        <p:spPr/>
        <p:txBody>
          <a:bodyPr>
            <a:normAutofit fontScale="92500" lnSpcReduction="10000"/>
          </a:bodyPr>
          <a:lstStyle/>
          <a:p>
            <a:pPr lvl="0"/>
            <a:r>
              <a:rPr lang="en-GB" dirty="0" smtClean="0"/>
              <a:t>A “MECS Referral Form for GPs” document has been uploaded to the Map of Medicine.  This lists the inclusion/exclusion criteria for the service to GPs and to their staff.  </a:t>
            </a:r>
          </a:p>
          <a:p>
            <a:pPr lvl="0"/>
            <a:r>
              <a:rPr lang="en-GB" b="1" dirty="0" smtClean="0"/>
              <a:t>All participating MECS practices must triage the referral within 48 hours</a:t>
            </a:r>
            <a:r>
              <a:rPr lang="en-GB" dirty="0" smtClean="0"/>
              <a:t>.  As a minimum, </a:t>
            </a:r>
            <a:r>
              <a:rPr lang="en-GB" b="1" dirty="0" smtClean="0"/>
              <a:t>the patient will be seen by the MECS service within 2 weeks (MECS ROUTINE)</a:t>
            </a:r>
            <a:r>
              <a:rPr lang="en-GB" dirty="0" smtClean="0"/>
              <a:t>.  However, </a:t>
            </a:r>
            <a:r>
              <a:rPr lang="en-GB" b="1" dirty="0" smtClean="0"/>
              <a:t>urgent referrals shall be seen within 24 hours (MECS URGENT)</a:t>
            </a:r>
            <a:r>
              <a:rPr lang="en-GB" dirty="0" smtClean="0"/>
              <a:t> </a:t>
            </a:r>
          </a:p>
          <a:p>
            <a:pPr lvl="0"/>
            <a:r>
              <a:rPr lang="en-GB" dirty="0" smtClean="0"/>
              <a:t>The GP may specify that you see the patient either as MECS URGENT or as MECS ROUTINE, depending on the perceived urgency.</a:t>
            </a:r>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MECS URGENT    MECS ROUTINE</a:t>
            </a:r>
            <a:endParaRPr lang="en-GB" dirty="0"/>
          </a:p>
        </p:txBody>
      </p:sp>
      <p:sp>
        <p:nvSpPr>
          <p:cNvPr id="3" name="Content Placeholder 2"/>
          <p:cNvSpPr>
            <a:spLocks noGrp="1"/>
          </p:cNvSpPr>
          <p:nvPr>
            <p:ph sz="half" idx="1"/>
          </p:nvPr>
        </p:nvSpPr>
        <p:spPr/>
        <p:txBody>
          <a:bodyPr>
            <a:normAutofit fontScale="77500" lnSpcReduction="20000"/>
          </a:bodyPr>
          <a:lstStyle/>
          <a:p>
            <a:pPr marL="0" indent="0">
              <a:buNone/>
            </a:pPr>
            <a:r>
              <a:rPr lang="en-GB" u="sng" dirty="0" smtClean="0"/>
              <a:t>(To be seen within 24 hours)</a:t>
            </a:r>
          </a:p>
          <a:p>
            <a:r>
              <a:rPr lang="en-GB" dirty="0" smtClean="0"/>
              <a:t>Moderate ocular pain / discomfort</a:t>
            </a:r>
          </a:p>
          <a:p>
            <a:r>
              <a:rPr lang="sv-SE" dirty="0" smtClean="0"/>
              <a:t>Recent onset transient vision loss / blurred vision &lt;= 48 hours</a:t>
            </a:r>
          </a:p>
          <a:p>
            <a:r>
              <a:rPr lang="en-GB" dirty="0" smtClean="0"/>
              <a:t>Red eyes: which cannot be managed by GP</a:t>
            </a:r>
          </a:p>
          <a:p>
            <a:r>
              <a:rPr lang="en-GB" dirty="0" smtClean="0"/>
              <a:t>Corneal FB’s or abrasions</a:t>
            </a:r>
          </a:p>
          <a:p>
            <a:r>
              <a:rPr lang="en-GB" dirty="0" smtClean="0"/>
              <a:t>Recent onset flashes and Floaters</a:t>
            </a:r>
          </a:p>
          <a:p>
            <a:endParaRPr lang="en-GB" dirty="0"/>
          </a:p>
        </p:txBody>
      </p:sp>
      <p:sp>
        <p:nvSpPr>
          <p:cNvPr id="4" name="Content Placeholder 3"/>
          <p:cNvSpPr>
            <a:spLocks noGrp="1"/>
          </p:cNvSpPr>
          <p:nvPr>
            <p:ph sz="half" idx="2"/>
          </p:nvPr>
        </p:nvSpPr>
        <p:spPr/>
        <p:txBody>
          <a:bodyPr>
            <a:normAutofit fontScale="77500" lnSpcReduction="20000"/>
          </a:bodyPr>
          <a:lstStyle/>
          <a:p>
            <a:pPr marL="0" indent="0">
              <a:buNone/>
            </a:pPr>
            <a:r>
              <a:rPr lang="en-GB" u="sng" dirty="0" smtClean="0"/>
              <a:t>To be seen within 2 weeks)</a:t>
            </a:r>
          </a:p>
          <a:p>
            <a:r>
              <a:rPr lang="en-GB" dirty="0" smtClean="0"/>
              <a:t>Mild ocular pain / discomfort</a:t>
            </a:r>
          </a:p>
          <a:p>
            <a:r>
              <a:rPr lang="en-GB" dirty="0" smtClean="0"/>
              <a:t>Recent onset transient vision loss / blurred vision &gt; 48 hours</a:t>
            </a:r>
          </a:p>
          <a:p>
            <a:r>
              <a:rPr lang="en-GB" dirty="0" smtClean="0"/>
              <a:t>Watery eyes</a:t>
            </a:r>
          </a:p>
          <a:p>
            <a:r>
              <a:rPr lang="en-GB" dirty="0" smtClean="0"/>
              <a:t>Dry eyes</a:t>
            </a:r>
          </a:p>
          <a:p>
            <a:r>
              <a:rPr lang="en-GB" dirty="0" smtClean="0"/>
              <a:t>Eyelid lumps and bumps</a:t>
            </a:r>
          </a:p>
          <a:p>
            <a:r>
              <a:rPr lang="en-GB" dirty="0" err="1" smtClean="0"/>
              <a:t>Ingrowing</a:t>
            </a:r>
            <a:r>
              <a:rPr lang="en-GB" dirty="0" smtClean="0"/>
              <a:t> eyelashes</a:t>
            </a:r>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Referrals into </a:t>
            </a:r>
            <a:r>
              <a:rPr lang="en-GB" dirty="0" err="1" smtClean="0"/>
              <a:t>mecs</a:t>
            </a:r>
            <a:endParaRPr lang="en-GB" dirty="0"/>
          </a:p>
        </p:txBody>
      </p:sp>
      <p:sp>
        <p:nvSpPr>
          <p:cNvPr id="3" name="Content Placeholder 2"/>
          <p:cNvSpPr>
            <a:spLocks noGrp="1"/>
          </p:cNvSpPr>
          <p:nvPr>
            <p:ph idx="1"/>
          </p:nvPr>
        </p:nvSpPr>
        <p:spPr/>
        <p:txBody>
          <a:bodyPr>
            <a:normAutofit/>
          </a:bodyPr>
          <a:lstStyle/>
          <a:p>
            <a:pPr>
              <a:buNone/>
            </a:pPr>
            <a:r>
              <a:rPr lang="en-GB" dirty="0" smtClean="0"/>
              <a:t>Referrals from GPs/GP surgeries may be:</a:t>
            </a:r>
          </a:p>
          <a:p>
            <a:r>
              <a:rPr lang="en-GB" dirty="0" smtClean="0"/>
              <a:t>Phoned through to MECS practices</a:t>
            </a:r>
          </a:p>
          <a:p>
            <a:r>
              <a:rPr lang="en-GB" dirty="0" smtClean="0"/>
              <a:t>The patient given a handwritten note of referral and told to self-present to the optical practice reception.  </a:t>
            </a:r>
          </a:p>
          <a:p>
            <a:r>
              <a:rPr lang="en-GB" dirty="0" smtClean="0"/>
              <a:t>Referrals may also be faxed to MECS practices</a:t>
            </a:r>
          </a:p>
          <a:p>
            <a:r>
              <a:rPr lang="en-GB" dirty="0" smtClean="0"/>
              <a:t>In addition, a minority of MECS practices have their own NHS Mail accounts.</a:t>
            </a:r>
          </a:p>
          <a:p>
            <a:r>
              <a:rPr lang="en-GB" dirty="0" smtClean="0"/>
              <a:t>MECS central hub...</a:t>
            </a:r>
          </a:p>
          <a:p>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THIS PEATS HUB IS NO MORE!!  </a:t>
            </a:r>
            <a:br>
              <a:rPr lang="en-GB" sz="2400" dirty="0" smtClean="0"/>
            </a:br>
            <a:r>
              <a:rPr lang="en-GB" sz="2400" dirty="0" smtClean="0"/>
              <a:t>                                  ...Nah, nah, it’s resting!!</a:t>
            </a:r>
            <a:endParaRPr lang="en-GB" sz="2400" dirty="0"/>
          </a:p>
        </p:txBody>
      </p:sp>
      <p:pic>
        <p:nvPicPr>
          <p:cNvPr id="5" name="Content Placeholder 4" descr="dead parrot.jpg"/>
          <p:cNvPicPr>
            <a:picLocks noGrp="1" noChangeAspect="1"/>
          </p:cNvPicPr>
          <p:nvPr>
            <p:ph sz="half" idx="1"/>
          </p:nvPr>
        </p:nvPicPr>
        <p:blipFill>
          <a:blip r:embed="rId2"/>
          <a:stretch>
            <a:fillRect/>
          </a:stretch>
        </p:blipFill>
        <p:spPr>
          <a:xfrm>
            <a:off x="428596" y="1928802"/>
            <a:ext cx="3714776" cy="2714644"/>
          </a:xfrm>
        </p:spPr>
      </p:pic>
      <p:pic>
        <p:nvPicPr>
          <p:cNvPr id="8" name="Content Placeholder 7" descr="dead parrot sketch.jpg"/>
          <p:cNvPicPr>
            <a:picLocks noGrp="1" noChangeAspect="1"/>
          </p:cNvPicPr>
          <p:nvPr>
            <p:ph sz="half" idx="2"/>
          </p:nvPr>
        </p:nvPicPr>
        <p:blipFill>
          <a:blip r:embed="rId3"/>
          <a:stretch>
            <a:fillRect/>
          </a:stretch>
        </p:blipFill>
        <p:spPr>
          <a:xfrm>
            <a:off x="4214810" y="3143248"/>
            <a:ext cx="3714776" cy="2786082"/>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Peats (Jul 2015 – Apr 2017)</a:t>
            </a:r>
            <a:endParaRPr lang="en-GB" dirty="0"/>
          </a:p>
        </p:txBody>
      </p:sp>
      <p:sp>
        <p:nvSpPr>
          <p:cNvPr id="3" name="Content Placeholder 2"/>
          <p:cNvSpPr>
            <a:spLocks noGrp="1"/>
          </p:cNvSpPr>
          <p:nvPr>
            <p:ph idx="1"/>
          </p:nvPr>
        </p:nvSpPr>
        <p:spPr/>
        <p:txBody>
          <a:bodyPr/>
          <a:lstStyle/>
          <a:p>
            <a:r>
              <a:rPr lang="en-GB" dirty="0" smtClean="0"/>
              <a:t>PEATS = Primary </a:t>
            </a:r>
            <a:r>
              <a:rPr lang="en-GB" dirty="0" err="1" smtClean="0"/>
              <a:t>Eyecare</a:t>
            </a:r>
            <a:r>
              <a:rPr lang="en-GB" dirty="0" smtClean="0"/>
              <a:t> Assessment &amp; Treatment Service</a:t>
            </a:r>
          </a:p>
          <a:p>
            <a:r>
              <a:rPr lang="en-GB" dirty="0" smtClean="0"/>
              <a:t>18 month pilot  </a:t>
            </a:r>
          </a:p>
          <a:p>
            <a:r>
              <a:rPr lang="en-GB" dirty="0" smtClean="0"/>
              <a:t>Triaging of acute and non-acute referrals, e.g. GPs can choose to send referrals from non MECS-accredited optometrists into the service for refinement. </a:t>
            </a:r>
          </a:p>
          <a:p>
            <a:r>
              <a:rPr lang="en-GB" dirty="0" smtClean="0"/>
              <a:t>Treatment of minor eye conditions</a:t>
            </a:r>
          </a:p>
          <a:p>
            <a:r>
              <a:rPr lang="en-GB" dirty="0" smtClean="0"/>
              <a:t>Minor eye procedures</a:t>
            </a:r>
          </a:p>
          <a:p>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PEATS CENTRAL HUB</a:t>
            </a:r>
            <a:endParaRPr lang="en-GB" dirty="0"/>
          </a:p>
        </p:txBody>
      </p:sp>
      <p:sp>
        <p:nvSpPr>
          <p:cNvPr id="3" name="Content Placeholder 2"/>
          <p:cNvSpPr>
            <a:spLocks noGrp="1"/>
          </p:cNvSpPr>
          <p:nvPr>
            <p:ph idx="1"/>
          </p:nvPr>
        </p:nvSpPr>
        <p:spPr/>
        <p:txBody>
          <a:bodyPr>
            <a:normAutofit fontScale="92500"/>
          </a:bodyPr>
          <a:lstStyle/>
          <a:p>
            <a:pPr lvl="0"/>
            <a:r>
              <a:rPr lang="en-GB" dirty="0" smtClean="0"/>
              <a:t>From 1 April 2017, the PEATS central hub ceased to exist.  However, SASPEC is now providing an NHS.net address as a route into MECS for electronic referrals from GPs.  </a:t>
            </a:r>
          </a:p>
          <a:p>
            <a:pPr lvl="0"/>
            <a:r>
              <a:rPr lang="en-GB" dirty="0" smtClean="0"/>
              <a:t>A triage clinician will pick up the referral and gauge the urgency, before instructing admin to fax it to one of the participating practices.  </a:t>
            </a:r>
          </a:p>
          <a:p>
            <a:pPr lvl="0"/>
            <a:r>
              <a:rPr lang="en-GB" dirty="0" smtClean="0"/>
              <a:t>The practice would then be responsible for fitting the MECS referral into its clinics with the appropriate urgency, or finding an alternative provider if it does not have the capacity.</a:t>
            </a:r>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PEATS HUB - FAILSAFES</a:t>
            </a:r>
            <a:endParaRPr lang="en-GB" dirty="0"/>
          </a:p>
        </p:txBody>
      </p:sp>
      <p:sp>
        <p:nvSpPr>
          <p:cNvPr id="3" name="Content Placeholder 2"/>
          <p:cNvSpPr>
            <a:spLocks noGrp="1"/>
          </p:cNvSpPr>
          <p:nvPr>
            <p:ph idx="1"/>
          </p:nvPr>
        </p:nvSpPr>
        <p:spPr/>
        <p:txBody>
          <a:bodyPr>
            <a:normAutofit fontScale="92500" lnSpcReduction="20000"/>
          </a:bodyPr>
          <a:lstStyle/>
          <a:p>
            <a:pPr lvl="0"/>
            <a:r>
              <a:rPr lang="en-GB" dirty="0" smtClean="0"/>
              <a:t>1) Practices would be required to confirm with Alison that they have fitted the MECS referral into its clinics with the appropriate urgency, or else find an alternative provider.  </a:t>
            </a:r>
          </a:p>
          <a:p>
            <a:pPr lvl="0"/>
            <a:r>
              <a:rPr lang="en-GB" dirty="0" smtClean="0"/>
              <a:t>2) Alison will keep a log of electronic referrals, and chase up practices if she doesn’t hear back from them.  </a:t>
            </a:r>
          </a:p>
          <a:p>
            <a:pPr lvl="0"/>
            <a:r>
              <a:rPr lang="en-GB" dirty="0" smtClean="0"/>
              <a:t>3) If patient can’t be contacted by the MECS practice, or DNA’s twice, then the referring GP must be informed.</a:t>
            </a:r>
          </a:p>
          <a:p>
            <a:pPr lvl="0"/>
            <a:r>
              <a:rPr lang="en-GB" dirty="0" smtClean="0"/>
              <a:t>In addition, MECS referrals will continue to be sent directly to your practice via GPs, pharmacists, and occasionally from non-accredited opticians, plus self-referrals from patients.  </a:t>
            </a:r>
          </a:p>
          <a:p>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Mecs</a:t>
            </a:r>
            <a:r>
              <a:rPr lang="en-GB" dirty="0" smtClean="0"/>
              <a:t> - exclusions</a:t>
            </a:r>
            <a:endParaRPr lang="en-GB" dirty="0"/>
          </a:p>
        </p:txBody>
      </p:sp>
      <p:sp>
        <p:nvSpPr>
          <p:cNvPr id="3" name="Content Placeholder 2"/>
          <p:cNvSpPr>
            <a:spLocks noGrp="1"/>
          </p:cNvSpPr>
          <p:nvPr>
            <p:ph idx="1"/>
          </p:nvPr>
        </p:nvSpPr>
        <p:spPr/>
        <p:txBody>
          <a:bodyPr>
            <a:normAutofit fontScale="77500" lnSpcReduction="20000"/>
          </a:bodyPr>
          <a:lstStyle/>
          <a:p>
            <a:pPr lvl="0"/>
            <a:r>
              <a:rPr lang="en-GB" sz="2800" dirty="0" smtClean="0"/>
              <a:t>Sudden, persistent loss of vision &lt; 48 hours – urgent to ARC or Queens (&lt; 24 hours)</a:t>
            </a:r>
          </a:p>
          <a:p>
            <a:pPr lvl="0"/>
            <a:r>
              <a:rPr lang="en-GB" sz="2800" dirty="0" smtClean="0"/>
              <a:t>Sudden, persistent loss of vision &gt; 48 hours – urgent to ARC or Queens (&lt; 72 hours)</a:t>
            </a:r>
          </a:p>
          <a:p>
            <a:pPr lvl="0"/>
            <a:r>
              <a:rPr lang="en-GB" sz="2800" dirty="0" smtClean="0"/>
              <a:t>Sudden onset </a:t>
            </a:r>
            <a:r>
              <a:rPr lang="en-GB" sz="2800" dirty="0" err="1" smtClean="0"/>
              <a:t>diplopia</a:t>
            </a:r>
            <a:r>
              <a:rPr lang="en-GB" sz="2800" dirty="0" smtClean="0"/>
              <a:t> – urgent to ARC or Queens (&lt; 72 hours)</a:t>
            </a:r>
          </a:p>
          <a:p>
            <a:pPr lvl="0"/>
            <a:r>
              <a:rPr lang="en-GB" sz="2800" dirty="0" smtClean="0"/>
              <a:t>Injuries: chemical, penetrating or post-operative infection – urgent to ARC or Queens (&lt; 24 hours) </a:t>
            </a:r>
          </a:p>
          <a:p>
            <a:pPr lvl="0"/>
            <a:r>
              <a:rPr lang="en-GB" sz="2800" dirty="0" smtClean="0"/>
              <a:t>Severe ocular pain requiring immediate attention – urgent to ARC or Queens (&lt; 24 hours)</a:t>
            </a:r>
          </a:p>
          <a:p>
            <a:pPr lvl="0"/>
            <a:r>
              <a:rPr lang="en-GB" sz="2800" dirty="0" smtClean="0"/>
              <a:t>Suspected retinal detachment - urgent to ARC (&lt; 24 hours)</a:t>
            </a:r>
          </a:p>
          <a:p>
            <a:r>
              <a:rPr lang="en-GB" sz="2800" dirty="0" smtClean="0"/>
              <a:t>Suspected vascular abnormality - urgent referral to secondary care to rule out cardiovascular cause if acute onset</a:t>
            </a:r>
          </a:p>
          <a:p>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MECS - Exclusions</a:t>
            </a:r>
            <a:endParaRPr lang="en-GB" dirty="0"/>
          </a:p>
        </p:txBody>
      </p:sp>
      <p:sp>
        <p:nvSpPr>
          <p:cNvPr id="3" name="Content Placeholder 2"/>
          <p:cNvSpPr>
            <a:spLocks noGrp="1"/>
          </p:cNvSpPr>
          <p:nvPr>
            <p:ph idx="1"/>
          </p:nvPr>
        </p:nvSpPr>
        <p:spPr/>
        <p:txBody>
          <a:bodyPr/>
          <a:lstStyle/>
          <a:p>
            <a:r>
              <a:rPr lang="en-GB" sz="2400" dirty="0" smtClean="0"/>
              <a:t>Severe  eye conditions which need hospital attention, e.g. Temporal </a:t>
            </a:r>
            <a:r>
              <a:rPr lang="en-GB" sz="2400" dirty="0" err="1" smtClean="0"/>
              <a:t>arteritis</a:t>
            </a:r>
            <a:r>
              <a:rPr lang="en-GB" sz="2400" dirty="0" smtClean="0"/>
              <a:t> / Anterior </a:t>
            </a:r>
            <a:r>
              <a:rPr lang="en-GB" sz="2400" dirty="0" err="1" smtClean="0"/>
              <a:t>Ischaemic</a:t>
            </a:r>
            <a:r>
              <a:rPr lang="en-GB" sz="2400" dirty="0" smtClean="0"/>
              <a:t> Optic Neuropathy, Orbital </a:t>
            </a:r>
            <a:r>
              <a:rPr lang="en-GB" sz="2400" dirty="0" err="1" smtClean="0"/>
              <a:t>Cellulitis</a:t>
            </a:r>
            <a:endParaRPr lang="en-GB" sz="2400" dirty="0" smtClean="0"/>
          </a:p>
          <a:p>
            <a:r>
              <a:rPr lang="en-GB" sz="2400" dirty="0" smtClean="0"/>
              <a:t>Eye problems relating to Herpes zoster</a:t>
            </a:r>
          </a:p>
          <a:p>
            <a:r>
              <a:rPr lang="en-GB" sz="2400" dirty="0" smtClean="0"/>
              <a:t>Suspected cancers of the eye</a:t>
            </a:r>
          </a:p>
          <a:p>
            <a:r>
              <a:rPr lang="en-GB" sz="2400" dirty="0" smtClean="0"/>
              <a:t>Patients more suitable for South Staffs DAC pathway</a:t>
            </a:r>
          </a:p>
          <a:p>
            <a:r>
              <a:rPr lang="en-GB" sz="2400" dirty="0" smtClean="0"/>
              <a:t>Patients more suitable for GRR pathway</a:t>
            </a:r>
          </a:p>
          <a:p>
            <a:r>
              <a:rPr lang="en-GB" sz="2400" dirty="0" smtClean="0"/>
              <a:t>Patients more suitable for Staffordshire DESP</a:t>
            </a:r>
          </a:p>
          <a:p>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QUALITY REQUIREMENTS (a.k.a. KPI’s)</a:t>
            </a:r>
            <a:endParaRPr lang="en-GB" dirty="0"/>
          </a:p>
        </p:txBody>
      </p:sp>
      <p:sp>
        <p:nvSpPr>
          <p:cNvPr id="3" name="Text Placeholder 2"/>
          <p:cNvSpPr>
            <a:spLocks noGrp="1"/>
          </p:cNvSpPr>
          <p:nvPr>
            <p:ph type="body" sz="half" idx="2"/>
          </p:nvPr>
        </p:nvSpPr>
        <p:spPr/>
        <p:txBody>
          <a:bodyPr>
            <a:normAutofit fontScale="85000" lnSpcReduction="20000"/>
          </a:bodyPr>
          <a:lstStyle/>
          <a:p>
            <a:endParaRPr lang="en-GB" sz="4400" i="1" dirty="0" smtClean="0"/>
          </a:p>
          <a:p>
            <a:r>
              <a:rPr lang="en-GB" sz="4400" i="1" dirty="0" smtClean="0"/>
              <a:t>“OMG!! You’ve breached a KPI threshold!!”</a:t>
            </a:r>
            <a:endParaRPr lang="en-GB" sz="4400" i="1" dirty="0"/>
          </a:p>
        </p:txBody>
      </p:sp>
      <p:pic>
        <p:nvPicPr>
          <p:cNvPr id="5" name="Picture Placeholder 4" descr="Angry CGPL_MECS LQRs.jpg"/>
          <p:cNvPicPr>
            <a:picLocks noGrp="1" noChangeAspect="1"/>
          </p:cNvPicPr>
          <p:nvPr>
            <p:ph type="pic" idx="1"/>
          </p:nvPr>
        </p:nvPicPr>
        <p:blipFill>
          <a:blip r:embed="rId2"/>
          <a:srcRect l="18738" r="18738"/>
          <a:stretch>
            <a:fillRect/>
          </a:stretch>
        </p:blip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PEATS – LOCAL QUALITY REQUIREMENTS (</a:t>
            </a:r>
            <a:r>
              <a:rPr lang="en-GB" dirty="0" err="1" smtClean="0"/>
              <a:t>lqr’S</a:t>
            </a:r>
            <a:r>
              <a:rPr lang="en-GB" dirty="0" smtClean="0"/>
              <a:t>)</a:t>
            </a:r>
            <a:endParaRPr lang="en-GB" dirty="0"/>
          </a:p>
        </p:txBody>
      </p:sp>
      <p:sp>
        <p:nvSpPr>
          <p:cNvPr id="3" name="Content Placeholder 2"/>
          <p:cNvSpPr>
            <a:spLocks noGrp="1"/>
          </p:cNvSpPr>
          <p:nvPr>
            <p:ph idx="1"/>
          </p:nvPr>
        </p:nvSpPr>
        <p:spPr/>
        <p:txBody>
          <a:bodyPr>
            <a:normAutofit fontScale="40000" lnSpcReduction="20000"/>
          </a:bodyPr>
          <a:lstStyle/>
          <a:p>
            <a:pPr>
              <a:buNone/>
            </a:pPr>
            <a:r>
              <a:rPr lang="en-GB" sz="4800" dirty="0" smtClean="0"/>
              <a:t>Under Schedule 4C of the contract, the Primary </a:t>
            </a:r>
            <a:r>
              <a:rPr lang="en-GB" sz="4800" dirty="0" err="1" smtClean="0"/>
              <a:t>Eyecare</a:t>
            </a:r>
            <a:r>
              <a:rPr lang="en-GB" sz="4800" dirty="0" smtClean="0"/>
              <a:t> Assessment and Treatment Service was measured against the following KPIs: </a:t>
            </a:r>
          </a:p>
          <a:p>
            <a:pPr>
              <a:buNone/>
            </a:pPr>
            <a:endParaRPr lang="en-GB" sz="4800" dirty="0" smtClean="0"/>
          </a:p>
          <a:p>
            <a:r>
              <a:rPr lang="en-GB" sz="4800" dirty="0" smtClean="0"/>
              <a:t>95% of Service Users are triaged by the service within 48 hours of referral. </a:t>
            </a:r>
            <a:r>
              <a:rPr lang="en-GB" sz="4800" i="1" dirty="0" smtClean="0"/>
              <a:t>(Measured monthly) </a:t>
            </a:r>
            <a:endParaRPr lang="en-GB" sz="4800" dirty="0" smtClean="0"/>
          </a:p>
          <a:p>
            <a:r>
              <a:rPr lang="en-GB" sz="4800" dirty="0" smtClean="0"/>
              <a:t>95% of Service Users are seen by the service for an initial appointment within 4 weeks of referral. </a:t>
            </a:r>
            <a:r>
              <a:rPr lang="en-GB" sz="4800" i="1" dirty="0" smtClean="0"/>
              <a:t>(Measured monthly) </a:t>
            </a:r>
            <a:endParaRPr lang="en-GB" sz="4800" dirty="0" smtClean="0"/>
          </a:p>
          <a:p>
            <a:r>
              <a:rPr lang="en-GB" sz="4800" dirty="0" smtClean="0"/>
              <a:t>95% of Service Users report positive experience of the service (responses to be either ‘extremely likely’ or ‘likely’). </a:t>
            </a:r>
            <a:r>
              <a:rPr lang="en-GB" sz="4800" i="1" dirty="0" smtClean="0"/>
              <a:t>(Measured annually). </a:t>
            </a:r>
            <a:endParaRPr lang="en-GB" sz="4800" dirty="0" smtClean="0"/>
          </a:p>
          <a:p>
            <a:r>
              <a:rPr lang="en-GB" sz="4800" dirty="0" smtClean="0"/>
              <a:t>100% of Optometrists achieve PEARS accreditation from the WOPEC. </a:t>
            </a:r>
            <a:r>
              <a:rPr lang="en-GB" sz="4800" i="1" dirty="0" smtClean="0"/>
              <a:t>(Measured monthly) </a:t>
            </a:r>
            <a:endParaRPr lang="en-GB" sz="4800" dirty="0" smtClean="0"/>
          </a:p>
          <a:p>
            <a:r>
              <a:rPr lang="en-GB" sz="4800" dirty="0" smtClean="0"/>
              <a:t>&lt;40% of Service Users which are referred onto secondary care. </a:t>
            </a:r>
            <a:r>
              <a:rPr lang="en-GB" sz="4800" i="1" dirty="0" smtClean="0"/>
              <a:t>(Measured monthly) </a:t>
            </a:r>
            <a:endParaRPr lang="en-GB" sz="4800" dirty="0" smtClean="0"/>
          </a:p>
          <a:p>
            <a:r>
              <a:rPr lang="en-GB" sz="4800" dirty="0" smtClean="0"/>
              <a:t>1:0.13 first to follow-up ratio (i.e. 13%). </a:t>
            </a:r>
            <a:r>
              <a:rPr lang="en-GB" sz="4800" i="1" dirty="0" smtClean="0"/>
              <a:t>(Measured monthly). </a:t>
            </a:r>
          </a:p>
          <a:p>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85721" y="428605"/>
          <a:ext cx="7643869" cy="6000790"/>
        </p:xfrm>
        <a:graphic>
          <a:graphicData uri="http://schemas.openxmlformats.org/drawingml/2006/table">
            <a:tbl>
              <a:tblPr/>
              <a:tblGrid>
                <a:gridCol w="671714"/>
                <a:gridCol w="1492700"/>
                <a:gridCol w="542486"/>
                <a:gridCol w="401509"/>
                <a:gridCol w="451265"/>
                <a:gridCol w="401509"/>
                <a:gridCol w="401509"/>
                <a:gridCol w="401509"/>
                <a:gridCol w="401509"/>
                <a:gridCol w="401509"/>
                <a:gridCol w="431224"/>
                <a:gridCol w="401509"/>
                <a:gridCol w="401509"/>
                <a:gridCol w="401509"/>
                <a:gridCol w="440899"/>
              </a:tblGrid>
              <a:tr h="853314">
                <a:tc>
                  <a:txBody>
                    <a:bodyPr/>
                    <a:lstStyle/>
                    <a:p>
                      <a:pPr>
                        <a:spcBef>
                          <a:spcPts val="35"/>
                        </a:spcBef>
                        <a:spcAft>
                          <a:spcPts val="0"/>
                        </a:spcAft>
                      </a:pPr>
                      <a:endParaRPr lang="en-US" sz="1200" dirty="0">
                        <a:latin typeface="Times New Roman"/>
                        <a:ea typeface="Calibri"/>
                        <a:cs typeface="Calibri"/>
                      </a:endParaRPr>
                    </a:p>
                    <a:p>
                      <a:pPr marL="10795">
                        <a:spcAft>
                          <a:spcPts val="0"/>
                        </a:spcAft>
                      </a:pPr>
                      <a:r>
                        <a:rPr lang="en-US" sz="1200" b="1" dirty="0">
                          <a:latin typeface="Calibri"/>
                          <a:ea typeface="Calibri"/>
                          <a:cs typeface="Times New Roman"/>
                        </a:rPr>
                        <a:t>Ref.</a:t>
                      </a:r>
                      <a:endParaRPr lang="en-GB"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spcBef>
                          <a:spcPts val="35"/>
                        </a:spcBef>
                        <a:spcAft>
                          <a:spcPts val="0"/>
                        </a:spcAft>
                      </a:pPr>
                      <a:endParaRPr lang="en-US" sz="1200">
                        <a:latin typeface="Times New Roman"/>
                        <a:ea typeface="Calibri"/>
                        <a:cs typeface="Calibri"/>
                      </a:endParaRPr>
                    </a:p>
                    <a:p>
                      <a:pPr marL="10795">
                        <a:spcAft>
                          <a:spcPts val="0"/>
                        </a:spcAft>
                      </a:pPr>
                      <a:r>
                        <a:rPr lang="en-US" sz="1200" b="1">
                          <a:latin typeface="Calibri"/>
                          <a:ea typeface="Calibri"/>
                          <a:cs typeface="Times New Roman"/>
                        </a:rPr>
                        <a:t>Local Quality Requirement</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spcBef>
                          <a:spcPts val="35"/>
                        </a:spcBef>
                        <a:spcAft>
                          <a:spcPts val="0"/>
                        </a:spcAft>
                      </a:pPr>
                      <a:endParaRPr lang="en-US" sz="1200">
                        <a:latin typeface="Times New Roman"/>
                        <a:ea typeface="Calibri"/>
                        <a:cs typeface="Calibri"/>
                      </a:endParaRPr>
                    </a:p>
                    <a:p>
                      <a:pPr marL="11430" marR="3175" algn="ctr">
                        <a:spcAft>
                          <a:spcPts val="0"/>
                        </a:spcAft>
                      </a:pPr>
                      <a:r>
                        <a:rPr lang="en-US" sz="1200" b="1">
                          <a:latin typeface="Calibri"/>
                          <a:ea typeface="Calibri"/>
                          <a:cs typeface="Times New Roman"/>
                        </a:rPr>
                        <a:t>Threshold</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spcBef>
                          <a:spcPts val="45"/>
                        </a:spcBef>
                        <a:spcAft>
                          <a:spcPts val="0"/>
                        </a:spcAft>
                      </a:pPr>
                      <a:endParaRPr lang="en-US" sz="1200">
                        <a:latin typeface="Times New Roman"/>
                        <a:ea typeface="Calibri"/>
                        <a:cs typeface="Calibri"/>
                      </a:endParaRPr>
                    </a:p>
                    <a:p>
                      <a:pPr marL="14605" marR="14605" algn="ctr">
                        <a:spcBef>
                          <a:spcPts val="5"/>
                        </a:spcBef>
                        <a:spcAft>
                          <a:spcPts val="0"/>
                        </a:spcAft>
                      </a:pPr>
                      <a:r>
                        <a:rPr lang="en-US" sz="1200" b="1">
                          <a:latin typeface="Calibri"/>
                          <a:ea typeface="Calibri"/>
                          <a:cs typeface="Times New Roman"/>
                        </a:rPr>
                        <a:t>Jul-15</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spcBef>
                          <a:spcPts val="45"/>
                        </a:spcBef>
                        <a:spcAft>
                          <a:spcPts val="0"/>
                        </a:spcAft>
                      </a:pPr>
                      <a:endParaRPr lang="en-US" sz="1200">
                        <a:latin typeface="Times New Roman"/>
                        <a:ea typeface="Calibri"/>
                        <a:cs typeface="Calibri"/>
                      </a:endParaRPr>
                    </a:p>
                    <a:p>
                      <a:pPr marL="28575" marR="26670" algn="ctr">
                        <a:spcBef>
                          <a:spcPts val="5"/>
                        </a:spcBef>
                        <a:spcAft>
                          <a:spcPts val="0"/>
                        </a:spcAft>
                      </a:pPr>
                      <a:r>
                        <a:rPr lang="en-US" sz="1200" b="1">
                          <a:latin typeface="Calibri"/>
                          <a:ea typeface="Calibri"/>
                          <a:cs typeface="Times New Roman"/>
                        </a:rPr>
                        <a:t>Aug-15</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spcBef>
                          <a:spcPts val="45"/>
                        </a:spcBef>
                        <a:spcAft>
                          <a:spcPts val="0"/>
                        </a:spcAft>
                      </a:pPr>
                      <a:endParaRPr lang="en-US" sz="1200">
                        <a:latin typeface="Times New Roman"/>
                        <a:ea typeface="Calibri"/>
                        <a:cs typeface="Calibri"/>
                      </a:endParaRPr>
                    </a:p>
                    <a:p>
                      <a:pPr marL="16510" marR="14605" algn="ctr">
                        <a:spcBef>
                          <a:spcPts val="5"/>
                        </a:spcBef>
                        <a:spcAft>
                          <a:spcPts val="0"/>
                        </a:spcAft>
                      </a:pPr>
                      <a:r>
                        <a:rPr lang="en-US" sz="1200" b="1">
                          <a:latin typeface="Calibri"/>
                          <a:ea typeface="Calibri"/>
                          <a:cs typeface="Times New Roman"/>
                        </a:rPr>
                        <a:t>Sep-15</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spcBef>
                          <a:spcPts val="45"/>
                        </a:spcBef>
                        <a:spcAft>
                          <a:spcPts val="0"/>
                        </a:spcAft>
                      </a:pPr>
                      <a:endParaRPr lang="en-US" sz="1200">
                        <a:latin typeface="Times New Roman"/>
                        <a:ea typeface="Calibri"/>
                        <a:cs typeface="Calibri"/>
                      </a:endParaRPr>
                    </a:p>
                    <a:p>
                      <a:pPr marR="50800" algn="r">
                        <a:spcBef>
                          <a:spcPts val="5"/>
                        </a:spcBef>
                        <a:spcAft>
                          <a:spcPts val="0"/>
                        </a:spcAft>
                      </a:pPr>
                      <a:r>
                        <a:rPr lang="en-US" sz="1200" b="1">
                          <a:latin typeface="Calibri"/>
                          <a:ea typeface="Calibri"/>
                          <a:cs typeface="Times New Roman"/>
                        </a:rPr>
                        <a:t>Oct-15</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spcBef>
                          <a:spcPts val="45"/>
                        </a:spcBef>
                        <a:spcAft>
                          <a:spcPts val="0"/>
                        </a:spcAft>
                      </a:pPr>
                      <a:endParaRPr lang="en-US" sz="1200">
                        <a:latin typeface="Times New Roman"/>
                        <a:ea typeface="Calibri"/>
                        <a:cs typeface="Calibri"/>
                      </a:endParaRPr>
                    </a:p>
                    <a:p>
                      <a:pPr marR="39370" algn="r">
                        <a:spcBef>
                          <a:spcPts val="5"/>
                        </a:spcBef>
                        <a:spcAft>
                          <a:spcPts val="0"/>
                        </a:spcAft>
                      </a:pPr>
                      <a:r>
                        <a:rPr lang="en-US" sz="1200" b="1">
                          <a:latin typeface="Calibri"/>
                          <a:ea typeface="Calibri"/>
                          <a:cs typeface="Times New Roman"/>
                        </a:rPr>
                        <a:t>Nov-15</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spcBef>
                          <a:spcPts val="45"/>
                        </a:spcBef>
                        <a:spcAft>
                          <a:spcPts val="0"/>
                        </a:spcAft>
                      </a:pPr>
                      <a:endParaRPr lang="en-US" sz="1200">
                        <a:latin typeface="Times New Roman"/>
                        <a:ea typeface="Calibri"/>
                        <a:cs typeface="Calibri"/>
                      </a:endParaRPr>
                    </a:p>
                    <a:p>
                      <a:pPr marR="45720" algn="r">
                        <a:spcBef>
                          <a:spcPts val="5"/>
                        </a:spcBef>
                        <a:spcAft>
                          <a:spcPts val="0"/>
                        </a:spcAft>
                      </a:pPr>
                      <a:r>
                        <a:rPr lang="en-US" sz="1200" b="1">
                          <a:latin typeface="Calibri"/>
                          <a:ea typeface="Calibri"/>
                          <a:cs typeface="Times New Roman"/>
                        </a:rPr>
                        <a:t>Dec-15</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spcBef>
                          <a:spcPts val="45"/>
                        </a:spcBef>
                        <a:spcAft>
                          <a:spcPts val="0"/>
                        </a:spcAft>
                      </a:pPr>
                      <a:endParaRPr lang="en-US" sz="1200">
                        <a:latin typeface="Times New Roman"/>
                        <a:ea typeface="Calibri"/>
                        <a:cs typeface="Calibri"/>
                      </a:endParaRPr>
                    </a:p>
                    <a:p>
                      <a:pPr marL="24765" marR="23495" algn="ctr">
                        <a:spcBef>
                          <a:spcPts val="5"/>
                        </a:spcBef>
                        <a:spcAft>
                          <a:spcPts val="0"/>
                        </a:spcAft>
                      </a:pPr>
                      <a:r>
                        <a:rPr lang="en-US" sz="1200" b="1">
                          <a:latin typeface="Calibri"/>
                          <a:ea typeface="Calibri"/>
                          <a:cs typeface="Times New Roman"/>
                        </a:rPr>
                        <a:t>Jan-16</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spcBef>
                          <a:spcPts val="45"/>
                        </a:spcBef>
                        <a:spcAft>
                          <a:spcPts val="0"/>
                        </a:spcAft>
                      </a:pPr>
                      <a:endParaRPr lang="en-US" sz="1200">
                        <a:latin typeface="Times New Roman"/>
                        <a:ea typeface="Calibri"/>
                        <a:cs typeface="Calibri"/>
                      </a:endParaRPr>
                    </a:p>
                    <a:p>
                      <a:pPr marL="26670" marR="24765" algn="ctr">
                        <a:spcBef>
                          <a:spcPts val="5"/>
                        </a:spcBef>
                        <a:spcAft>
                          <a:spcPts val="0"/>
                        </a:spcAft>
                      </a:pPr>
                      <a:r>
                        <a:rPr lang="en-US" sz="1200" b="1">
                          <a:latin typeface="Calibri"/>
                          <a:ea typeface="Calibri"/>
                          <a:cs typeface="Times New Roman"/>
                        </a:rPr>
                        <a:t>Feb-16</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spcBef>
                          <a:spcPts val="45"/>
                        </a:spcBef>
                        <a:spcAft>
                          <a:spcPts val="0"/>
                        </a:spcAft>
                      </a:pPr>
                      <a:endParaRPr lang="en-US" sz="1200">
                        <a:latin typeface="Times New Roman"/>
                        <a:ea typeface="Calibri"/>
                        <a:cs typeface="Calibri"/>
                      </a:endParaRPr>
                    </a:p>
                    <a:p>
                      <a:pPr marL="14605" marR="14605" algn="ctr">
                        <a:spcBef>
                          <a:spcPts val="5"/>
                        </a:spcBef>
                        <a:spcAft>
                          <a:spcPts val="0"/>
                        </a:spcAft>
                      </a:pPr>
                      <a:r>
                        <a:rPr lang="en-US" sz="1200" b="1">
                          <a:latin typeface="Calibri"/>
                          <a:ea typeface="Calibri"/>
                          <a:cs typeface="Times New Roman"/>
                        </a:rPr>
                        <a:t>Mar-16</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spcBef>
                          <a:spcPts val="45"/>
                        </a:spcBef>
                        <a:spcAft>
                          <a:spcPts val="0"/>
                        </a:spcAft>
                      </a:pPr>
                      <a:endParaRPr lang="en-US" sz="1200">
                        <a:latin typeface="Times New Roman"/>
                        <a:ea typeface="Calibri"/>
                        <a:cs typeface="Calibri"/>
                      </a:endParaRPr>
                    </a:p>
                    <a:p>
                      <a:pPr marR="48895" algn="r">
                        <a:spcBef>
                          <a:spcPts val="5"/>
                        </a:spcBef>
                        <a:spcAft>
                          <a:spcPts val="0"/>
                        </a:spcAft>
                      </a:pPr>
                      <a:r>
                        <a:rPr lang="en-US" sz="1200" b="1">
                          <a:latin typeface="Calibri"/>
                          <a:ea typeface="Calibri"/>
                          <a:cs typeface="Times New Roman"/>
                        </a:rPr>
                        <a:t>Apr-16</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spcBef>
                          <a:spcPts val="45"/>
                        </a:spcBef>
                        <a:spcAft>
                          <a:spcPts val="0"/>
                        </a:spcAft>
                      </a:pPr>
                      <a:endParaRPr lang="en-US" sz="1200">
                        <a:latin typeface="Times New Roman"/>
                        <a:ea typeface="Calibri"/>
                        <a:cs typeface="Calibri"/>
                      </a:endParaRPr>
                    </a:p>
                    <a:p>
                      <a:pPr marL="18415" marR="17145" algn="ctr">
                        <a:spcBef>
                          <a:spcPts val="5"/>
                        </a:spcBef>
                        <a:spcAft>
                          <a:spcPts val="0"/>
                        </a:spcAft>
                      </a:pPr>
                      <a:r>
                        <a:rPr lang="en-US" sz="1200" b="1">
                          <a:latin typeface="Calibri"/>
                          <a:ea typeface="Calibri"/>
                          <a:cs typeface="Times New Roman"/>
                        </a:rPr>
                        <a:t>May-16</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spcBef>
                          <a:spcPts val="45"/>
                        </a:spcBef>
                        <a:spcAft>
                          <a:spcPts val="0"/>
                        </a:spcAft>
                      </a:pPr>
                      <a:endParaRPr lang="en-US" sz="1200">
                        <a:latin typeface="Times New Roman"/>
                        <a:ea typeface="Calibri"/>
                        <a:cs typeface="Calibri"/>
                      </a:endParaRPr>
                    </a:p>
                    <a:p>
                      <a:pPr marR="69850" algn="r">
                        <a:spcBef>
                          <a:spcPts val="5"/>
                        </a:spcBef>
                        <a:spcAft>
                          <a:spcPts val="0"/>
                        </a:spcAft>
                      </a:pPr>
                      <a:r>
                        <a:rPr lang="en-US" sz="1200" b="1">
                          <a:latin typeface="Calibri"/>
                          <a:ea typeface="Calibri"/>
                          <a:cs typeface="Times New Roman"/>
                        </a:rPr>
                        <a:t>Jun-16</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r>
              <a:tr h="761889">
                <a:tc>
                  <a:txBody>
                    <a:bodyPr/>
                    <a:lstStyle/>
                    <a:p>
                      <a:pPr>
                        <a:spcBef>
                          <a:spcPts val="40"/>
                        </a:spcBef>
                        <a:spcAft>
                          <a:spcPts val="0"/>
                        </a:spcAft>
                      </a:pPr>
                      <a:endParaRPr lang="en-US" sz="1200">
                        <a:latin typeface="Times New Roman"/>
                        <a:ea typeface="Calibri"/>
                        <a:cs typeface="Calibri"/>
                      </a:endParaRPr>
                    </a:p>
                    <a:p>
                      <a:pPr marL="10795">
                        <a:spcBef>
                          <a:spcPts val="5"/>
                        </a:spcBef>
                        <a:spcAft>
                          <a:spcPts val="0"/>
                        </a:spcAft>
                      </a:pPr>
                      <a:r>
                        <a:rPr lang="en-US" sz="1200">
                          <a:latin typeface="Calibri"/>
                          <a:ea typeface="Calibri"/>
                          <a:cs typeface="Times New Roman"/>
                        </a:rPr>
                        <a:t>PEATS_LQR_1</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0795" marR="5715">
                        <a:lnSpc>
                          <a:spcPct val="113000"/>
                        </a:lnSpc>
                        <a:spcBef>
                          <a:spcPts val="310"/>
                        </a:spcBef>
                        <a:spcAft>
                          <a:spcPts val="0"/>
                        </a:spcAft>
                      </a:pPr>
                      <a:r>
                        <a:rPr lang="en-US" sz="1200" dirty="0">
                          <a:latin typeface="Calibri"/>
                          <a:ea typeface="Calibri"/>
                          <a:cs typeface="Times New Roman"/>
                        </a:rPr>
                        <a:t>Service Users are Triaged within 48 hours of referral</a:t>
                      </a:r>
                      <a:endParaRPr lang="en-GB"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Bef>
                          <a:spcPts val="30"/>
                        </a:spcBef>
                        <a:spcAft>
                          <a:spcPts val="0"/>
                        </a:spcAft>
                      </a:pPr>
                      <a:endParaRPr lang="en-US" sz="1200">
                        <a:latin typeface="Times New Roman"/>
                        <a:ea typeface="Calibri"/>
                        <a:cs typeface="Calibri"/>
                      </a:endParaRPr>
                    </a:p>
                    <a:p>
                      <a:pPr marL="12065" marR="3175" algn="ctr">
                        <a:spcAft>
                          <a:spcPts val="0"/>
                        </a:spcAft>
                      </a:pPr>
                      <a:r>
                        <a:rPr lang="en-US" sz="1200">
                          <a:latin typeface="Calibri"/>
                          <a:ea typeface="Calibri"/>
                          <a:cs typeface="Times New Roman"/>
                        </a:rPr>
                        <a:t>95%</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Bef>
                          <a:spcPts val="30"/>
                        </a:spcBef>
                        <a:spcAft>
                          <a:spcPts val="0"/>
                        </a:spcAft>
                      </a:pPr>
                      <a:endParaRPr lang="en-US" sz="1200">
                        <a:latin typeface="Times New Roman"/>
                        <a:ea typeface="Calibri"/>
                        <a:cs typeface="Calibri"/>
                      </a:endParaRPr>
                    </a:p>
                    <a:p>
                      <a:pPr marL="16510" marR="8255" algn="ct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L="28575" marR="20320" algn="ctr">
                        <a:spcAft>
                          <a:spcPts val="0"/>
                        </a:spcAft>
                      </a:pPr>
                      <a:r>
                        <a:rPr lang="en-US" sz="1200">
                          <a:latin typeface="Calibri"/>
                          <a:ea typeface="Calibri"/>
                          <a:cs typeface="Times New Roman"/>
                        </a:rPr>
                        <a:t>90%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593"/>
                    </a:solidFill>
                  </a:tcPr>
                </a:tc>
                <a:tc>
                  <a:txBody>
                    <a:bodyPr/>
                    <a:lstStyle/>
                    <a:p>
                      <a:pPr>
                        <a:spcBef>
                          <a:spcPts val="30"/>
                        </a:spcBef>
                        <a:spcAft>
                          <a:spcPts val="0"/>
                        </a:spcAft>
                      </a:pPr>
                      <a:endParaRPr lang="en-US" sz="1200">
                        <a:latin typeface="Times New Roman"/>
                        <a:ea typeface="Calibri"/>
                        <a:cs typeface="Calibri"/>
                      </a:endParaRPr>
                    </a:p>
                    <a:p>
                      <a:pPr marL="16510" marR="8255" algn="ctr">
                        <a:spcAft>
                          <a:spcPts val="0"/>
                        </a:spcAft>
                      </a:pPr>
                      <a:r>
                        <a:rPr lang="en-US" sz="1200">
                          <a:latin typeface="Calibri"/>
                          <a:ea typeface="Calibri"/>
                          <a:cs typeface="Times New Roman"/>
                        </a:rPr>
                        <a:t>53%</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593"/>
                    </a:solidFill>
                  </a:tcPr>
                </a:tc>
                <a:tc>
                  <a:txBody>
                    <a:bodyPr/>
                    <a:lstStyle/>
                    <a:p>
                      <a:pPr>
                        <a:spcBef>
                          <a:spcPts val="30"/>
                        </a:spcBef>
                        <a:spcAft>
                          <a:spcPts val="0"/>
                        </a:spcAft>
                      </a:pPr>
                      <a:endParaRPr lang="en-US" sz="1200">
                        <a:latin typeface="Times New Roman"/>
                        <a:ea typeface="Calibri"/>
                        <a:cs typeface="Calibri"/>
                      </a:endParaRPr>
                    </a:p>
                    <a:p>
                      <a:pPr marR="93980" algn="r">
                        <a:spcAft>
                          <a:spcPts val="0"/>
                        </a:spcAft>
                      </a:pPr>
                      <a:r>
                        <a:rPr lang="en-US" sz="1200">
                          <a:latin typeface="Calibri"/>
                          <a:ea typeface="Calibri"/>
                          <a:cs typeface="Times New Roman"/>
                        </a:rPr>
                        <a:t>57%</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593"/>
                    </a:solidFill>
                  </a:tcPr>
                </a:tc>
                <a:tc>
                  <a:txBody>
                    <a:bodyPr/>
                    <a:lstStyle/>
                    <a:p>
                      <a:pPr>
                        <a:spcBef>
                          <a:spcPts val="30"/>
                        </a:spcBef>
                        <a:spcAft>
                          <a:spcPts val="0"/>
                        </a:spcAft>
                      </a:pPr>
                      <a:endParaRPr lang="en-US" sz="1200">
                        <a:latin typeface="Times New Roman"/>
                        <a:ea typeface="Calibri"/>
                        <a:cs typeface="Calibri"/>
                      </a:endParaRPr>
                    </a:p>
                    <a:p>
                      <a:pPr marR="93980" algn="r">
                        <a:spcAft>
                          <a:spcPts val="0"/>
                        </a:spcAft>
                      </a:pPr>
                      <a:r>
                        <a:rPr lang="en-US" sz="1200">
                          <a:latin typeface="Calibri"/>
                          <a:ea typeface="Calibri"/>
                          <a:cs typeface="Times New Roman"/>
                        </a:rPr>
                        <a:t>85%</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593"/>
                    </a:solidFill>
                  </a:tcPr>
                </a:tc>
                <a:tc>
                  <a:txBody>
                    <a:bodyPr/>
                    <a:lstStyle/>
                    <a:p>
                      <a:pPr>
                        <a:spcBef>
                          <a:spcPts val="30"/>
                        </a:spcBef>
                        <a:spcAft>
                          <a:spcPts val="0"/>
                        </a:spcAft>
                      </a:pPr>
                      <a:endParaRPr lang="en-US" sz="1200" dirty="0">
                        <a:latin typeface="Times New Roman"/>
                        <a:ea typeface="Calibri"/>
                        <a:cs typeface="Calibri"/>
                      </a:endParaRPr>
                    </a:p>
                    <a:p>
                      <a:pPr marR="93980" algn="r">
                        <a:spcAft>
                          <a:spcPts val="0"/>
                        </a:spcAft>
                      </a:pPr>
                      <a:r>
                        <a:rPr lang="en-US" sz="1200" dirty="0">
                          <a:latin typeface="Calibri"/>
                          <a:ea typeface="Calibri"/>
                          <a:cs typeface="Times New Roman"/>
                        </a:rPr>
                        <a:t>84%</a:t>
                      </a:r>
                      <a:endParaRPr lang="en-GB"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593"/>
                    </a:solidFill>
                  </a:tcPr>
                </a:tc>
                <a:tc>
                  <a:txBody>
                    <a:bodyPr/>
                    <a:lstStyle/>
                    <a:p>
                      <a:pPr>
                        <a:spcBef>
                          <a:spcPts val="30"/>
                        </a:spcBef>
                        <a:spcAft>
                          <a:spcPts val="0"/>
                        </a:spcAft>
                      </a:pPr>
                      <a:endParaRPr lang="en-US" sz="1200">
                        <a:latin typeface="Times New Roman"/>
                        <a:ea typeface="Calibri"/>
                        <a:cs typeface="Calibri"/>
                      </a:endParaRPr>
                    </a:p>
                    <a:p>
                      <a:pPr marL="24765" marR="17145" algn="ctr">
                        <a:spcAft>
                          <a:spcPts val="0"/>
                        </a:spcAft>
                      </a:pPr>
                      <a:r>
                        <a:rPr lang="en-US" sz="1200">
                          <a:latin typeface="Calibri"/>
                          <a:ea typeface="Calibri"/>
                          <a:cs typeface="Times New Roman"/>
                        </a:rPr>
                        <a:t>86%</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593"/>
                    </a:solidFill>
                  </a:tcPr>
                </a:tc>
                <a:tc>
                  <a:txBody>
                    <a:bodyPr/>
                    <a:lstStyle/>
                    <a:p>
                      <a:pPr>
                        <a:spcBef>
                          <a:spcPts val="30"/>
                        </a:spcBef>
                        <a:spcAft>
                          <a:spcPts val="0"/>
                        </a:spcAft>
                      </a:pPr>
                      <a:endParaRPr lang="en-US" sz="1200">
                        <a:latin typeface="Times New Roman"/>
                        <a:ea typeface="Calibri"/>
                        <a:cs typeface="Calibri"/>
                      </a:endParaRPr>
                    </a:p>
                    <a:p>
                      <a:pPr marL="26670" marR="18415" algn="ctr">
                        <a:spcAft>
                          <a:spcPts val="0"/>
                        </a:spcAft>
                      </a:pPr>
                      <a:r>
                        <a:rPr lang="en-US" sz="1200">
                          <a:latin typeface="Calibri"/>
                          <a:ea typeface="Calibri"/>
                          <a:cs typeface="Times New Roman"/>
                        </a:rPr>
                        <a:t>89%</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593"/>
                    </a:solidFill>
                  </a:tcPr>
                </a:tc>
                <a:tc>
                  <a:txBody>
                    <a:bodyPr/>
                    <a:lstStyle/>
                    <a:p>
                      <a:pPr>
                        <a:spcBef>
                          <a:spcPts val="30"/>
                        </a:spcBef>
                        <a:spcAft>
                          <a:spcPts val="0"/>
                        </a:spcAft>
                      </a:pPr>
                      <a:endParaRPr lang="en-US" sz="1200">
                        <a:latin typeface="Times New Roman"/>
                        <a:ea typeface="Calibri"/>
                        <a:cs typeface="Calibri"/>
                      </a:endParaRPr>
                    </a:p>
                    <a:p>
                      <a:pPr marL="16510" marR="8255" algn="ctr">
                        <a:spcAft>
                          <a:spcPts val="0"/>
                        </a:spcAft>
                      </a:pPr>
                      <a:r>
                        <a:rPr lang="en-US" sz="1200">
                          <a:latin typeface="Calibri"/>
                          <a:ea typeface="Calibri"/>
                          <a:cs typeface="Times New Roman"/>
                        </a:rPr>
                        <a:t>87%</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593"/>
                    </a:solidFill>
                  </a:tcPr>
                </a:tc>
                <a:tc>
                  <a:txBody>
                    <a:bodyPr/>
                    <a:lstStyle/>
                    <a:p>
                      <a:pPr>
                        <a:spcBef>
                          <a:spcPts val="30"/>
                        </a:spcBef>
                        <a:spcAft>
                          <a:spcPts val="0"/>
                        </a:spcAft>
                      </a:pPr>
                      <a:endParaRPr lang="en-US" sz="1200">
                        <a:latin typeface="Times New Roman"/>
                        <a:ea typeface="Calibri"/>
                        <a:cs typeface="Calibri"/>
                      </a:endParaRPr>
                    </a:p>
                    <a:p>
                      <a:pPr marR="93980" algn="r">
                        <a:spcAft>
                          <a:spcPts val="0"/>
                        </a:spcAft>
                      </a:pPr>
                      <a:r>
                        <a:rPr lang="en-US" sz="1200">
                          <a:latin typeface="Calibri"/>
                          <a:ea typeface="Calibri"/>
                          <a:cs typeface="Times New Roman"/>
                        </a:rPr>
                        <a:t>91%</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593"/>
                    </a:solidFill>
                  </a:tcPr>
                </a:tc>
                <a:tc>
                  <a:txBody>
                    <a:bodyPr/>
                    <a:lstStyle/>
                    <a:p>
                      <a:pPr>
                        <a:spcBef>
                          <a:spcPts val="30"/>
                        </a:spcBef>
                        <a:spcAft>
                          <a:spcPts val="0"/>
                        </a:spcAft>
                      </a:pPr>
                      <a:endParaRPr lang="en-US" sz="1200">
                        <a:latin typeface="Times New Roman"/>
                        <a:ea typeface="Calibri"/>
                        <a:cs typeface="Calibri"/>
                      </a:endParaRPr>
                    </a:p>
                    <a:p>
                      <a:pPr marL="18415" marR="10795" algn="ctr">
                        <a:spcAft>
                          <a:spcPts val="0"/>
                        </a:spcAft>
                      </a:pPr>
                      <a:r>
                        <a:rPr lang="en-US" sz="1200">
                          <a:latin typeface="Calibri"/>
                          <a:ea typeface="Calibri"/>
                          <a:cs typeface="Times New Roman"/>
                        </a:rPr>
                        <a:t>91%</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593"/>
                    </a:solidFill>
                  </a:tcPr>
                </a:tc>
                <a:tc>
                  <a:txBody>
                    <a:bodyPr/>
                    <a:lstStyle/>
                    <a:p>
                      <a:pPr>
                        <a:spcBef>
                          <a:spcPts val="30"/>
                        </a:spcBef>
                        <a:spcAft>
                          <a:spcPts val="0"/>
                        </a:spcAft>
                      </a:pPr>
                      <a:endParaRPr lang="en-US" sz="1200">
                        <a:latin typeface="Times New Roman"/>
                        <a:ea typeface="Calibri"/>
                        <a:cs typeface="Calibri"/>
                      </a:endParaRPr>
                    </a:p>
                    <a:p>
                      <a:pPr marR="112395" algn="r">
                        <a:spcAft>
                          <a:spcPts val="0"/>
                        </a:spcAft>
                      </a:pPr>
                      <a:r>
                        <a:rPr lang="en-US" sz="1200">
                          <a:latin typeface="Calibri"/>
                          <a:ea typeface="Calibri"/>
                          <a:cs typeface="Times New Roman"/>
                        </a:rPr>
                        <a:t>90%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593"/>
                    </a:solidFill>
                  </a:tcPr>
                </a:tc>
              </a:tr>
              <a:tr h="948066">
                <a:tc>
                  <a:txBody>
                    <a:bodyPr/>
                    <a:lstStyle/>
                    <a:p>
                      <a:pPr>
                        <a:spcBef>
                          <a:spcPts val="40"/>
                        </a:spcBef>
                        <a:spcAft>
                          <a:spcPts val="0"/>
                        </a:spcAft>
                      </a:pPr>
                      <a:endParaRPr lang="en-US" sz="1200">
                        <a:latin typeface="Times New Roman"/>
                        <a:ea typeface="Calibri"/>
                        <a:cs typeface="Calibri"/>
                      </a:endParaRPr>
                    </a:p>
                    <a:p>
                      <a:pPr marL="10795">
                        <a:spcAft>
                          <a:spcPts val="0"/>
                        </a:spcAft>
                      </a:pPr>
                      <a:r>
                        <a:rPr lang="en-US" sz="1200">
                          <a:latin typeface="Calibri"/>
                          <a:ea typeface="Calibri"/>
                          <a:cs typeface="Times New Roman"/>
                        </a:rPr>
                        <a:t>PEATS_LQR_2</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0795">
                        <a:lnSpc>
                          <a:spcPts val="685"/>
                        </a:lnSpc>
                        <a:spcAft>
                          <a:spcPts val="0"/>
                        </a:spcAft>
                      </a:pPr>
                      <a:r>
                        <a:rPr lang="en-US" sz="1200">
                          <a:latin typeface="Calibri"/>
                          <a:ea typeface="Calibri"/>
                          <a:cs typeface="Times New Roman"/>
                        </a:rPr>
                        <a:t>Service Users are seen by the</a:t>
                      </a:r>
                      <a:endParaRPr lang="en-GB" sz="1200">
                        <a:latin typeface="Calibri"/>
                        <a:ea typeface="Calibri"/>
                        <a:cs typeface="Times New Roman"/>
                      </a:endParaRPr>
                    </a:p>
                    <a:p>
                      <a:pPr marL="10795">
                        <a:lnSpc>
                          <a:spcPts val="950"/>
                        </a:lnSpc>
                        <a:spcBef>
                          <a:spcPts val="20"/>
                        </a:spcBef>
                        <a:spcAft>
                          <a:spcPts val="0"/>
                        </a:spcAft>
                      </a:pPr>
                      <a:r>
                        <a:rPr lang="en-US" sz="1200">
                          <a:latin typeface="Calibri"/>
                          <a:ea typeface="Calibri"/>
                          <a:cs typeface="Times New Roman"/>
                        </a:rPr>
                        <a:t>service for an initial appointment within 4 weeks of referral</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Bef>
                          <a:spcPts val="30"/>
                        </a:spcBef>
                        <a:spcAft>
                          <a:spcPts val="0"/>
                        </a:spcAft>
                      </a:pPr>
                      <a:endParaRPr lang="en-US" sz="1200">
                        <a:latin typeface="Times New Roman"/>
                        <a:ea typeface="Calibri"/>
                        <a:cs typeface="Calibri"/>
                      </a:endParaRPr>
                    </a:p>
                    <a:p>
                      <a:pPr marL="12065" marR="3175" algn="ctr">
                        <a:spcAft>
                          <a:spcPts val="0"/>
                        </a:spcAft>
                      </a:pPr>
                      <a:r>
                        <a:rPr lang="en-US" sz="1200">
                          <a:latin typeface="Calibri"/>
                          <a:ea typeface="Calibri"/>
                          <a:cs typeface="Times New Roman"/>
                        </a:rPr>
                        <a:t>95%</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Bef>
                          <a:spcPts val="30"/>
                        </a:spcBef>
                        <a:spcAft>
                          <a:spcPts val="0"/>
                        </a:spcAft>
                      </a:pPr>
                      <a:endParaRPr lang="en-US" sz="1200">
                        <a:latin typeface="Times New Roman"/>
                        <a:ea typeface="Calibri"/>
                        <a:cs typeface="Calibri"/>
                      </a:endParaRPr>
                    </a:p>
                    <a:p>
                      <a:pPr marL="16510" marR="8255" algn="ct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L="28575" marR="20320" algn="ct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L="16510" marR="8255" algn="ct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R="71120" algn="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R="71120" algn="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R="71120" algn="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L="24765" marR="17145" algn="ct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L="26670" marR="18415" algn="ct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L="16510" marR="8255" algn="ct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R="71120" algn="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L="18415" marR="10795" algn="ct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R="89535" algn="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r>
              <a:tr h="726841">
                <a:tc>
                  <a:txBody>
                    <a:bodyPr/>
                    <a:lstStyle/>
                    <a:p>
                      <a:pPr>
                        <a:spcBef>
                          <a:spcPts val="40"/>
                        </a:spcBef>
                        <a:spcAft>
                          <a:spcPts val="0"/>
                        </a:spcAft>
                      </a:pPr>
                      <a:endParaRPr lang="en-US" sz="1200">
                        <a:latin typeface="Times New Roman"/>
                        <a:ea typeface="Calibri"/>
                        <a:cs typeface="Calibri"/>
                      </a:endParaRPr>
                    </a:p>
                    <a:p>
                      <a:pPr marL="10795">
                        <a:spcAft>
                          <a:spcPts val="0"/>
                        </a:spcAft>
                      </a:pPr>
                      <a:r>
                        <a:rPr lang="en-US" sz="1200">
                          <a:latin typeface="Calibri"/>
                          <a:ea typeface="Calibri"/>
                          <a:cs typeface="Times New Roman"/>
                        </a:rPr>
                        <a:t>PEATS_LQR_3</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0795">
                        <a:lnSpc>
                          <a:spcPct val="113000"/>
                        </a:lnSpc>
                        <a:spcBef>
                          <a:spcPts val="195"/>
                        </a:spcBef>
                        <a:spcAft>
                          <a:spcPts val="0"/>
                        </a:spcAft>
                      </a:pPr>
                      <a:r>
                        <a:rPr lang="en-US" sz="1200">
                          <a:latin typeface="Calibri"/>
                          <a:ea typeface="Calibri"/>
                          <a:cs typeface="Times New Roman"/>
                        </a:rPr>
                        <a:t>Service Users report positive experience of the service (annual)</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Bef>
                          <a:spcPts val="30"/>
                        </a:spcBef>
                        <a:spcAft>
                          <a:spcPts val="0"/>
                        </a:spcAft>
                      </a:pPr>
                      <a:endParaRPr lang="en-US" sz="1200">
                        <a:latin typeface="Times New Roman"/>
                        <a:ea typeface="Calibri"/>
                        <a:cs typeface="Calibri"/>
                      </a:endParaRPr>
                    </a:p>
                    <a:p>
                      <a:pPr marL="12065" marR="3175" algn="ct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Bef>
                          <a:spcPts val="30"/>
                        </a:spcBef>
                        <a:spcAft>
                          <a:spcPts val="0"/>
                        </a:spcAft>
                      </a:pPr>
                      <a:endParaRPr lang="en-US" sz="1200">
                        <a:latin typeface="Times New Roman"/>
                        <a:ea typeface="Calibri"/>
                        <a:cs typeface="Calibri"/>
                      </a:endParaRPr>
                    </a:p>
                    <a:p>
                      <a:pPr marL="16510" marR="8255" algn="ct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dirty="0">
                        <a:latin typeface="Times New Roman"/>
                        <a:ea typeface="Calibri"/>
                        <a:cs typeface="Calibri"/>
                      </a:endParaRPr>
                    </a:p>
                    <a:p>
                      <a:pPr marL="28575" marR="20320" algn="ctr">
                        <a:spcAft>
                          <a:spcPts val="0"/>
                        </a:spcAft>
                      </a:pPr>
                      <a:r>
                        <a:rPr lang="en-US" sz="1200" dirty="0">
                          <a:latin typeface="Calibri"/>
                          <a:ea typeface="Calibri"/>
                          <a:cs typeface="Times New Roman"/>
                        </a:rPr>
                        <a:t>100%</a:t>
                      </a:r>
                      <a:endParaRPr lang="en-GB"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L="16510" marR="8255" algn="ct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R="71120" algn="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R="71120" algn="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R="71120" algn="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L="24765" marR="17145" algn="ct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L="26670" marR="18415" algn="ct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L="16510" marR="8255" algn="ct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R="71120" algn="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L="18415" marR="10795" algn="ct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R="89535" algn="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r>
              <a:tr h="1221950">
                <a:tc>
                  <a:txBody>
                    <a:bodyPr/>
                    <a:lstStyle/>
                    <a:p>
                      <a:pPr>
                        <a:spcBef>
                          <a:spcPts val="40"/>
                        </a:spcBef>
                        <a:spcAft>
                          <a:spcPts val="0"/>
                        </a:spcAft>
                      </a:pPr>
                      <a:endParaRPr lang="en-US" sz="1200">
                        <a:latin typeface="Times New Roman"/>
                        <a:ea typeface="Calibri"/>
                        <a:cs typeface="Calibri"/>
                      </a:endParaRPr>
                    </a:p>
                    <a:p>
                      <a:pPr marL="10795">
                        <a:spcAft>
                          <a:spcPts val="0"/>
                        </a:spcAft>
                      </a:pPr>
                      <a:r>
                        <a:rPr lang="en-US" sz="1200">
                          <a:latin typeface="Calibri"/>
                          <a:ea typeface="Calibri"/>
                          <a:cs typeface="Times New Roman"/>
                        </a:rPr>
                        <a:t>PEATS_LQR_4</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0795">
                        <a:lnSpc>
                          <a:spcPts val="685"/>
                        </a:lnSpc>
                        <a:spcAft>
                          <a:spcPts val="0"/>
                        </a:spcAft>
                      </a:pPr>
                      <a:r>
                        <a:rPr lang="en-US" sz="1200">
                          <a:latin typeface="Calibri"/>
                          <a:ea typeface="Calibri"/>
                          <a:cs typeface="Times New Roman"/>
                        </a:rPr>
                        <a:t>Optometrists achieve PEARS</a:t>
                      </a:r>
                      <a:endParaRPr lang="en-GB" sz="1200">
                        <a:latin typeface="Calibri"/>
                        <a:ea typeface="Calibri"/>
                        <a:cs typeface="Times New Roman"/>
                      </a:endParaRPr>
                    </a:p>
                    <a:p>
                      <a:pPr marL="10795">
                        <a:lnSpc>
                          <a:spcPts val="950"/>
                        </a:lnSpc>
                        <a:spcBef>
                          <a:spcPts val="20"/>
                        </a:spcBef>
                        <a:spcAft>
                          <a:spcPts val="0"/>
                        </a:spcAft>
                      </a:pPr>
                      <a:r>
                        <a:rPr lang="en-US" sz="1200">
                          <a:latin typeface="Calibri"/>
                          <a:ea typeface="Calibri"/>
                          <a:cs typeface="Times New Roman"/>
                        </a:rPr>
                        <a:t>accreditation from the WOPEC (annual)</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Bef>
                          <a:spcPts val="30"/>
                        </a:spcBef>
                        <a:spcAft>
                          <a:spcPts val="0"/>
                        </a:spcAft>
                      </a:pPr>
                      <a:endParaRPr lang="en-US" sz="1200">
                        <a:latin typeface="Times New Roman"/>
                        <a:ea typeface="Calibri"/>
                        <a:cs typeface="Calibri"/>
                      </a:endParaRPr>
                    </a:p>
                    <a:p>
                      <a:pPr marL="12065" marR="3175" algn="ct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12">
                  <a:txBody>
                    <a:bodyPr/>
                    <a:lstStyle/>
                    <a:p>
                      <a:pPr>
                        <a:spcBef>
                          <a:spcPts val="35"/>
                        </a:spcBef>
                        <a:spcAft>
                          <a:spcPts val="0"/>
                        </a:spcAft>
                      </a:pPr>
                      <a:endParaRPr lang="en-US" sz="1200">
                        <a:latin typeface="Times New Roman"/>
                        <a:ea typeface="Calibri"/>
                        <a:cs typeface="Calibri"/>
                      </a:endParaRPr>
                    </a:p>
                    <a:p>
                      <a:pPr marL="2148205" marR="2140585" algn="ctr">
                        <a:spcBef>
                          <a:spcPts val="5"/>
                        </a:spcBef>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726841">
                <a:tc>
                  <a:txBody>
                    <a:bodyPr/>
                    <a:lstStyle/>
                    <a:p>
                      <a:pPr>
                        <a:spcBef>
                          <a:spcPts val="40"/>
                        </a:spcBef>
                        <a:spcAft>
                          <a:spcPts val="0"/>
                        </a:spcAft>
                      </a:pPr>
                      <a:endParaRPr lang="en-US" sz="1200">
                        <a:latin typeface="Times New Roman"/>
                        <a:ea typeface="Calibri"/>
                        <a:cs typeface="Calibri"/>
                      </a:endParaRPr>
                    </a:p>
                    <a:p>
                      <a:pPr marL="10795">
                        <a:spcAft>
                          <a:spcPts val="0"/>
                        </a:spcAft>
                      </a:pPr>
                      <a:r>
                        <a:rPr lang="en-US" sz="1200">
                          <a:latin typeface="Calibri"/>
                          <a:ea typeface="Calibri"/>
                          <a:cs typeface="Times New Roman"/>
                        </a:rPr>
                        <a:t>PEATS_LQR_5</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0795">
                        <a:lnSpc>
                          <a:spcPct val="113000"/>
                        </a:lnSpc>
                        <a:spcBef>
                          <a:spcPts val="195"/>
                        </a:spcBef>
                        <a:spcAft>
                          <a:spcPts val="0"/>
                        </a:spcAft>
                      </a:pPr>
                      <a:r>
                        <a:rPr lang="en-US" sz="1200">
                          <a:latin typeface="Calibri"/>
                          <a:ea typeface="Calibri"/>
                          <a:cs typeface="Times New Roman"/>
                        </a:rPr>
                        <a:t>Service Users are referred onto secondary care</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Bef>
                          <a:spcPts val="30"/>
                        </a:spcBef>
                        <a:spcAft>
                          <a:spcPts val="0"/>
                        </a:spcAft>
                      </a:pPr>
                      <a:endParaRPr lang="en-US" sz="1200">
                        <a:latin typeface="Times New Roman"/>
                        <a:ea typeface="Calibri"/>
                        <a:cs typeface="Calibri"/>
                      </a:endParaRPr>
                    </a:p>
                    <a:p>
                      <a:pPr marL="12700" marR="3175" algn="ctr">
                        <a:spcAft>
                          <a:spcPts val="0"/>
                        </a:spcAft>
                      </a:pPr>
                      <a:r>
                        <a:rPr lang="en-US" sz="1200">
                          <a:latin typeface="Calibri"/>
                          <a:ea typeface="Calibri"/>
                          <a:cs typeface="Times New Roman"/>
                        </a:rPr>
                        <a:t>&lt;40%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Bef>
                          <a:spcPts val="30"/>
                        </a:spcBef>
                        <a:spcAft>
                          <a:spcPts val="0"/>
                        </a:spcAft>
                      </a:pPr>
                      <a:endParaRPr lang="en-US" sz="1200">
                        <a:latin typeface="Times New Roman"/>
                        <a:ea typeface="Calibri"/>
                        <a:cs typeface="Calibri"/>
                      </a:endParaRPr>
                    </a:p>
                    <a:p>
                      <a:pPr marL="16510" marR="8255" algn="ctr">
                        <a:spcAft>
                          <a:spcPts val="0"/>
                        </a:spcAft>
                      </a:pPr>
                      <a:r>
                        <a:rPr lang="en-US" sz="1200">
                          <a:latin typeface="Calibri"/>
                          <a:ea typeface="Calibri"/>
                          <a:cs typeface="Times New Roman"/>
                        </a:rPr>
                        <a:t>8%</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L="28575" marR="20320" algn="ctr">
                        <a:spcAft>
                          <a:spcPts val="0"/>
                        </a:spcAft>
                      </a:pPr>
                      <a:r>
                        <a:rPr lang="en-US" sz="1200">
                          <a:latin typeface="Calibri"/>
                          <a:ea typeface="Calibri"/>
                          <a:cs typeface="Times New Roman"/>
                        </a:rPr>
                        <a:t>17%</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L="16510" marR="8255" algn="ctr">
                        <a:spcAft>
                          <a:spcPts val="0"/>
                        </a:spcAft>
                      </a:pPr>
                      <a:r>
                        <a:rPr lang="en-US" sz="1200">
                          <a:latin typeface="Calibri"/>
                          <a:ea typeface="Calibri"/>
                          <a:cs typeface="Times New Roman"/>
                        </a:rPr>
                        <a:t>30%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R="93980" algn="r">
                        <a:spcAft>
                          <a:spcPts val="0"/>
                        </a:spcAft>
                      </a:pPr>
                      <a:r>
                        <a:rPr lang="en-US" sz="1200">
                          <a:latin typeface="Calibri"/>
                          <a:ea typeface="Calibri"/>
                          <a:cs typeface="Times New Roman"/>
                        </a:rPr>
                        <a:t>28%</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R="93980" algn="r">
                        <a:spcAft>
                          <a:spcPts val="0"/>
                        </a:spcAft>
                      </a:pPr>
                      <a:r>
                        <a:rPr lang="en-US" sz="1200">
                          <a:latin typeface="Calibri"/>
                          <a:ea typeface="Calibri"/>
                          <a:cs typeface="Times New Roman"/>
                        </a:rPr>
                        <a:t>25%</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R="93980" algn="r">
                        <a:spcAft>
                          <a:spcPts val="0"/>
                        </a:spcAft>
                      </a:pPr>
                      <a:r>
                        <a:rPr lang="en-US" sz="1200">
                          <a:latin typeface="Calibri"/>
                          <a:ea typeface="Calibri"/>
                          <a:cs typeface="Times New Roman"/>
                        </a:rPr>
                        <a:t>18%</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L="24765" marR="17145" algn="ctr">
                        <a:spcAft>
                          <a:spcPts val="0"/>
                        </a:spcAft>
                      </a:pPr>
                      <a:r>
                        <a:rPr lang="en-US" sz="1200">
                          <a:latin typeface="Calibri"/>
                          <a:ea typeface="Calibri"/>
                          <a:cs typeface="Times New Roman"/>
                        </a:rPr>
                        <a:t>13%</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L="26670" marR="18415" algn="ctr">
                        <a:spcAft>
                          <a:spcPts val="0"/>
                        </a:spcAft>
                      </a:pPr>
                      <a:r>
                        <a:rPr lang="en-US" sz="1200">
                          <a:latin typeface="Calibri"/>
                          <a:ea typeface="Calibri"/>
                          <a:cs typeface="Times New Roman"/>
                        </a:rPr>
                        <a:t>23%</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L="16510" marR="8255" algn="ctr">
                        <a:spcAft>
                          <a:spcPts val="0"/>
                        </a:spcAft>
                      </a:pPr>
                      <a:r>
                        <a:rPr lang="en-US" sz="1200">
                          <a:latin typeface="Calibri"/>
                          <a:ea typeface="Calibri"/>
                          <a:cs typeface="Times New Roman"/>
                        </a:rPr>
                        <a:t>21%</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R="93980" algn="r">
                        <a:spcAft>
                          <a:spcPts val="0"/>
                        </a:spcAft>
                      </a:pPr>
                      <a:r>
                        <a:rPr lang="en-US" sz="1200">
                          <a:latin typeface="Calibri"/>
                          <a:ea typeface="Calibri"/>
                          <a:cs typeface="Times New Roman"/>
                        </a:rPr>
                        <a:t>19%</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L="18415" marR="10795" algn="ctr">
                        <a:spcAft>
                          <a:spcPts val="0"/>
                        </a:spcAft>
                      </a:pPr>
                      <a:r>
                        <a:rPr lang="en-US" sz="1200">
                          <a:latin typeface="Calibri"/>
                          <a:ea typeface="Calibri"/>
                          <a:cs typeface="Times New Roman"/>
                        </a:rPr>
                        <a:t>22%</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R="112395" algn="r">
                        <a:spcAft>
                          <a:spcPts val="0"/>
                        </a:spcAft>
                      </a:pPr>
                      <a:r>
                        <a:rPr lang="en-US" sz="1200">
                          <a:latin typeface="Calibri"/>
                          <a:ea typeface="Calibri"/>
                          <a:cs typeface="Times New Roman"/>
                        </a:rPr>
                        <a:t>27%</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r>
              <a:tr h="761889">
                <a:tc>
                  <a:txBody>
                    <a:bodyPr/>
                    <a:lstStyle/>
                    <a:p>
                      <a:pPr>
                        <a:spcBef>
                          <a:spcPts val="40"/>
                        </a:spcBef>
                        <a:spcAft>
                          <a:spcPts val="0"/>
                        </a:spcAft>
                      </a:pPr>
                      <a:endParaRPr lang="en-US" sz="1200">
                        <a:latin typeface="Times New Roman"/>
                        <a:ea typeface="Calibri"/>
                        <a:cs typeface="Calibri"/>
                      </a:endParaRPr>
                    </a:p>
                    <a:p>
                      <a:pPr marL="10795">
                        <a:spcAft>
                          <a:spcPts val="0"/>
                        </a:spcAft>
                      </a:pPr>
                      <a:r>
                        <a:rPr lang="en-US" sz="1200">
                          <a:latin typeface="Calibri"/>
                          <a:ea typeface="Calibri"/>
                          <a:cs typeface="Times New Roman"/>
                        </a:rPr>
                        <a:t>PEATS_LQR_6</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Bef>
                          <a:spcPts val="40"/>
                        </a:spcBef>
                        <a:spcAft>
                          <a:spcPts val="0"/>
                        </a:spcAft>
                      </a:pPr>
                      <a:endParaRPr lang="en-US" sz="1200">
                        <a:latin typeface="Times New Roman"/>
                        <a:ea typeface="Calibri"/>
                        <a:cs typeface="Calibri"/>
                      </a:endParaRPr>
                    </a:p>
                    <a:p>
                      <a:pPr marL="10795">
                        <a:spcAft>
                          <a:spcPts val="0"/>
                        </a:spcAft>
                      </a:pPr>
                      <a:r>
                        <a:rPr lang="en-US" sz="1200">
                          <a:latin typeface="Calibri"/>
                          <a:ea typeface="Calibri"/>
                          <a:cs typeface="Times New Roman"/>
                        </a:rPr>
                        <a:t>First to follow-up ratio</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Bef>
                          <a:spcPts val="40"/>
                        </a:spcBef>
                        <a:spcAft>
                          <a:spcPts val="0"/>
                        </a:spcAft>
                      </a:pPr>
                      <a:endParaRPr lang="en-US" sz="1200">
                        <a:latin typeface="Times New Roman"/>
                        <a:ea typeface="Calibri"/>
                        <a:cs typeface="Calibri"/>
                      </a:endParaRPr>
                    </a:p>
                    <a:p>
                      <a:pPr marL="3175" marR="3175" algn="ctr">
                        <a:spcAft>
                          <a:spcPts val="0"/>
                        </a:spcAft>
                      </a:pPr>
                      <a:r>
                        <a:rPr lang="en-US" sz="1200">
                          <a:latin typeface="Calibri"/>
                          <a:ea typeface="Calibri"/>
                          <a:cs typeface="Times New Roman"/>
                        </a:rPr>
                        <a:t>1:0.13 (13%)</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Bef>
                          <a:spcPts val="30"/>
                        </a:spcBef>
                        <a:spcAft>
                          <a:spcPts val="0"/>
                        </a:spcAft>
                      </a:pPr>
                      <a:endParaRPr lang="en-US" sz="1200">
                        <a:latin typeface="Times New Roman"/>
                        <a:ea typeface="Calibri"/>
                        <a:cs typeface="Calibri"/>
                      </a:endParaRPr>
                    </a:p>
                    <a:p>
                      <a:pPr marL="16510" marR="8255" algn="ctr">
                        <a:spcAft>
                          <a:spcPts val="0"/>
                        </a:spcAft>
                      </a:pPr>
                      <a:r>
                        <a:rPr lang="en-US" sz="1200">
                          <a:latin typeface="Calibri"/>
                          <a:ea typeface="Calibri"/>
                          <a:cs typeface="Times New Roman"/>
                        </a:rPr>
                        <a:t>15%</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593"/>
                    </a:solidFill>
                  </a:tcPr>
                </a:tc>
                <a:tc>
                  <a:txBody>
                    <a:bodyPr/>
                    <a:lstStyle/>
                    <a:p>
                      <a:pPr>
                        <a:spcBef>
                          <a:spcPts val="30"/>
                        </a:spcBef>
                        <a:spcAft>
                          <a:spcPts val="0"/>
                        </a:spcAft>
                      </a:pPr>
                      <a:endParaRPr lang="en-US" sz="1200">
                        <a:latin typeface="Times New Roman"/>
                        <a:ea typeface="Calibri"/>
                        <a:cs typeface="Calibri"/>
                      </a:endParaRPr>
                    </a:p>
                    <a:p>
                      <a:pPr marL="28575" marR="20320" algn="ctr">
                        <a:spcAft>
                          <a:spcPts val="0"/>
                        </a:spcAft>
                      </a:pPr>
                      <a:r>
                        <a:rPr lang="en-US" sz="1200">
                          <a:latin typeface="Calibri"/>
                          <a:ea typeface="Calibri"/>
                          <a:cs typeface="Times New Roman"/>
                        </a:rPr>
                        <a:t>9%</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L="16510" marR="8255" algn="ctr">
                        <a:spcAft>
                          <a:spcPts val="0"/>
                        </a:spcAft>
                      </a:pPr>
                      <a:r>
                        <a:rPr lang="en-US" sz="1200">
                          <a:latin typeface="Calibri"/>
                          <a:ea typeface="Calibri"/>
                          <a:cs typeface="Times New Roman"/>
                        </a:rPr>
                        <a:t>6%</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L="127000">
                        <a:spcAft>
                          <a:spcPts val="0"/>
                        </a:spcAft>
                      </a:pPr>
                      <a:r>
                        <a:rPr lang="en-US" sz="1200">
                          <a:latin typeface="Calibri"/>
                          <a:ea typeface="Calibri"/>
                          <a:cs typeface="Times New Roman"/>
                        </a:rPr>
                        <a:t>1%</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L="126365">
                        <a:spcAft>
                          <a:spcPts val="0"/>
                        </a:spcAft>
                      </a:pPr>
                      <a:r>
                        <a:rPr lang="en-US" sz="1200">
                          <a:latin typeface="Calibri"/>
                          <a:ea typeface="Calibri"/>
                          <a:cs typeface="Times New Roman"/>
                        </a:rPr>
                        <a:t>5%</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R="116840" algn="r">
                        <a:spcAft>
                          <a:spcPts val="0"/>
                        </a:spcAft>
                      </a:pPr>
                      <a:r>
                        <a:rPr lang="en-US" sz="1200">
                          <a:latin typeface="Calibri"/>
                          <a:ea typeface="Calibri"/>
                          <a:cs typeface="Times New Roman"/>
                        </a:rPr>
                        <a:t>6%</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L="24765" marR="17145" algn="ctr">
                        <a:spcAft>
                          <a:spcPts val="0"/>
                        </a:spcAft>
                      </a:pPr>
                      <a:r>
                        <a:rPr lang="en-US" sz="1200">
                          <a:latin typeface="Calibri"/>
                          <a:ea typeface="Calibri"/>
                          <a:cs typeface="Times New Roman"/>
                        </a:rPr>
                        <a:t>6%</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L="26670" marR="18415" algn="ctr">
                        <a:spcAft>
                          <a:spcPts val="0"/>
                        </a:spcAft>
                      </a:pPr>
                      <a:r>
                        <a:rPr lang="en-US" sz="1200">
                          <a:latin typeface="Calibri"/>
                          <a:ea typeface="Calibri"/>
                          <a:cs typeface="Times New Roman"/>
                        </a:rPr>
                        <a:t>7%</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L="16510" marR="8255" algn="ctr">
                        <a:spcAft>
                          <a:spcPts val="0"/>
                        </a:spcAft>
                      </a:pPr>
                      <a:r>
                        <a:rPr lang="en-US" sz="1200">
                          <a:latin typeface="Calibri"/>
                          <a:ea typeface="Calibri"/>
                          <a:cs typeface="Times New Roman"/>
                        </a:rPr>
                        <a:t>4%</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L="127000">
                        <a:spcAft>
                          <a:spcPts val="0"/>
                        </a:spcAft>
                      </a:pPr>
                      <a:r>
                        <a:rPr lang="en-US" sz="1200">
                          <a:latin typeface="Calibri"/>
                          <a:ea typeface="Calibri"/>
                          <a:cs typeface="Times New Roman"/>
                        </a:rPr>
                        <a:t>3%</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a:latin typeface="Times New Roman"/>
                        <a:ea typeface="Calibri"/>
                        <a:cs typeface="Calibri"/>
                      </a:endParaRPr>
                    </a:p>
                    <a:p>
                      <a:pPr marL="18415" marR="10795" algn="ctr">
                        <a:spcAft>
                          <a:spcPts val="0"/>
                        </a:spcAft>
                      </a:pPr>
                      <a:r>
                        <a:rPr lang="en-US" sz="1200">
                          <a:latin typeface="Calibri"/>
                          <a:ea typeface="Calibri"/>
                          <a:cs typeface="Times New Roman"/>
                        </a:rPr>
                        <a:t>5%</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30"/>
                        </a:spcBef>
                        <a:spcAft>
                          <a:spcPts val="0"/>
                        </a:spcAft>
                      </a:pPr>
                      <a:endParaRPr lang="en-US" sz="1200" dirty="0">
                        <a:latin typeface="Times New Roman"/>
                        <a:ea typeface="Calibri"/>
                        <a:cs typeface="Calibri"/>
                      </a:endParaRPr>
                    </a:p>
                    <a:p>
                      <a:pPr marL="130175" marR="121920" algn="ctr">
                        <a:spcAft>
                          <a:spcPts val="0"/>
                        </a:spcAft>
                      </a:pPr>
                      <a:r>
                        <a:rPr lang="en-US" sz="1200" dirty="0">
                          <a:latin typeface="Calibri"/>
                          <a:ea typeface="Calibri"/>
                          <a:cs typeface="Times New Roman"/>
                        </a:rPr>
                        <a:t>6%</a:t>
                      </a:r>
                      <a:endParaRPr lang="en-GB"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57163" y="357168"/>
          <a:ext cx="7643860" cy="5966161"/>
        </p:xfrm>
        <a:graphic>
          <a:graphicData uri="http://schemas.openxmlformats.org/drawingml/2006/table">
            <a:tbl>
              <a:tblPr/>
              <a:tblGrid>
                <a:gridCol w="671715"/>
                <a:gridCol w="1492699"/>
                <a:gridCol w="542486"/>
                <a:gridCol w="401508"/>
                <a:gridCol w="451265"/>
                <a:gridCol w="401508"/>
                <a:gridCol w="401508"/>
                <a:gridCol w="401508"/>
                <a:gridCol w="401508"/>
                <a:gridCol w="401508"/>
                <a:gridCol w="431224"/>
                <a:gridCol w="401508"/>
                <a:gridCol w="401508"/>
                <a:gridCol w="401508"/>
                <a:gridCol w="440899"/>
              </a:tblGrid>
              <a:tr h="745055">
                <a:tc>
                  <a:txBody>
                    <a:bodyPr/>
                    <a:lstStyle/>
                    <a:p>
                      <a:pPr>
                        <a:spcAft>
                          <a:spcPts val="0"/>
                        </a:spcAft>
                      </a:pPr>
                      <a:endParaRPr lang="en-GB" sz="1200">
                        <a:latin typeface="Calibri"/>
                        <a:ea typeface="Calibri"/>
                        <a:cs typeface="Times New Roman"/>
                      </a:endParaRPr>
                    </a:p>
                    <a:p>
                      <a:pPr marL="10795">
                        <a:spcAft>
                          <a:spcPts val="0"/>
                        </a:spcAft>
                      </a:pPr>
                      <a:r>
                        <a:rPr lang="en-US" sz="1200" b="1">
                          <a:latin typeface="Calibri"/>
                          <a:ea typeface="Calibri"/>
                          <a:cs typeface="Times New Roman"/>
                        </a:rPr>
                        <a:t>Ref.</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spcAft>
                          <a:spcPts val="0"/>
                        </a:spcAft>
                      </a:pPr>
                      <a:endParaRPr lang="en-GB" sz="1200" dirty="0">
                        <a:latin typeface="Calibri"/>
                        <a:ea typeface="Calibri"/>
                        <a:cs typeface="Times New Roman"/>
                      </a:endParaRPr>
                    </a:p>
                    <a:p>
                      <a:pPr marL="10795">
                        <a:spcAft>
                          <a:spcPts val="0"/>
                        </a:spcAft>
                      </a:pPr>
                      <a:r>
                        <a:rPr lang="en-US" sz="1200" b="1" dirty="0">
                          <a:latin typeface="Calibri"/>
                          <a:ea typeface="Calibri"/>
                          <a:cs typeface="Times New Roman"/>
                        </a:rPr>
                        <a:t>Local Quality Requirement</a:t>
                      </a:r>
                      <a:endParaRPr lang="en-GB"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spcAft>
                          <a:spcPts val="0"/>
                        </a:spcAft>
                      </a:pPr>
                      <a:endParaRPr lang="en-GB" sz="1200">
                        <a:latin typeface="Calibri"/>
                        <a:ea typeface="Calibri"/>
                        <a:cs typeface="Times New Roman"/>
                      </a:endParaRPr>
                    </a:p>
                    <a:p>
                      <a:pPr marL="11430" marR="3175" algn="ctr">
                        <a:spcAft>
                          <a:spcPts val="0"/>
                        </a:spcAft>
                      </a:pPr>
                      <a:r>
                        <a:rPr lang="en-US" sz="1200" b="1">
                          <a:latin typeface="Calibri"/>
                          <a:ea typeface="Calibri"/>
                          <a:cs typeface="Times New Roman"/>
                        </a:rPr>
                        <a:t>Threshold</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spcBef>
                          <a:spcPts val="15"/>
                        </a:spcBef>
                        <a:spcAft>
                          <a:spcPts val="0"/>
                        </a:spcAft>
                      </a:pPr>
                      <a:endParaRPr lang="en-GB" sz="1200">
                        <a:latin typeface="Calibri"/>
                        <a:ea typeface="Calibri"/>
                        <a:cs typeface="Times New Roman"/>
                      </a:endParaRPr>
                    </a:p>
                    <a:p>
                      <a:pPr marL="14605" marR="14605" algn="ctr">
                        <a:spcAft>
                          <a:spcPts val="0"/>
                        </a:spcAft>
                      </a:pPr>
                      <a:r>
                        <a:rPr lang="en-US" sz="1200" b="1">
                          <a:latin typeface="Calibri"/>
                          <a:ea typeface="Calibri"/>
                          <a:cs typeface="Times New Roman"/>
                        </a:rPr>
                        <a:t>Apr-16</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spcBef>
                          <a:spcPts val="15"/>
                        </a:spcBef>
                        <a:spcAft>
                          <a:spcPts val="0"/>
                        </a:spcAft>
                      </a:pPr>
                      <a:endParaRPr lang="en-GB" sz="1200">
                        <a:latin typeface="Calibri"/>
                        <a:ea typeface="Calibri"/>
                        <a:cs typeface="Times New Roman"/>
                      </a:endParaRPr>
                    </a:p>
                    <a:p>
                      <a:pPr marL="28575" marR="26670" algn="ctr">
                        <a:spcAft>
                          <a:spcPts val="0"/>
                        </a:spcAft>
                      </a:pPr>
                      <a:r>
                        <a:rPr lang="en-US" sz="1200" b="1">
                          <a:latin typeface="Calibri"/>
                          <a:ea typeface="Calibri"/>
                          <a:cs typeface="Times New Roman"/>
                        </a:rPr>
                        <a:t>May-16</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spcBef>
                          <a:spcPts val="15"/>
                        </a:spcBef>
                        <a:spcAft>
                          <a:spcPts val="0"/>
                        </a:spcAft>
                      </a:pPr>
                      <a:endParaRPr lang="en-GB" sz="1200">
                        <a:latin typeface="Calibri"/>
                        <a:ea typeface="Calibri"/>
                        <a:cs typeface="Times New Roman"/>
                      </a:endParaRPr>
                    </a:p>
                    <a:p>
                      <a:pPr marL="16510" marR="14605" algn="ctr">
                        <a:spcAft>
                          <a:spcPts val="0"/>
                        </a:spcAft>
                      </a:pPr>
                      <a:r>
                        <a:rPr lang="en-US" sz="1200" b="1">
                          <a:latin typeface="Calibri"/>
                          <a:ea typeface="Calibri"/>
                          <a:cs typeface="Times New Roman"/>
                        </a:rPr>
                        <a:t>Jun-16</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spcBef>
                          <a:spcPts val="15"/>
                        </a:spcBef>
                        <a:spcAft>
                          <a:spcPts val="0"/>
                        </a:spcAft>
                      </a:pPr>
                      <a:endParaRPr lang="en-GB" sz="1200">
                        <a:latin typeface="Calibri"/>
                        <a:ea typeface="Calibri"/>
                        <a:cs typeface="Times New Roman"/>
                      </a:endParaRPr>
                    </a:p>
                    <a:p>
                      <a:pPr marL="17145" marR="17145" algn="ctr">
                        <a:spcAft>
                          <a:spcPts val="0"/>
                        </a:spcAft>
                      </a:pPr>
                      <a:r>
                        <a:rPr lang="en-US" sz="1200" b="1">
                          <a:latin typeface="Calibri"/>
                          <a:ea typeface="Calibri"/>
                          <a:cs typeface="Times New Roman"/>
                        </a:rPr>
                        <a:t>Jul-16</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spcBef>
                          <a:spcPts val="15"/>
                        </a:spcBef>
                        <a:spcAft>
                          <a:spcPts val="0"/>
                        </a:spcAft>
                      </a:pPr>
                      <a:endParaRPr lang="en-GB" sz="1200">
                        <a:latin typeface="Calibri"/>
                        <a:ea typeface="Calibri"/>
                        <a:cs typeface="Times New Roman"/>
                      </a:endParaRPr>
                    </a:p>
                    <a:p>
                      <a:pPr marL="16510" marR="14605" algn="ctr">
                        <a:spcAft>
                          <a:spcPts val="0"/>
                        </a:spcAft>
                      </a:pPr>
                      <a:r>
                        <a:rPr lang="en-US" sz="1200" b="1">
                          <a:latin typeface="Calibri"/>
                          <a:ea typeface="Calibri"/>
                          <a:cs typeface="Times New Roman"/>
                        </a:rPr>
                        <a:t>Aug-16</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spcBef>
                          <a:spcPts val="15"/>
                        </a:spcBef>
                        <a:spcAft>
                          <a:spcPts val="0"/>
                        </a:spcAft>
                      </a:pPr>
                      <a:endParaRPr lang="en-GB" sz="1200">
                        <a:latin typeface="Calibri"/>
                        <a:ea typeface="Calibri"/>
                        <a:cs typeface="Times New Roman"/>
                      </a:endParaRPr>
                    </a:p>
                    <a:p>
                      <a:pPr marR="46990" algn="r">
                        <a:spcAft>
                          <a:spcPts val="0"/>
                        </a:spcAft>
                      </a:pPr>
                      <a:r>
                        <a:rPr lang="en-US" sz="1200" b="1">
                          <a:latin typeface="Calibri"/>
                          <a:ea typeface="Calibri"/>
                          <a:cs typeface="Times New Roman"/>
                        </a:rPr>
                        <a:t>Sep-16</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spcBef>
                          <a:spcPts val="15"/>
                        </a:spcBef>
                        <a:spcAft>
                          <a:spcPts val="0"/>
                        </a:spcAft>
                      </a:pPr>
                      <a:endParaRPr lang="en-GB" sz="1200">
                        <a:latin typeface="Calibri"/>
                        <a:ea typeface="Calibri"/>
                        <a:cs typeface="Times New Roman"/>
                      </a:endParaRPr>
                    </a:p>
                    <a:p>
                      <a:pPr marL="24765" marR="24765" algn="ctr">
                        <a:spcAft>
                          <a:spcPts val="0"/>
                        </a:spcAft>
                      </a:pPr>
                      <a:r>
                        <a:rPr lang="en-US" sz="1200" b="1">
                          <a:latin typeface="Calibri"/>
                          <a:ea typeface="Calibri"/>
                          <a:cs typeface="Times New Roman"/>
                        </a:rPr>
                        <a:t>Oct-16</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spcBef>
                          <a:spcPts val="15"/>
                        </a:spcBef>
                        <a:spcAft>
                          <a:spcPts val="0"/>
                        </a:spcAft>
                      </a:pPr>
                      <a:endParaRPr lang="en-GB" sz="1200">
                        <a:latin typeface="Calibri"/>
                        <a:ea typeface="Calibri"/>
                        <a:cs typeface="Times New Roman"/>
                      </a:endParaRPr>
                    </a:p>
                    <a:p>
                      <a:pPr marL="26670" marR="24765" algn="ctr">
                        <a:spcAft>
                          <a:spcPts val="0"/>
                        </a:spcAft>
                      </a:pPr>
                      <a:r>
                        <a:rPr lang="en-US" sz="1200" b="1">
                          <a:latin typeface="Calibri"/>
                          <a:ea typeface="Calibri"/>
                          <a:cs typeface="Times New Roman"/>
                        </a:rPr>
                        <a:t>Nov-16</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spcBef>
                          <a:spcPts val="15"/>
                        </a:spcBef>
                        <a:spcAft>
                          <a:spcPts val="0"/>
                        </a:spcAft>
                      </a:pPr>
                      <a:endParaRPr lang="en-GB" sz="1200">
                        <a:latin typeface="Calibri"/>
                        <a:ea typeface="Calibri"/>
                        <a:cs typeface="Times New Roman"/>
                      </a:endParaRPr>
                    </a:p>
                    <a:p>
                      <a:pPr marL="14605" marR="14605" algn="ctr">
                        <a:spcAft>
                          <a:spcPts val="0"/>
                        </a:spcAft>
                      </a:pPr>
                      <a:r>
                        <a:rPr lang="en-US" sz="1200" b="1">
                          <a:latin typeface="Calibri"/>
                          <a:ea typeface="Calibri"/>
                          <a:cs typeface="Times New Roman"/>
                        </a:rPr>
                        <a:t>Dec-16</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spcBef>
                          <a:spcPts val="15"/>
                        </a:spcBef>
                        <a:spcAft>
                          <a:spcPts val="0"/>
                        </a:spcAft>
                      </a:pPr>
                      <a:endParaRPr lang="en-GB" sz="1200">
                        <a:latin typeface="Calibri"/>
                        <a:ea typeface="Calibri"/>
                        <a:cs typeface="Times New Roman"/>
                      </a:endParaRPr>
                    </a:p>
                    <a:p>
                      <a:pPr marL="16510" marR="14605" algn="ctr">
                        <a:spcAft>
                          <a:spcPts val="0"/>
                        </a:spcAft>
                      </a:pPr>
                      <a:r>
                        <a:rPr lang="en-US" sz="1200" b="1">
                          <a:latin typeface="Calibri"/>
                          <a:ea typeface="Calibri"/>
                          <a:cs typeface="Times New Roman"/>
                        </a:rPr>
                        <a:t>Jan-17</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spcBef>
                          <a:spcPts val="15"/>
                        </a:spcBef>
                        <a:spcAft>
                          <a:spcPts val="0"/>
                        </a:spcAft>
                      </a:pPr>
                      <a:endParaRPr lang="en-GB" sz="1200">
                        <a:latin typeface="Calibri"/>
                        <a:ea typeface="Calibri"/>
                        <a:cs typeface="Times New Roman"/>
                      </a:endParaRPr>
                    </a:p>
                    <a:p>
                      <a:pPr marL="18415" marR="17145" algn="ctr">
                        <a:spcAft>
                          <a:spcPts val="0"/>
                        </a:spcAft>
                      </a:pPr>
                      <a:r>
                        <a:rPr lang="en-US" sz="1200" b="1">
                          <a:latin typeface="Calibri"/>
                          <a:ea typeface="Calibri"/>
                          <a:cs typeface="Times New Roman"/>
                        </a:rPr>
                        <a:t>Feb-17</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spcBef>
                          <a:spcPts val="15"/>
                        </a:spcBef>
                        <a:spcAft>
                          <a:spcPts val="0"/>
                        </a:spcAft>
                      </a:pPr>
                      <a:endParaRPr lang="en-GB" sz="1000">
                        <a:latin typeface="Calibri"/>
                        <a:ea typeface="Calibri"/>
                        <a:cs typeface="Times New Roman"/>
                      </a:endParaRPr>
                    </a:p>
                    <a:p>
                      <a:pPr marL="58420">
                        <a:spcAft>
                          <a:spcPts val="0"/>
                        </a:spcAft>
                      </a:pPr>
                      <a:r>
                        <a:rPr lang="en-US" sz="600" b="1">
                          <a:latin typeface="Calibri"/>
                          <a:ea typeface="Calibri"/>
                          <a:cs typeface="Times New Roman"/>
                        </a:rPr>
                        <a:t>Mar-17</a:t>
                      </a:r>
                      <a:endParaRPr lang="en-GB"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r>
              <a:tr h="745055">
                <a:tc>
                  <a:txBody>
                    <a:bodyPr/>
                    <a:lstStyle/>
                    <a:p>
                      <a:pPr>
                        <a:spcBef>
                          <a:spcPts val="15"/>
                        </a:spcBef>
                        <a:spcAft>
                          <a:spcPts val="0"/>
                        </a:spcAft>
                      </a:pPr>
                      <a:endParaRPr lang="en-GB" sz="1200">
                        <a:latin typeface="Calibri"/>
                        <a:ea typeface="Calibri"/>
                        <a:cs typeface="Times New Roman"/>
                      </a:endParaRPr>
                    </a:p>
                    <a:p>
                      <a:pPr marL="10795">
                        <a:spcAft>
                          <a:spcPts val="0"/>
                        </a:spcAft>
                      </a:pPr>
                      <a:r>
                        <a:rPr lang="en-US" sz="1200">
                          <a:latin typeface="Calibri"/>
                          <a:ea typeface="Calibri"/>
                          <a:cs typeface="Times New Roman"/>
                        </a:rPr>
                        <a:t>PEATS_LQR_1</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0795" marR="5715">
                        <a:lnSpc>
                          <a:spcPct val="113000"/>
                        </a:lnSpc>
                        <a:spcBef>
                          <a:spcPts val="560"/>
                        </a:spcBef>
                        <a:spcAft>
                          <a:spcPts val="0"/>
                        </a:spcAft>
                      </a:pPr>
                      <a:r>
                        <a:rPr lang="en-US" sz="1200">
                          <a:latin typeface="Calibri"/>
                          <a:ea typeface="Calibri"/>
                          <a:cs typeface="Times New Roman"/>
                        </a:rPr>
                        <a:t>Service Users are Triaged within 48 hours of referral</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endParaRPr lang="en-GB" sz="1200">
                        <a:latin typeface="Calibri"/>
                        <a:ea typeface="Calibri"/>
                        <a:cs typeface="Times New Roman"/>
                      </a:endParaRPr>
                    </a:p>
                    <a:p>
                      <a:pPr marL="12065" marR="3175" algn="ctr">
                        <a:spcAft>
                          <a:spcPts val="0"/>
                        </a:spcAft>
                      </a:pPr>
                      <a:r>
                        <a:rPr lang="en-US" sz="1200">
                          <a:latin typeface="Calibri"/>
                          <a:ea typeface="Calibri"/>
                          <a:cs typeface="Times New Roman"/>
                        </a:rPr>
                        <a:t>95%</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endParaRPr lang="en-GB" sz="1200">
                        <a:latin typeface="Calibri"/>
                        <a:ea typeface="Calibri"/>
                        <a:cs typeface="Times New Roman"/>
                      </a:endParaRPr>
                    </a:p>
                    <a:p>
                      <a:pPr marL="16510" marR="8255" algn="ctr">
                        <a:spcAft>
                          <a:spcPts val="0"/>
                        </a:spcAft>
                      </a:pPr>
                      <a:r>
                        <a:rPr lang="en-US" sz="1200">
                          <a:latin typeface="Calibri"/>
                          <a:ea typeface="Calibri"/>
                          <a:cs typeface="Times New Roman"/>
                        </a:rPr>
                        <a:t>91%</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593"/>
                    </a:solidFill>
                  </a:tcPr>
                </a:tc>
                <a:tc>
                  <a:txBody>
                    <a:bodyPr/>
                    <a:lstStyle/>
                    <a:p>
                      <a:pPr>
                        <a:spcAft>
                          <a:spcPts val="0"/>
                        </a:spcAft>
                      </a:pPr>
                      <a:endParaRPr lang="en-GB" sz="1200">
                        <a:latin typeface="Calibri"/>
                        <a:ea typeface="Calibri"/>
                        <a:cs typeface="Times New Roman"/>
                      </a:endParaRPr>
                    </a:p>
                    <a:p>
                      <a:pPr marL="28575" marR="20320" algn="ctr">
                        <a:spcAft>
                          <a:spcPts val="0"/>
                        </a:spcAft>
                      </a:pPr>
                      <a:r>
                        <a:rPr lang="en-US" sz="1200">
                          <a:latin typeface="Calibri"/>
                          <a:ea typeface="Calibri"/>
                          <a:cs typeface="Times New Roman"/>
                        </a:rPr>
                        <a:t>91%</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593"/>
                    </a:solidFill>
                  </a:tcPr>
                </a:tc>
                <a:tc>
                  <a:txBody>
                    <a:bodyPr/>
                    <a:lstStyle/>
                    <a:p>
                      <a:pPr>
                        <a:spcAft>
                          <a:spcPts val="0"/>
                        </a:spcAft>
                      </a:pPr>
                      <a:endParaRPr lang="en-GB" sz="1200">
                        <a:latin typeface="Calibri"/>
                        <a:ea typeface="Calibri"/>
                        <a:cs typeface="Times New Roman"/>
                      </a:endParaRPr>
                    </a:p>
                    <a:p>
                      <a:pPr marL="16510" marR="8255" algn="ctr">
                        <a:spcAft>
                          <a:spcPts val="0"/>
                        </a:spcAft>
                      </a:pPr>
                      <a:r>
                        <a:rPr lang="en-US" sz="1200">
                          <a:latin typeface="Calibri"/>
                          <a:ea typeface="Calibri"/>
                          <a:cs typeface="Times New Roman"/>
                        </a:rPr>
                        <a:t>90%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593"/>
                    </a:solidFill>
                  </a:tcPr>
                </a:tc>
                <a:tc>
                  <a:txBody>
                    <a:bodyPr/>
                    <a:lstStyle/>
                    <a:p>
                      <a:pPr>
                        <a:spcAft>
                          <a:spcPts val="0"/>
                        </a:spcAft>
                      </a:pPr>
                      <a:endParaRPr lang="en-GB" sz="1200">
                        <a:latin typeface="Calibri"/>
                        <a:ea typeface="Calibri"/>
                        <a:cs typeface="Times New Roman"/>
                      </a:endParaRPr>
                    </a:p>
                    <a:p>
                      <a:pPr marL="18415" marR="10160" algn="ctr">
                        <a:spcAft>
                          <a:spcPts val="0"/>
                        </a:spcAft>
                      </a:pPr>
                      <a:r>
                        <a:rPr lang="en-US" sz="1200">
                          <a:latin typeface="Calibri"/>
                          <a:ea typeface="Calibri"/>
                          <a:cs typeface="Times New Roman"/>
                        </a:rPr>
                        <a:t>96%</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L="16510" marR="8255" algn="ctr">
                        <a:spcAft>
                          <a:spcPts val="0"/>
                        </a:spcAft>
                      </a:pPr>
                      <a:r>
                        <a:rPr lang="en-US" sz="1200">
                          <a:latin typeface="Calibri"/>
                          <a:ea typeface="Calibri"/>
                          <a:cs typeface="Times New Roman"/>
                        </a:rPr>
                        <a:t>89%</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593"/>
                    </a:solidFill>
                  </a:tcPr>
                </a:tc>
                <a:tc>
                  <a:txBody>
                    <a:bodyPr/>
                    <a:lstStyle/>
                    <a:p>
                      <a:pPr>
                        <a:spcAft>
                          <a:spcPts val="0"/>
                        </a:spcAft>
                      </a:pPr>
                      <a:endParaRPr lang="en-GB" sz="1200">
                        <a:latin typeface="Calibri"/>
                        <a:ea typeface="Calibri"/>
                        <a:cs typeface="Times New Roman"/>
                      </a:endParaRPr>
                    </a:p>
                    <a:p>
                      <a:pPr marR="93980" algn="r">
                        <a:spcAft>
                          <a:spcPts val="0"/>
                        </a:spcAft>
                      </a:pPr>
                      <a:r>
                        <a:rPr lang="en-US" sz="1200">
                          <a:latin typeface="Calibri"/>
                          <a:ea typeface="Calibri"/>
                          <a:cs typeface="Times New Roman"/>
                        </a:rPr>
                        <a:t>91%</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593"/>
                    </a:solidFill>
                  </a:tcPr>
                </a:tc>
                <a:tc>
                  <a:txBody>
                    <a:bodyPr/>
                    <a:lstStyle/>
                    <a:p>
                      <a:pPr>
                        <a:spcAft>
                          <a:spcPts val="0"/>
                        </a:spcAft>
                      </a:pPr>
                      <a:endParaRPr lang="en-GB" sz="1200">
                        <a:latin typeface="Calibri"/>
                        <a:ea typeface="Calibri"/>
                        <a:cs typeface="Times New Roman"/>
                      </a:endParaRPr>
                    </a:p>
                    <a:p>
                      <a:pPr marL="24765" marR="17145" algn="ctr">
                        <a:spcAft>
                          <a:spcPts val="0"/>
                        </a:spcAft>
                      </a:pPr>
                      <a:r>
                        <a:rPr lang="en-US" sz="1200">
                          <a:latin typeface="Calibri"/>
                          <a:ea typeface="Calibri"/>
                          <a:cs typeface="Times New Roman"/>
                        </a:rPr>
                        <a:t>90%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593"/>
                    </a:solidFill>
                  </a:tcPr>
                </a:tc>
                <a:tc>
                  <a:txBody>
                    <a:bodyPr/>
                    <a:lstStyle/>
                    <a:p>
                      <a:pPr>
                        <a:spcAft>
                          <a:spcPts val="0"/>
                        </a:spcAft>
                      </a:pPr>
                      <a:endParaRPr lang="en-GB" sz="1200">
                        <a:latin typeface="Calibri"/>
                        <a:ea typeface="Calibri"/>
                        <a:cs typeface="Times New Roman"/>
                      </a:endParaRPr>
                    </a:p>
                    <a:p>
                      <a:pPr marL="26670" marR="18415" algn="ctr">
                        <a:spcAft>
                          <a:spcPts val="0"/>
                        </a:spcAft>
                      </a:pPr>
                      <a:r>
                        <a:rPr lang="en-US" sz="1200">
                          <a:latin typeface="Calibri"/>
                          <a:ea typeface="Calibri"/>
                          <a:cs typeface="Times New Roman"/>
                        </a:rPr>
                        <a:t>96%</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L="16510" marR="8255" algn="ctr">
                        <a:spcAft>
                          <a:spcPts val="0"/>
                        </a:spcAft>
                      </a:pPr>
                      <a:r>
                        <a:rPr lang="en-US" sz="1200">
                          <a:latin typeface="Calibri"/>
                          <a:ea typeface="Calibri"/>
                          <a:cs typeface="Times New Roman"/>
                        </a:rPr>
                        <a:t>98%</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L="16510" marR="8255" algn="ctr">
                        <a:spcAft>
                          <a:spcPts val="0"/>
                        </a:spcAft>
                      </a:pPr>
                      <a:r>
                        <a:rPr lang="en-US" sz="1200">
                          <a:latin typeface="Calibri"/>
                          <a:ea typeface="Calibri"/>
                          <a:cs typeface="Times New Roman"/>
                        </a:rPr>
                        <a:t>97%</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L="18415" marR="10795" algn="ctr">
                        <a:spcAft>
                          <a:spcPts val="0"/>
                        </a:spcAft>
                      </a:pPr>
                      <a:r>
                        <a:rPr lang="en-US" sz="1200">
                          <a:latin typeface="Calibri"/>
                          <a:ea typeface="Calibri"/>
                          <a:cs typeface="Times New Roman"/>
                        </a:rPr>
                        <a:t>98%</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US" sz="600">
                        <a:latin typeface="Times New Roman"/>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4897">
                <a:tc>
                  <a:txBody>
                    <a:bodyPr/>
                    <a:lstStyle/>
                    <a:p>
                      <a:pPr>
                        <a:spcAft>
                          <a:spcPts val="0"/>
                        </a:spcAft>
                      </a:pPr>
                      <a:endParaRPr lang="en-GB" sz="1200">
                        <a:latin typeface="Calibri"/>
                        <a:ea typeface="Calibri"/>
                        <a:cs typeface="Times New Roman"/>
                      </a:endParaRPr>
                    </a:p>
                    <a:p>
                      <a:pPr marL="10795">
                        <a:spcBef>
                          <a:spcPts val="535"/>
                        </a:spcBef>
                        <a:spcAft>
                          <a:spcPts val="0"/>
                        </a:spcAft>
                      </a:pPr>
                      <a:r>
                        <a:rPr lang="en-US" sz="1200">
                          <a:latin typeface="Calibri"/>
                          <a:ea typeface="Calibri"/>
                          <a:cs typeface="Times New Roman"/>
                        </a:rPr>
                        <a:t>PEATS_LQR_2</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0795">
                        <a:lnSpc>
                          <a:spcPct val="113000"/>
                        </a:lnSpc>
                        <a:spcBef>
                          <a:spcPts val="415"/>
                        </a:spcBef>
                        <a:spcAft>
                          <a:spcPts val="0"/>
                        </a:spcAft>
                      </a:pPr>
                      <a:r>
                        <a:rPr lang="en-US" sz="1200">
                          <a:latin typeface="Calibri"/>
                          <a:ea typeface="Calibri"/>
                          <a:cs typeface="Times New Roman"/>
                        </a:rPr>
                        <a:t>Service Users are seen by the service for an initial appointment within 4 weeks of referral</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endParaRPr lang="en-GB" sz="1200">
                        <a:latin typeface="Calibri"/>
                        <a:ea typeface="Calibri"/>
                        <a:cs typeface="Times New Roman"/>
                      </a:endParaRPr>
                    </a:p>
                    <a:p>
                      <a:pPr marL="12065" marR="3175" algn="ctr">
                        <a:spcBef>
                          <a:spcPts val="520"/>
                        </a:spcBef>
                        <a:spcAft>
                          <a:spcPts val="0"/>
                        </a:spcAft>
                      </a:pPr>
                      <a:r>
                        <a:rPr lang="en-US" sz="1200">
                          <a:latin typeface="Calibri"/>
                          <a:ea typeface="Calibri"/>
                          <a:cs typeface="Times New Roman"/>
                        </a:rPr>
                        <a:t>95%</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endParaRPr lang="en-GB" sz="1200">
                        <a:latin typeface="Calibri"/>
                        <a:ea typeface="Calibri"/>
                        <a:cs typeface="Times New Roman"/>
                      </a:endParaRPr>
                    </a:p>
                    <a:p>
                      <a:pPr marL="16510" marR="8255" algn="ctr">
                        <a:spcBef>
                          <a:spcPts val="520"/>
                        </a:spcBef>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L="28575" marR="20320" algn="ctr">
                        <a:spcBef>
                          <a:spcPts val="520"/>
                        </a:spcBef>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L="16510" marR="8255" algn="ctr">
                        <a:spcBef>
                          <a:spcPts val="520"/>
                        </a:spcBef>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L="18415" marR="10160" algn="ctr">
                        <a:spcBef>
                          <a:spcPts val="520"/>
                        </a:spcBef>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L="16510" marR="8255" algn="ctr">
                        <a:spcBef>
                          <a:spcPts val="520"/>
                        </a:spcBef>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R="71120" algn="r">
                        <a:spcBef>
                          <a:spcPts val="520"/>
                        </a:spcBef>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dirty="0">
                        <a:latin typeface="Calibri"/>
                        <a:ea typeface="Calibri"/>
                        <a:cs typeface="Times New Roman"/>
                      </a:endParaRPr>
                    </a:p>
                    <a:p>
                      <a:pPr marL="24765" marR="17145" algn="ctr">
                        <a:spcBef>
                          <a:spcPts val="520"/>
                        </a:spcBef>
                        <a:spcAft>
                          <a:spcPts val="0"/>
                        </a:spcAft>
                      </a:pPr>
                      <a:r>
                        <a:rPr lang="en-US" sz="1200" dirty="0">
                          <a:latin typeface="Calibri"/>
                          <a:ea typeface="Calibri"/>
                          <a:cs typeface="Times New Roman"/>
                        </a:rPr>
                        <a:t>100%</a:t>
                      </a:r>
                      <a:endParaRPr lang="en-GB"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L="26670" marR="18415" algn="ctr">
                        <a:spcBef>
                          <a:spcPts val="520"/>
                        </a:spcBef>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L="16510" marR="8255" algn="ctr">
                        <a:spcBef>
                          <a:spcPts val="520"/>
                        </a:spcBef>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L="16510" marR="8255" algn="ctr">
                        <a:spcBef>
                          <a:spcPts val="520"/>
                        </a:spcBef>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L="18415" marR="10795" algn="ctr">
                        <a:spcBef>
                          <a:spcPts val="520"/>
                        </a:spcBef>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US" sz="600">
                        <a:latin typeface="Times New Roman"/>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5055">
                <a:tc>
                  <a:txBody>
                    <a:bodyPr/>
                    <a:lstStyle/>
                    <a:p>
                      <a:pPr>
                        <a:spcBef>
                          <a:spcPts val="15"/>
                        </a:spcBef>
                        <a:spcAft>
                          <a:spcPts val="0"/>
                        </a:spcAft>
                      </a:pPr>
                      <a:endParaRPr lang="en-GB" sz="1200">
                        <a:latin typeface="Calibri"/>
                        <a:ea typeface="Calibri"/>
                        <a:cs typeface="Times New Roman"/>
                      </a:endParaRPr>
                    </a:p>
                    <a:p>
                      <a:pPr marL="10795">
                        <a:spcAft>
                          <a:spcPts val="0"/>
                        </a:spcAft>
                      </a:pPr>
                      <a:r>
                        <a:rPr lang="en-US" sz="1200">
                          <a:latin typeface="Calibri"/>
                          <a:ea typeface="Calibri"/>
                          <a:cs typeface="Times New Roman"/>
                        </a:rPr>
                        <a:t>PEATS_LQR_3</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0795">
                        <a:lnSpc>
                          <a:spcPct val="113000"/>
                        </a:lnSpc>
                        <a:spcBef>
                          <a:spcPts val="560"/>
                        </a:spcBef>
                        <a:spcAft>
                          <a:spcPts val="0"/>
                        </a:spcAft>
                      </a:pPr>
                      <a:r>
                        <a:rPr lang="en-US" sz="1200">
                          <a:latin typeface="Calibri"/>
                          <a:ea typeface="Calibri"/>
                          <a:cs typeface="Times New Roman"/>
                        </a:rPr>
                        <a:t>Service Users report positive experience of the service (annual)</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endParaRPr lang="en-GB" sz="1200">
                        <a:latin typeface="Calibri"/>
                        <a:ea typeface="Calibri"/>
                        <a:cs typeface="Times New Roman"/>
                      </a:endParaRPr>
                    </a:p>
                    <a:p>
                      <a:pPr marL="12065" marR="3175" algn="ct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endParaRPr lang="en-GB" sz="1200">
                        <a:latin typeface="Calibri"/>
                        <a:ea typeface="Calibri"/>
                        <a:cs typeface="Times New Roman"/>
                      </a:endParaRPr>
                    </a:p>
                    <a:p>
                      <a:pPr marL="16510" marR="8255" algn="ct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L="28575" marR="20320" algn="ct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L="16510" marR="8255" algn="ct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L="18415" marR="10160" algn="ct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L="16510" marR="8255" algn="ct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R="71120" algn="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L="24765" marR="17145" algn="ct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L="26670" marR="18415" algn="ct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L="16510" marR="8255" algn="ct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L="16510" marR="8255" algn="ct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L="18415" marR="10795" algn="ct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US" sz="600">
                        <a:latin typeface="Times New Roman"/>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7741">
                <a:tc>
                  <a:txBody>
                    <a:bodyPr/>
                    <a:lstStyle/>
                    <a:p>
                      <a:pPr>
                        <a:spcBef>
                          <a:spcPts val="15"/>
                        </a:spcBef>
                        <a:spcAft>
                          <a:spcPts val="0"/>
                        </a:spcAft>
                      </a:pPr>
                      <a:endParaRPr lang="en-GB" sz="1200">
                        <a:latin typeface="Calibri"/>
                        <a:ea typeface="Calibri"/>
                        <a:cs typeface="Times New Roman"/>
                      </a:endParaRPr>
                    </a:p>
                    <a:p>
                      <a:pPr marL="10795">
                        <a:spcAft>
                          <a:spcPts val="0"/>
                        </a:spcAft>
                      </a:pPr>
                      <a:r>
                        <a:rPr lang="en-US" sz="1200">
                          <a:latin typeface="Calibri"/>
                          <a:ea typeface="Calibri"/>
                          <a:cs typeface="Times New Roman"/>
                        </a:rPr>
                        <a:t>PEATS_LQR_4</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0795">
                        <a:lnSpc>
                          <a:spcPct val="113000"/>
                        </a:lnSpc>
                        <a:spcBef>
                          <a:spcPts val="80"/>
                        </a:spcBef>
                        <a:spcAft>
                          <a:spcPts val="0"/>
                        </a:spcAft>
                      </a:pPr>
                      <a:r>
                        <a:rPr lang="en-US" sz="1200">
                          <a:latin typeface="Calibri"/>
                          <a:ea typeface="Calibri"/>
                          <a:cs typeface="Times New Roman"/>
                        </a:rPr>
                        <a:t>Optometrists achieve PEARS accreditation from the WOPEC</a:t>
                      </a:r>
                      <a:endParaRPr lang="en-GB" sz="1200">
                        <a:latin typeface="Calibri"/>
                        <a:ea typeface="Calibri"/>
                        <a:cs typeface="Times New Roman"/>
                      </a:endParaRPr>
                    </a:p>
                    <a:p>
                      <a:pPr marL="10795">
                        <a:lnSpc>
                          <a:spcPts val="810"/>
                        </a:lnSpc>
                        <a:spcAft>
                          <a:spcPts val="0"/>
                        </a:spcAft>
                      </a:pPr>
                      <a:r>
                        <a:rPr lang="en-US" sz="1200">
                          <a:latin typeface="Calibri"/>
                          <a:ea typeface="Calibri"/>
                          <a:cs typeface="Times New Roman"/>
                        </a:rPr>
                        <a:t>(annual)</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endParaRPr lang="en-GB" sz="1200">
                        <a:latin typeface="Calibri"/>
                        <a:ea typeface="Calibri"/>
                        <a:cs typeface="Times New Roman"/>
                      </a:endParaRPr>
                    </a:p>
                    <a:p>
                      <a:pPr marL="12065" marR="3175" algn="ct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12">
                  <a:txBody>
                    <a:bodyPr/>
                    <a:lstStyle/>
                    <a:p>
                      <a:pPr>
                        <a:spcBef>
                          <a:spcPts val="15"/>
                        </a:spcBef>
                        <a:spcAft>
                          <a:spcPts val="0"/>
                        </a:spcAft>
                      </a:pPr>
                      <a:endParaRPr lang="en-GB" sz="1200">
                        <a:latin typeface="Calibri"/>
                        <a:ea typeface="Calibri"/>
                        <a:cs typeface="Times New Roman"/>
                      </a:endParaRPr>
                    </a:p>
                    <a:p>
                      <a:pPr marL="2148205" marR="2140585" algn="ctr">
                        <a:spcAft>
                          <a:spcPts val="0"/>
                        </a:spcAft>
                      </a:pPr>
                      <a:r>
                        <a:rPr lang="en-US" sz="1200">
                          <a:latin typeface="Calibri"/>
                          <a:ea typeface="Calibri"/>
                          <a:cs typeface="Times New Roman"/>
                        </a:rPr>
                        <a:t>100%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745055">
                <a:tc>
                  <a:txBody>
                    <a:bodyPr/>
                    <a:lstStyle/>
                    <a:p>
                      <a:pPr>
                        <a:spcBef>
                          <a:spcPts val="15"/>
                        </a:spcBef>
                        <a:spcAft>
                          <a:spcPts val="0"/>
                        </a:spcAft>
                      </a:pPr>
                      <a:endParaRPr lang="en-GB" sz="1200">
                        <a:latin typeface="Calibri"/>
                        <a:ea typeface="Calibri"/>
                        <a:cs typeface="Times New Roman"/>
                      </a:endParaRPr>
                    </a:p>
                    <a:p>
                      <a:pPr marL="10795">
                        <a:spcAft>
                          <a:spcPts val="0"/>
                        </a:spcAft>
                      </a:pPr>
                      <a:r>
                        <a:rPr lang="en-US" sz="1200">
                          <a:latin typeface="Calibri"/>
                          <a:ea typeface="Calibri"/>
                          <a:cs typeface="Times New Roman"/>
                        </a:rPr>
                        <a:t>PEATS_LQR_5</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0795">
                        <a:lnSpc>
                          <a:spcPct val="113000"/>
                        </a:lnSpc>
                        <a:spcBef>
                          <a:spcPts val="565"/>
                        </a:spcBef>
                        <a:spcAft>
                          <a:spcPts val="0"/>
                        </a:spcAft>
                      </a:pPr>
                      <a:r>
                        <a:rPr lang="en-US" sz="1200">
                          <a:latin typeface="Calibri"/>
                          <a:ea typeface="Calibri"/>
                          <a:cs typeface="Times New Roman"/>
                        </a:rPr>
                        <a:t>Service Users are referred onto secondary care</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Bef>
                          <a:spcPts val="5"/>
                        </a:spcBef>
                        <a:spcAft>
                          <a:spcPts val="0"/>
                        </a:spcAft>
                      </a:pPr>
                      <a:endParaRPr lang="en-GB" sz="1200">
                        <a:latin typeface="Calibri"/>
                        <a:ea typeface="Calibri"/>
                        <a:cs typeface="Times New Roman"/>
                      </a:endParaRPr>
                    </a:p>
                    <a:p>
                      <a:pPr marL="12700" marR="3175" algn="ctr">
                        <a:spcAft>
                          <a:spcPts val="0"/>
                        </a:spcAft>
                      </a:pPr>
                      <a:r>
                        <a:rPr lang="en-US" sz="1200">
                          <a:latin typeface="Calibri"/>
                          <a:ea typeface="Calibri"/>
                          <a:cs typeface="Times New Roman"/>
                        </a:rPr>
                        <a:t>&lt;40%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Bef>
                          <a:spcPts val="5"/>
                        </a:spcBef>
                        <a:spcAft>
                          <a:spcPts val="0"/>
                        </a:spcAft>
                      </a:pPr>
                      <a:endParaRPr lang="en-GB" sz="1200">
                        <a:latin typeface="Calibri"/>
                        <a:ea typeface="Calibri"/>
                        <a:cs typeface="Times New Roman"/>
                      </a:endParaRPr>
                    </a:p>
                    <a:p>
                      <a:pPr marL="16510" marR="8255" algn="ctr">
                        <a:spcAft>
                          <a:spcPts val="0"/>
                        </a:spcAft>
                      </a:pPr>
                      <a:r>
                        <a:rPr lang="en-US" sz="1200">
                          <a:latin typeface="Calibri"/>
                          <a:ea typeface="Calibri"/>
                          <a:cs typeface="Times New Roman"/>
                        </a:rPr>
                        <a:t>19%</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5"/>
                        </a:spcBef>
                        <a:spcAft>
                          <a:spcPts val="0"/>
                        </a:spcAft>
                      </a:pPr>
                      <a:endParaRPr lang="en-GB" sz="1200">
                        <a:latin typeface="Calibri"/>
                        <a:ea typeface="Calibri"/>
                        <a:cs typeface="Times New Roman"/>
                      </a:endParaRPr>
                    </a:p>
                    <a:p>
                      <a:pPr marL="28575" marR="20320" algn="ctr">
                        <a:spcAft>
                          <a:spcPts val="0"/>
                        </a:spcAft>
                      </a:pPr>
                      <a:r>
                        <a:rPr lang="en-US" sz="1200">
                          <a:latin typeface="Calibri"/>
                          <a:ea typeface="Calibri"/>
                          <a:cs typeface="Times New Roman"/>
                        </a:rPr>
                        <a:t>22%</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5"/>
                        </a:spcBef>
                        <a:spcAft>
                          <a:spcPts val="0"/>
                        </a:spcAft>
                      </a:pPr>
                      <a:endParaRPr lang="en-GB" sz="1200">
                        <a:latin typeface="Calibri"/>
                        <a:ea typeface="Calibri"/>
                        <a:cs typeface="Times New Roman"/>
                      </a:endParaRPr>
                    </a:p>
                    <a:p>
                      <a:pPr marL="16510" marR="8255" algn="ctr">
                        <a:spcAft>
                          <a:spcPts val="0"/>
                        </a:spcAft>
                      </a:pPr>
                      <a:r>
                        <a:rPr lang="en-US" sz="1200">
                          <a:latin typeface="Calibri"/>
                          <a:ea typeface="Calibri"/>
                          <a:cs typeface="Times New Roman"/>
                        </a:rPr>
                        <a:t>27%</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5"/>
                        </a:spcBef>
                        <a:spcAft>
                          <a:spcPts val="0"/>
                        </a:spcAft>
                      </a:pPr>
                      <a:endParaRPr lang="en-GB" sz="1200">
                        <a:latin typeface="Calibri"/>
                        <a:ea typeface="Calibri"/>
                        <a:cs typeface="Times New Roman"/>
                      </a:endParaRPr>
                    </a:p>
                    <a:p>
                      <a:pPr marL="18415" marR="10160" algn="ctr">
                        <a:spcAft>
                          <a:spcPts val="0"/>
                        </a:spcAft>
                      </a:pPr>
                      <a:r>
                        <a:rPr lang="en-US" sz="1200">
                          <a:latin typeface="Calibri"/>
                          <a:ea typeface="Calibri"/>
                          <a:cs typeface="Times New Roman"/>
                        </a:rPr>
                        <a:t>23%</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5"/>
                        </a:spcBef>
                        <a:spcAft>
                          <a:spcPts val="0"/>
                        </a:spcAft>
                      </a:pPr>
                      <a:endParaRPr lang="en-GB" sz="1200">
                        <a:latin typeface="Calibri"/>
                        <a:ea typeface="Calibri"/>
                        <a:cs typeface="Times New Roman"/>
                      </a:endParaRPr>
                    </a:p>
                    <a:p>
                      <a:pPr marL="16510" marR="8255" algn="ctr">
                        <a:spcAft>
                          <a:spcPts val="0"/>
                        </a:spcAft>
                      </a:pPr>
                      <a:r>
                        <a:rPr lang="en-US" sz="1200">
                          <a:latin typeface="Calibri"/>
                          <a:ea typeface="Calibri"/>
                          <a:cs typeface="Times New Roman"/>
                        </a:rPr>
                        <a:t>22%</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5"/>
                        </a:spcBef>
                        <a:spcAft>
                          <a:spcPts val="0"/>
                        </a:spcAft>
                      </a:pPr>
                      <a:endParaRPr lang="en-GB" sz="1200">
                        <a:latin typeface="Calibri"/>
                        <a:ea typeface="Calibri"/>
                        <a:cs typeface="Times New Roman"/>
                      </a:endParaRPr>
                    </a:p>
                    <a:p>
                      <a:pPr marR="93980" algn="r">
                        <a:spcAft>
                          <a:spcPts val="0"/>
                        </a:spcAft>
                      </a:pPr>
                      <a:r>
                        <a:rPr lang="en-US" sz="1200">
                          <a:latin typeface="Calibri"/>
                          <a:ea typeface="Calibri"/>
                          <a:cs typeface="Times New Roman"/>
                        </a:rPr>
                        <a:t>23%</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5"/>
                        </a:spcBef>
                        <a:spcAft>
                          <a:spcPts val="0"/>
                        </a:spcAft>
                      </a:pPr>
                      <a:endParaRPr lang="en-GB" sz="1200">
                        <a:latin typeface="Calibri"/>
                        <a:ea typeface="Calibri"/>
                        <a:cs typeface="Times New Roman"/>
                      </a:endParaRPr>
                    </a:p>
                    <a:p>
                      <a:pPr marL="24765" marR="17145" algn="ctr">
                        <a:spcAft>
                          <a:spcPts val="0"/>
                        </a:spcAft>
                      </a:pPr>
                      <a:r>
                        <a:rPr lang="en-US" sz="1200">
                          <a:latin typeface="Calibri"/>
                          <a:ea typeface="Calibri"/>
                          <a:cs typeface="Times New Roman"/>
                        </a:rPr>
                        <a:t>19%</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5"/>
                        </a:spcBef>
                        <a:spcAft>
                          <a:spcPts val="0"/>
                        </a:spcAft>
                      </a:pPr>
                      <a:endParaRPr lang="en-GB" sz="1200">
                        <a:latin typeface="Calibri"/>
                        <a:ea typeface="Calibri"/>
                        <a:cs typeface="Times New Roman"/>
                      </a:endParaRPr>
                    </a:p>
                    <a:p>
                      <a:pPr marL="26670" marR="18415" algn="ctr">
                        <a:spcAft>
                          <a:spcPts val="0"/>
                        </a:spcAft>
                      </a:pPr>
                      <a:r>
                        <a:rPr lang="en-US" sz="1200">
                          <a:latin typeface="Calibri"/>
                          <a:ea typeface="Calibri"/>
                          <a:cs typeface="Times New Roman"/>
                        </a:rPr>
                        <a:t>20%</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5"/>
                        </a:spcBef>
                        <a:spcAft>
                          <a:spcPts val="0"/>
                        </a:spcAft>
                      </a:pPr>
                      <a:endParaRPr lang="en-GB" sz="1200">
                        <a:latin typeface="Calibri"/>
                        <a:ea typeface="Calibri"/>
                        <a:cs typeface="Times New Roman"/>
                      </a:endParaRPr>
                    </a:p>
                    <a:p>
                      <a:pPr marL="16510" marR="8255" algn="ctr">
                        <a:spcAft>
                          <a:spcPts val="0"/>
                        </a:spcAft>
                      </a:pPr>
                      <a:r>
                        <a:rPr lang="en-US" sz="1200">
                          <a:latin typeface="Calibri"/>
                          <a:ea typeface="Calibri"/>
                          <a:cs typeface="Times New Roman"/>
                        </a:rPr>
                        <a:t>16%</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5"/>
                        </a:spcBef>
                        <a:spcAft>
                          <a:spcPts val="0"/>
                        </a:spcAft>
                      </a:pPr>
                      <a:endParaRPr lang="en-GB" sz="1200">
                        <a:latin typeface="Calibri"/>
                        <a:ea typeface="Calibri"/>
                        <a:cs typeface="Times New Roman"/>
                      </a:endParaRPr>
                    </a:p>
                    <a:p>
                      <a:pPr marL="16510" marR="8255" algn="ctr">
                        <a:spcAft>
                          <a:spcPts val="0"/>
                        </a:spcAft>
                      </a:pPr>
                      <a:r>
                        <a:rPr lang="en-US" sz="1200">
                          <a:latin typeface="Calibri"/>
                          <a:ea typeface="Calibri"/>
                          <a:cs typeface="Times New Roman"/>
                        </a:rPr>
                        <a:t>16%</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Bef>
                          <a:spcPts val="5"/>
                        </a:spcBef>
                        <a:spcAft>
                          <a:spcPts val="0"/>
                        </a:spcAft>
                      </a:pPr>
                      <a:endParaRPr lang="en-GB" sz="1200">
                        <a:latin typeface="Calibri"/>
                        <a:ea typeface="Calibri"/>
                        <a:cs typeface="Times New Roman"/>
                      </a:endParaRPr>
                    </a:p>
                    <a:p>
                      <a:pPr marL="18415" marR="10795" algn="ctr">
                        <a:spcAft>
                          <a:spcPts val="0"/>
                        </a:spcAft>
                      </a:pPr>
                      <a:r>
                        <a:rPr lang="en-US" sz="1200">
                          <a:latin typeface="Calibri"/>
                          <a:ea typeface="Calibri"/>
                          <a:cs typeface="Times New Roman"/>
                        </a:rPr>
                        <a:t>21%</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US" sz="600">
                        <a:latin typeface="Times New Roman"/>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5055">
                <a:tc>
                  <a:txBody>
                    <a:bodyPr/>
                    <a:lstStyle/>
                    <a:p>
                      <a:pPr>
                        <a:spcBef>
                          <a:spcPts val="15"/>
                        </a:spcBef>
                        <a:spcAft>
                          <a:spcPts val="0"/>
                        </a:spcAft>
                      </a:pPr>
                      <a:endParaRPr lang="en-GB" sz="1200">
                        <a:latin typeface="Calibri"/>
                        <a:ea typeface="Calibri"/>
                        <a:cs typeface="Times New Roman"/>
                      </a:endParaRPr>
                    </a:p>
                    <a:p>
                      <a:pPr marL="10795">
                        <a:spcAft>
                          <a:spcPts val="0"/>
                        </a:spcAft>
                      </a:pPr>
                      <a:r>
                        <a:rPr lang="en-US" sz="1200">
                          <a:latin typeface="Calibri"/>
                          <a:ea typeface="Calibri"/>
                          <a:cs typeface="Times New Roman"/>
                        </a:rPr>
                        <a:t>PEATS_LQR_6</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Bef>
                          <a:spcPts val="15"/>
                        </a:spcBef>
                        <a:spcAft>
                          <a:spcPts val="0"/>
                        </a:spcAft>
                      </a:pPr>
                      <a:endParaRPr lang="en-GB" sz="1200">
                        <a:latin typeface="Calibri"/>
                        <a:ea typeface="Calibri"/>
                        <a:cs typeface="Times New Roman"/>
                      </a:endParaRPr>
                    </a:p>
                    <a:p>
                      <a:pPr marL="10795">
                        <a:spcAft>
                          <a:spcPts val="0"/>
                        </a:spcAft>
                      </a:pPr>
                      <a:r>
                        <a:rPr lang="en-US" sz="1200">
                          <a:latin typeface="Calibri"/>
                          <a:ea typeface="Calibri"/>
                          <a:cs typeface="Times New Roman"/>
                        </a:rPr>
                        <a:t>First to follow-up ratio</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Bef>
                          <a:spcPts val="15"/>
                        </a:spcBef>
                        <a:spcAft>
                          <a:spcPts val="0"/>
                        </a:spcAft>
                      </a:pPr>
                      <a:endParaRPr lang="en-GB" sz="1200">
                        <a:latin typeface="Calibri"/>
                        <a:ea typeface="Calibri"/>
                        <a:cs typeface="Times New Roman"/>
                      </a:endParaRPr>
                    </a:p>
                    <a:p>
                      <a:pPr marL="3175" marR="3175" algn="ctr">
                        <a:spcAft>
                          <a:spcPts val="0"/>
                        </a:spcAft>
                      </a:pPr>
                      <a:r>
                        <a:rPr lang="en-US" sz="1200">
                          <a:latin typeface="Calibri"/>
                          <a:ea typeface="Calibri"/>
                          <a:cs typeface="Times New Roman"/>
                        </a:rPr>
                        <a:t>1:0.13 (13%)</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endParaRPr lang="en-GB" sz="1200">
                        <a:latin typeface="Calibri"/>
                        <a:ea typeface="Calibri"/>
                        <a:cs typeface="Times New Roman"/>
                      </a:endParaRPr>
                    </a:p>
                    <a:p>
                      <a:pPr marL="16510" marR="8255" algn="ctr">
                        <a:spcAft>
                          <a:spcPts val="0"/>
                        </a:spcAft>
                      </a:pPr>
                      <a:r>
                        <a:rPr lang="en-US" sz="1200">
                          <a:latin typeface="Calibri"/>
                          <a:ea typeface="Calibri"/>
                          <a:cs typeface="Times New Roman"/>
                        </a:rPr>
                        <a:t>3%</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L="28575" marR="20320" algn="ctr">
                        <a:spcAft>
                          <a:spcPts val="0"/>
                        </a:spcAft>
                      </a:pPr>
                      <a:r>
                        <a:rPr lang="en-US" sz="1200">
                          <a:latin typeface="Calibri"/>
                          <a:ea typeface="Calibri"/>
                          <a:cs typeface="Times New Roman"/>
                        </a:rPr>
                        <a:t>5%</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L="16510" marR="8255" algn="ctr">
                        <a:spcAft>
                          <a:spcPts val="0"/>
                        </a:spcAft>
                      </a:pPr>
                      <a:r>
                        <a:rPr lang="en-US" sz="1200">
                          <a:latin typeface="Calibri"/>
                          <a:ea typeface="Calibri"/>
                          <a:cs typeface="Times New Roman"/>
                        </a:rPr>
                        <a:t>6%</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L="18415" marR="10160" algn="ctr">
                        <a:spcAft>
                          <a:spcPts val="0"/>
                        </a:spcAft>
                      </a:pPr>
                      <a:r>
                        <a:rPr lang="en-US" sz="1200">
                          <a:latin typeface="Calibri"/>
                          <a:ea typeface="Calibri"/>
                          <a:cs typeface="Times New Roman"/>
                        </a:rPr>
                        <a:t>6%</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L="16510" marR="8255" algn="ctr">
                        <a:spcAft>
                          <a:spcPts val="0"/>
                        </a:spcAft>
                      </a:pPr>
                      <a:r>
                        <a:rPr lang="en-US" sz="1200">
                          <a:latin typeface="Calibri"/>
                          <a:ea typeface="Calibri"/>
                          <a:cs typeface="Times New Roman"/>
                        </a:rPr>
                        <a:t>7%</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R="116840" algn="r">
                        <a:spcAft>
                          <a:spcPts val="0"/>
                        </a:spcAft>
                      </a:pPr>
                      <a:r>
                        <a:rPr lang="en-US" sz="1200">
                          <a:latin typeface="Calibri"/>
                          <a:ea typeface="Calibri"/>
                          <a:cs typeface="Times New Roman"/>
                        </a:rPr>
                        <a:t>7%</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L="24765" marR="17145" algn="ctr">
                        <a:spcAft>
                          <a:spcPts val="0"/>
                        </a:spcAft>
                      </a:pPr>
                      <a:r>
                        <a:rPr lang="en-US" sz="1200">
                          <a:latin typeface="Calibri"/>
                          <a:ea typeface="Calibri"/>
                          <a:cs typeface="Times New Roman"/>
                        </a:rPr>
                        <a:t>7%</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L="26670" marR="18415" algn="ctr">
                        <a:spcAft>
                          <a:spcPts val="0"/>
                        </a:spcAft>
                      </a:pPr>
                      <a:r>
                        <a:rPr lang="en-US" sz="1200">
                          <a:latin typeface="Calibri"/>
                          <a:ea typeface="Calibri"/>
                          <a:cs typeface="Times New Roman"/>
                        </a:rPr>
                        <a:t>7%</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L="16510" marR="8255" algn="ctr">
                        <a:spcAft>
                          <a:spcPts val="0"/>
                        </a:spcAft>
                      </a:pPr>
                      <a:r>
                        <a:rPr lang="en-US" sz="1200">
                          <a:latin typeface="Calibri"/>
                          <a:ea typeface="Calibri"/>
                          <a:cs typeface="Times New Roman"/>
                        </a:rPr>
                        <a:t>11%</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a:latin typeface="Calibri"/>
                        <a:ea typeface="Calibri"/>
                        <a:cs typeface="Times New Roman"/>
                      </a:endParaRPr>
                    </a:p>
                    <a:p>
                      <a:pPr marL="16510" marR="8255" algn="ctr">
                        <a:spcAft>
                          <a:spcPts val="0"/>
                        </a:spcAft>
                      </a:pPr>
                      <a:r>
                        <a:rPr lang="en-US" sz="1200">
                          <a:latin typeface="Calibri"/>
                          <a:ea typeface="Calibri"/>
                          <a:cs typeface="Times New Roman"/>
                        </a:rPr>
                        <a:t>7%</a:t>
                      </a:r>
                      <a:endParaRPr lang="en-GB" sz="12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GB" sz="1200" dirty="0">
                        <a:latin typeface="Calibri"/>
                        <a:ea typeface="Calibri"/>
                        <a:cs typeface="Times New Roman"/>
                      </a:endParaRPr>
                    </a:p>
                    <a:p>
                      <a:pPr marL="18415" marR="10795" algn="ctr">
                        <a:spcAft>
                          <a:spcPts val="0"/>
                        </a:spcAft>
                      </a:pPr>
                      <a:r>
                        <a:rPr lang="en-US" sz="1200" dirty="0">
                          <a:latin typeface="Calibri"/>
                          <a:ea typeface="Calibri"/>
                          <a:cs typeface="Times New Roman"/>
                        </a:rPr>
                        <a:t>6%</a:t>
                      </a:r>
                      <a:endParaRPr lang="en-GB"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69B"/>
                    </a:solidFill>
                  </a:tcPr>
                </a:tc>
                <a:tc>
                  <a:txBody>
                    <a:bodyPr/>
                    <a:lstStyle/>
                    <a:p>
                      <a:pPr>
                        <a:spcAft>
                          <a:spcPts val="0"/>
                        </a:spcAft>
                      </a:pPr>
                      <a:endParaRPr lang="en-US" sz="600" dirty="0">
                        <a:latin typeface="Times New Roman"/>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Calibri" pitchFamily="34" charset="0"/>
                <a:cs typeface="Arial" pitchFamily="34" charset="0"/>
              </a:rPr>
              <a:t>Schedule 4C (Local Quality Requirements)</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 LEARNED...</a:t>
            </a:r>
            <a:endParaRPr lang="en-GB" dirty="0"/>
          </a:p>
        </p:txBody>
      </p:sp>
      <p:sp>
        <p:nvSpPr>
          <p:cNvPr id="3" name="Content Placeholder 2"/>
          <p:cNvSpPr>
            <a:spLocks noGrp="1"/>
          </p:cNvSpPr>
          <p:nvPr>
            <p:ph idx="1"/>
          </p:nvPr>
        </p:nvSpPr>
        <p:spPr/>
        <p:txBody>
          <a:bodyPr/>
          <a:lstStyle/>
          <a:p>
            <a:r>
              <a:rPr lang="en-GB" sz="2800" dirty="0" smtClean="0"/>
              <a:t>We use reception triage form for all MECS self-referrals: gauge urgency, deflect </a:t>
            </a:r>
            <a:r>
              <a:rPr lang="en-GB" sz="2800" dirty="0" err="1" smtClean="0"/>
              <a:t>inappropriates</a:t>
            </a:r>
            <a:endParaRPr lang="en-GB" sz="2800" dirty="0" smtClean="0"/>
          </a:p>
          <a:p>
            <a:r>
              <a:rPr lang="en-GB" sz="2800" dirty="0" smtClean="0"/>
              <a:t>Ensure that patient details are entered on to MECS module, immediately following completion of reception triage form (so that the service meets LQR-1)</a:t>
            </a:r>
          </a:p>
          <a:p>
            <a:r>
              <a:rPr lang="en-GB" sz="2800" dirty="0" smtClean="0"/>
              <a:t>Once consultation finished, every patient given a E&amp;D and PROMS form</a:t>
            </a:r>
          </a:p>
          <a:p>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PEATS – Commissioners’ view</a:t>
            </a:r>
            <a:endParaRPr lang="en-GB" dirty="0"/>
          </a:p>
        </p:txBody>
      </p:sp>
      <p:sp>
        <p:nvSpPr>
          <p:cNvPr id="3" name="Content Placeholder 2"/>
          <p:cNvSpPr>
            <a:spLocks noGrp="1"/>
          </p:cNvSpPr>
          <p:nvPr>
            <p:ph idx="1"/>
          </p:nvPr>
        </p:nvSpPr>
        <p:spPr/>
        <p:txBody>
          <a:bodyPr>
            <a:normAutofit lnSpcReduction="10000"/>
          </a:bodyPr>
          <a:lstStyle/>
          <a:p>
            <a:r>
              <a:rPr lang="en-GB" dirty="0" smtClean="0"/>
              <a:t>They found it challenging to present PEATS to the CCG governing body as a cost-effective means of patient care...</a:t>
            </a:r>
          </a:p>
          <a:p>
            <a:r>
              <a:rPr lang="en-GB" dirty="0" smtClean="0"/>
              <a:t>The financial summary of first </a:t>
            </a:r>
            <a:r>
              <a:rPr lang="en-GB" dirty="0" err="1" smtClean="0"/>
              <a:t>ophth</a:t>
            </a:r>
            <a:r>
              <a:rPr lang="en-GB" dirty="0" smtClean="0"/>
              <a:t> outpatients and A&amp;E </a:t>
            </a:r>
            <a:r>
              <a:rPr lang="en-GB" dirty="0" err="1" smtClean="0"/>
              <a:t>ophth</a:t>
            </a:r>
            <a:r>
              <a:rPr lang="en-GB" dirty="0" smtClean="0"/>
              <a:t> attendances showed a bigger reduction in cost in SE Staffs &amp; SP (no PEATS!) between 15/16 and 16/17, compared to SAS and CC (PEATS).</a:t>
            </a:r>
          </a:p>
          <a:p>
            <a:r>
              <a:rPr lang="en-GB" dirty="0" smtClean="0"/>
              <a:t>Once PEATS was added to the financial outlay, the CCGs' spend in SAS and CC during 16/17 actually exceeded their spend in 15/16. </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PEATS</a:t>
            </a:r>
            <a:endParaRPr lang="en-GB" dirty="0"/>
          </a:p>
        </p:txBody>
      </p:sp>
      <p:sp>
        <p:nvSpPr>
          <p:cNvPr id="3" name="Content Placeholder 2"/>
          <p:cNvSpPr>
            <a:spLocks noGrp="1"/>
          </p:cNvSpPr>
          <p:nvPr>
            <p:ph idx="1"/>
          </p:nvPr>
        </p:nvSpPr>
        <p:spPr/>
        <p:txBody>
          <a:bodyPr>
            <a:normAutofit fontScale="92500"/>
          </a:bodyPr>
          <a:lstStyle/>
          <a:p>
            <a:r>
              <a:rPr lang="en-GB" sz="2800" dirty="0" smtClean="0"/>
              <a:t>18 optical practices within or bordering the two CCG areas served as subcontractors to SASPEC</a:t>
            </a:r>
          </a:p>
          <a:p>
            <a:r>
              <a:rPr lang="en-GB" sz="2800" dirty="0" smtClean="0"/>
              <a:t>“PEATS Referral Form for GPs” document uploaded to Map of Medicine.  Inclusion/exclusion criteria</a:t>
            </a:r>
          </a:p>
          <a:p>
            <a:r>
              <a:rPr lang="en-GB" sz="2800" dirty="0" smtClean="0"/>
              <a:t>The  PEATS service to triage the referral within 48 hours</a:t>
            </a:r>
          </a:p>
          <a:p>
            <a:r>
              <a:rPr lang="en-GB" sz="2800" dirty="0" smtClean="0"/>
              <a:t>Patient to be seen by the PEATS service within 2 weeks</a:t>
            </a:r>
          </a:p>
          <a:p>
            <a:r>
              <a:rPr lang="en-GB" sz="2800" dirty="0" smtClean="0"/>
              <a:t>Urgent referrals to be seen within 24 hours</a:t>
            </a:r>
          </a:p>
          <a:p>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srcRect/>
          <a:stretch>
            <a:fillRect/>
          </a:stretch>
        </p:blipFill>
        <p:spPr bwMode="auto">
          <a:xfrm>
            <a:off x="0" y="-2071726"/>
            <a:ext cx="10215602" cy="102870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srcRect/>
          <a:stretch>
            <a:fillRect/>
          </a:stretch>
        </p:blipFill>
        <p:spPr bwMode="auto">
          <a:xfrm>
            <a:off x="0" y="-1928850"/>
            <a:ext cx="10429916" cy="96441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PEATS – COMMISSIONERS’ VIEW</a:t>
            </a:r>
            <a:endParaRPr lang="en-GB" dirty="0"/>
          </a:p>
        </p:txBody>
      </p:sp>
      <p:sp>
        <p:nvSpPr>
          <p:cNvPr id="3" name="Content Placeholder 2"/>
          <p:cNvSpPr>
            <a:spLocks noGrp="1"/>
          </p:cNvSpPr>
          <p:nvPr>
            <p:ph idx="1"/>
          </p:nvPr>
        </p:nvSpPr>
        <p:spPr/>
        <p:txBody>
          <a:bodyPr/>
          <a:lstStyle/>
          <a:p>
            <a:r>
              <a:rPr lang="en-GB" dirty="0" smtClean="0"/>
              <a:t>In light of their £40million problem, commissioners weren’t sure if they were in a position to continue paying for additional services that are not reducing their spend elsewhere</a:t>
            </a:r>
          </a:p>
          <a:p>
            <a:r>
              <a:rPr lang="en-GB" dirty="0" smtClean="0"/>
              <a:t>The feeling from the GPs is that they were not seeing any less, patients were still coming to them for a referral to PEATS</a:t>
            </a:r>
          </a:p>
          <a:p>
            <a:r>
              <a:rPr lang="en-GB" dirty="0" smtClean="0"/>
              <a:t>The biggest concern from the GPs was the worry of self-generating activity.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srcRect/>
          <a:stretch>
            <a:fillRect/>
          </a:stretch>
        </p:blipFill>
        <p:spPr bwMode="auto">
          <a:xfrm>
            <a:off x="0" y="-1643098"/>
            <a:ext cx="12787370" cy="89582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Peats – referral source</a:t>
            </a:r>
            <a:endParaRPr lang="en-GB" dirty="0"/>
          </a:p>
        </p:txBody>
      </p:sp>
      <p:pic>
        <p:nvPicPr>
          <p:cNvPr id="77826" name="Picture 2"/>
          <p:cNvPicPr>
            <a:picLocks noGrp="1" noChangeAspect="1" noChangeArrowheads="1"/>
          </p:cNvPicPr>
          <p:nvPr>
            <p:ph idx="1"/>
          </p:nvPr>
        </p:nvPicPr>
        <p:blipFill>
          <a:blip r:embed="rId2"/>
          <a:srcRect/>
          <a:stretch>
            <a:fillRect/>
          </a:stretch>
        </p:blipFill>
        <p:spPr bwMode="auto">
          <a:xfrm>
            <a:off x="-285784" y="-1714536"/>
            <a:ext cx="13144592" cy="95726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PEATS – COMMISSIONERS’ VIEW</a:t>
            </a:r>
            <a:endParaRPr lang="en-GB" dirty="0"/>
          </a:p>
        </p:txBody>
      </p:sp>
      <p:sp>
        <p:nvSpPr>
          <p:cNvPr id="4" name="Content Placeholder 3"/>
          <p:cNvSpPr>
            <a:spLocks noGrp="1"/>
          </p:cNvSpPr>
          <p:nvPr>
            <p:ph sz="half" idx="2"/>
          </p:nvPr>
        </p:nvSpPr>
        <p:spPr/>
        <p:txBody>
          <a:bodyPr>
            <a:normAutofit fontScale="85000" lnSpcReduction="20000"/>
          </a:bodyPr>
          <a:lstStyle/>
          <a:p>
            <a:pPr>
              <a:buNone/>
            </a:pPr>
            <a:r>
              <a:rPr lang="en-GB" i="1" dirty="0" smtClean="0"/>
              <a:t>BUT...</a:t>
            </a:r>
          </a:p>
          <a:p>
            <a:r>
              <a:rPr lang="en-GB" dirty="0" smtClean="0"/>
              <a:t>PEATS performed well against its LQRs</a:t>
            </a:r>
          </a:p>
          <a:p>
            <a:r>
              <a:rPr lang="en-GB" dirty="0" smtClean="0"/>
              <a:t>The membership boards supported the service continuing</a:t>
            </a:r>
          </a:p>
          <a:p>
            <a:r>
              <a:rPr lang="en-GB" dirty="0" smtClean="0"/>
              <a:t>Patient satisfaction is high (100%)</a:t>
            </a:r>
          </a:p>
          <a:p>
            <a:r>
              <a:rPr lang="en-GB" dirty="0" smtClean="0"/>
              <a:t>It’s safe (no SUI’s)</a:t>
            </a:r>
          </a:p>
          <a:p>
            <a:r>
              <a:rPr lang="en-GB" dirty="0" smtClean="0"/>
              <a:t>Commissioners want optometrists to be part of </a:t>
            </a:r>
            <a:r>
              <a:rPr lang="en-GB" dirty="0" err="1" smtClean="0"/>
              <a:t>eyecare</a:t>
            </a:r>
            <a:r>
              <a:rPr lang="en-GB" dirty="0" smtClean="0"/>
              <a:t> services redesign</a:t>
            </a:r>
          </a:p>
          <a:p>
            <a:endParaRPr lang="en-GB" dirty="0"/>
          </a:p>
        </p:txBody>
      </p:sp>
      <p:pic>
        <p:nvPicPr>
          <p:cNvPr id="9" name="Content Placeholder 8" descr="Smiley-face-clip-art-thumbs-up.png"/>
          <p:cNvPicPr>
            <a:picLocks noGrp="1" noChangeAspect="1"/>
          </p:cNvPicPr>
          <p:nvPr>
            <p:ph sz="half" idx="1"/>
          </p:nvPr>
        </p:nvPicPr>
        <p:blipFill>
          <a:blip r:embed="rId2"/>
          <a:stretch>
            <a:fillRect/>
          </a:stretch>
        </p:blipFill>
        <p:spPr>
          <a:xfrm>
            <a:off x="457200" y="2384605"/>
            <a:ext cx="3521075" cy="2957153"/>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a:srcRect/>
          <a:stretch>
            <a:fillRect/>
          </a:stretch>
        </p:blipFill>
        <p:spPr bwMode="auto">
          <a:xfrm>
            <a:off x="-1428792" y="-357214"/>
            <a:ext cx="12001584" cy="76724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a:srcRect/>
          <a:stretch>
            <a:fillRect/>
          </a:stretch>
        </p:blipFill>
        <p:spPr bwMode="auto">
          <a:xfrm>
            <a:off x="0" y="-785842"/>
            <a:ext cx="13011150" cy="81010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CASE FOR MECS - SASPEC</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With increasing pressure on GPs and the drive for care navigation in GP practices, MECS schemes are proving increasingly invaluable</a:t>
            </a:r>
          </a:p>
          <a:p>
            <a:r>
              <a:rPr lang="en-GB" dirty="0" smtClean="0"/>
              <a:t>GPs should be encouraged to send all referrals from non-accredited optometrists (bar red flag conditions) into MECS</a:t>
            </a:r>
          </a:p>
          <a:p>
            <a:r>
              <a:rPr lang="en-GB" dirty="0" smtClean="0"/>
              <a:t>The implementation of a locally agreed formulary (and involving a locally funded agreement for pharmacy supply) will significantly reduce onward referral to GP surgeries for prescriptions, thus engendering goodwill and improving links with both GP and pharmacy. </a:t>
            </a:r>
          </a:p>
          <a:p>
            <a:r>
              <a:rPr lang="en-GB" dirty="0" smtClean="0"/>
              <a:t>Working to enable the direct referral into secondary care from MECS of both routines and </a:t>
            </a:r>
            <a:r>
              <a:rPr lang="en-GB" dirty="0" err="1" smtClean="0"/>
              <a:t>urgents</a:t>
            </a:r>
            <a:r>
              <a:rPr lang="en-GB" dirty="0" smtClean="0"/>
              <a:t> </a:t>
            </a:r>
          </a:p>
          <a:p>
            <a:r>
              <a:rPr lang="en-GB" dirty="0" smtClean="0"/>
              <a:t>Lambeth and Lewisham MECS (BMJ, 2016)</a:t>
            </a:r>
          </a:p>
          <a:p>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Peats: self-referrals</a:t>
            </a:r>
            <a:endParaRPr lang="en-GB" dirty="0"/>
          </a:p>
        </p:txBody>
      </p:sp>
      <p:sp>
        <p:nvSpPr>
          <p:cNvPr id="3" name="Content Placeholder 2"/>
          <p:cNvSpPr>
            <a:spLocks noGrp="1"/>
          </p:cNvSpPr>
          <p:nvPr>
            <p:ph idx="1"/>
          </p:nvPr>
        </p:nvSpPr>
        <p:spPr/>
        <p:txBody>
          <a:bodyPr>
            <a:normAutofit lnSpcReduction="10000"/>
          </a:bodyPr>
          <a:lstStyle/>
          <a:p>
            <a:r>
              <a:rPr lang="en-GB" dirty="0" smtClean="0"/>
              <a:t>Given that typically 75% of referrals into PEATS are self-referrals, SASPEC understands the commissioners’ concern that this referral option is at risk of being over-used - particularly in relation to minor external eye disorders</a:t>
            </a:r>
          </a:p>
          <a:p>
            <a:r>
              <a:rPr lang="en-GB" dirty="0" smtClean="0"/>
              <a:t>We know that this is a cohort of patients who rarely requires referral into the acute trust.</a:t>
            </a:r>
          </a:p>
          <a:p>
            <a:r>
              <a:rPr lang="en-GB" dirty="0" smtClean="0"/>
              <a:t> With LOCSU’s help, SASPEC has developed two documents, “The Use of MECS and Sight Tests” and “Referrals from non MECS-accredited opticians into MECS”</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Peats reception triage form</a:t>
            </a:r>
            <a:endParaRPr lang="en-GB"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00100" y="1758696"/>
            <a:ext cx="6215106" cy="483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THE USE OF MECS AND SIGHT TESTS</a:t>
            </a:r>
            <a:endParaRPr lang="en-GB" sz="3200" dirty="0"/>
          </a:p>
        </p:txBody>
      </p:sp>
      <p:sp>
        <p:nvSpPr>
          <p:cNvPr id="3" name="Content Placeholder 2"/>
          <p:cNvSpPr>
            <a:spLocks noGrp="1"/>
          </p:cNvSpPr>
          <p:nvPr>
            <p:ph idx="1"/>
          </p:nvPr>
        </p:nvSpPr>
        <p:spPr/>
        <p:txBody>
          <a:bodyPr>
            <a:normAutofit fontScale="92500" lnSpcReduction="20000"/>
          </a:bodyPr>
          <a:lstStyle/>
          <a:p>
            <a:r>
              <a:rPr lang="en-GB" dirty="0" smtClean="0"/>
              <a:t>A MECS examination is not an adjunct to a sight test, it is an alternative for those cases where the symptoms do not seem to be obvious sight test material.</a:t>
            </a:r>
          </a:p>
          <a:p>
            <a:r>
              <a:rPr lang="en-GB" dirty="0" smtClean="0"/>
              <a:t>You choose and either perform a sight test and deal with what you find, or perform or refer for, a MECS.</a:t>
            </a:r>
          </a:p>
          <a:p>
            <a:r>
              <a:rPr lang="en-GB" dirty="0" smtClean="0"/>
              <a:t>It should be extremely rare (if ever) for a sight test to lead to a MECS examination.  </a:t>
            </a:r>
          </a:p>
          <a:p>
            <a:r>
              <a:rPr lang="en-GB" dirty="0" smtClean="0"/>
              <a:t>Where minor conditions (e.g. Dry eye, </a:t>
            </a:r>
            <a:r>
              <a:rPr lang="en-GB" dirty="0" err="1" smtClean="0"/>
              <a:t>Blepharitis</a:t>
            </a:r>
            <a:r>
              <a:rPr lang="en-GB" dirty="0" smtClean="0"/>
              <a:t>) are identified during a sight test, all practitioners should continue to advise the patient in relation to these conditions during the course of the sight test.</a:t>
            </a:r>
          </a:p>
          <a:p>
            <a:endParaRPr lang="en-GB" dirty="0" smtClean="0"/>
          </a:p>
          <a:p>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Referrals from non-</a:t>
            </a:r>
            <a:r>
              <a:rPr lang="en-GB" dirty="0" err="1" smtClean="0"/>
              <a:t>mecs</a:t>
            </a:r>
            <a:r>
              <a:rPr lang="en-GB" dirty="0" smtClean="0"/>
              <a:t> accredited opticians into </a:t>
            </a:r>
            <a:r>
              <a:rPr lang="en-GB" dirty="0" err="1" smtClean="0"/>
              <a:t>mecs</a:t>
            </a:r>
            <a:endParaRPr lang="en-GB" dirty="0"/>
          </a:p>
        </p:txBody>
      </p:sp>
      <p:sp>
        <p:nvSpPr>
          <p:cNvPr id="3" name="Content Placeholder 2"/>
          <p:cNvSpPr>
            <a:spLocks noGrp="1"/>
          </p:cNvSpPr>
          <p:nvPr>
            <p:ph idx="1"/>
          </p:nvPr>
        </p:nvSpPr>
        <p:spPr/>
        <p:txBody>
          <a:bodyPr>
            <a:normAutofit fontScale="85000" lnSpcReduction="10000"/>
          </a:bodyPr>
          <a:lstStyle/>
          <a:p>
            <a:pPr lvl="0"/>
            <a:r>
              <a:rPr lang="en-GB" dirty="0" smtClean="0"/>
              <a:t>There are limited circumstances in which a non MECS-accredited registered optician may refer a patient to a MECS-accredited registered optician...</a:t>
            </a:r>
          </a:p>
          <a:p>
            <a:pPr lvl="0"/>
            <a:r>
              <a:rPr lang="en-GB" dirty="0" smtClean="0"/>
              <a:t>1) a patient presenting with recent onset flashes and floaters</a:t>
            </a:r>
          </a:p>
          <a:p>
            <a:pPr lvl="0"/>
            <a:r>
              <a:rPr lang="en-GB" dirty="0" smtClean="0"/>
              <a:t>2) a patient with mild-to-moderate ocular pain</a:t>
            </a:r>
          </a:p>
          <a:p>
            <a:pPr lvl="0"/>
            <a:r>
              <a:rPr lang="en-GB" dirty="0" smtClean="0"/>
              <a:t>3) a patient requiring differential diagnosis of the red eye  </a:t>
            </a:r>
          </a:p>
          <a:p>
            <a:r>
              <a:rPr lang="en-GB" dirty="0" smtClean="0"/>
              <a:t>It is important that the non MECS-accredited practitioner understands that their duty of care to the patient under GOS is unaffected</a:t>
            </a:r>
          </a:p>
          <a:p>
            <a:r>
              <a:rPr lang="en-GB" dirty="0" smtClean="0"/>
              <a:t>The non MECS-accredited registered optician should not refer every single minor eye condition to the MECS-accredited registered optician</a:t>
            </a:r>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DON’T REFER INTO MECS IF...</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Flashes &amp; floaters &lt; 1 month since first full MECS consultation</a:t>
            </a:r>
          </a:p>
          <a:p>
            <a:r>
              <a:rPr lang="en-GB" dirty="0" smtClean="0"/>
              <a:t>In-growing eyelashes &lt; 4 months since first full MECS consultation</a:t>
            </a:r>
          </a:p>
          <a:p>
            <a:r>
              <a:rPr lang="en-GB" dirty="0" smtClean="0"/>
              <a:t>Repeat dry eye / </a:t>
            </a:r>
            <a:r>
              <a:rPr lang="en-GB" dirty="0" err="1" smtClean="0"/>
              <a:t>blepharitis</a:t>
            </a:r>
            <a:r>
              <a:rPr lang="en-GB" dirty="0" smtClean="0"/>
              <a:t> &lt; 4 months since first full MECS consultation</a:t>
            </a:r>
          </a:p>
          <a:p>
            <a:r>
              <a:rPr lang="en-GB" dirty="0" smtClean="0"/>
              <a:t>Transient vision loss &lt; 4 months since first full MECS consultation</a:t>
            </a:r>
          </a:p>
          <a:p>
            <a:r>
              <a:rPr lang="en-GB" dirty="0" smtClean="0"/>
              <a:t>Where symptoms suggest that a sight test is more appropriate</a:t>
            </a:r>
          </a:p>
          <a:p>
            <a:r>
              <a:rPr lang="en-GB" dirty="0" smtClean="0"/>
              <a:t>Adult squints, longstanding </a:t>
            </a:r>
            <a:r>
              <a:rPr lang="en-GB" dirty="0" err="1" smtClean="0"/>
              <a:t>diplopia</a:t>
            </a:r>
            <a:endParaRPr lang="en-GB" dirty="0" smtClean="0"/>
          </a:p>
          <a:p>
            <a:r>
              <a:rPr lang="en-GB" dirty="0" smtClean="0"/>
              <a:t>Removal of suture</a:t>
            </a:r>
          </a:p>
          <a:p>
            <a:r>
              <a:rPr lang="en-GB" dirty="0" smtClean="0"/>
              <a:t>Repeat field tests following a sight test</a:t>
            </a:r>
          </a:p>
          <a:p>
            <a:r>
              <a:rPr lang="en-GB" dirty="0" smtClean="0"/>
              <a:t>AMD (unless recent-onset </a:t>
            </a:r>
            <a:r>
              <a:rPr lang="en-GB" dirty="0" err="1" smtClean="0"/>
              <a:t>disciform</a:t>
            </a:r>
            <a:r>
              <a:rPr lang="en-GB" dirty="0" smtClean="0"/>
              <a:t> lesion is suspected)</a:t>
            </a:r>
          </a:p>
          <a:p>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mecS</a:t>
            </a:r>
            <a:r>
              <a:rPr lang="en-GB" dirty="0" smtClean="0"/>
              <a:t> – REFERRAL SOURCES (AMENDED)</a:t>
            </a:r>
            <a:endParaRPr lang="en-GB" dirty="0"/>
          </a:p>
        </p:txBody>
      </p:sp>
      <p:sp>
        <p:nvSpPr>
          <p:cNvPr id="3" name="Content Placeholder 2"/>
          <p:cNvSpPr>
            <a:spLocks noGrp="1"/>
          </p:cNvSpPr>
          <p:nvPr>
            <p:ph idx="1"/>
          </p:nvPr>
        </p:nvSpPr>
        <p:spPr/>
        <p:txBody>
          <a:bodyPr/>
          <a:lstStyle/>
          <a:p>
            <a:r>
              <a:rPr lang="en-GB" dirty="0" smtClean="0"/>
              <a:t>GP  </a:t>
            </a:r>
          </a:p>
          <a:p>
            <a:r>
              <a:rPr lang="en-GB" dirty="0" smtClean="0"/>
              <a:t>Self-Referral – Signposted from GP Receptionist </a:t>
            </a:r>
          </a:p>
          <a:p>
            <a:r>
              <a:rPr lang="en-GB" dirty="0" smtClean="0"/>
              <a:t>Self-Referral – Signposted from pharmacist  </a:t>
            </a:r>
          </a:p>
          <a:p>
            <a:r>
              <a:rPr lang="en-GB" dirty="0" smtClean="0"/>
              <a:t>Self-Referral – From advertisement of service  </a:t>
            </a:r>
          </a:p>
          <a:p>
            <a:r>
              <a:rPr lang="en-GB" dirty="0" smtClean="0"/>
              <a:t>Self-Referral – Other  </a:t>
            </a:r>
          </a:p>
          <a:p>
            <a:r>
              <a:rPr lang="en-GB" dirty="0" smtClean="0"/>
              <a:t>Optician following routine eye test  </a:t>
            </a:r>
          </a:p>
          <a:p>
            <a:r>
              <a:rPr lang="en-GB" dirty="0" smtClean="0"/>
              <a:t>Optician – not part of the MECS scheme  </a:t>
            </a:r>
          </a:p>
          <a:p>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CARE NAVIGATION</a:t>
            </a:r>
            <a:endParaRPr lang="en-GB" dirty="0"/>
          </a:p>
        </p:txBody>
      </p:sp>
      <p:sp>
        <p:nvSpPr>
          <p:cNvPr id="3" name="Content Placeholder 2"/>
          <p:cNvSpPr>
            <a:spLocks noGrp="1"/>
          </p:cNvSpPr>
          <p:nvPr>
            <p:ph idx="1"/>
          </p:nvPr>
        </p:nvSpPr>
        <p:spPr/>
        <p:txBody>
          <a:bodyPr/>
          <a:lstStyle/>
          <a:p>
            <a:r>
              <a:rPr lang="en-GB" dirty="0" smtClean="0"/>
              <a:t>GP often first port of call for patients</a:t>
            </a:r>
          </a:p>
          <a:p>
            <a:r>
              <a:rPr lang="en-GB" dirty="0" smtClean="0"/>
              <a:t>Can prove challenging, and often unnecessary</a:t>
            </a:r>
          </a:p>
          <a:p>
            <a:r>
              <a:rPr lang="en-GB" dirty="0" smtClean="0"/>
              <a:t>“Care Navigators” – GP receptionists with specialist training, helping </a:t>
            </a:r>
            <a:r>
              <a:rPr lang="en-GB" dirty="0" err="1" smtClean="0"/>
              <a:t>px</a:t>
            </a:r>
            <a:r>
              <a:rPr lang="en-GB" dirty="0" smtClean="0"/>
              <a:t> to get to the right service first time</a:t>
            </a:r>
          </a:p>
          <a:p>
            <a:r>
              <a:rPr lang="en-GB" dirty="0" smtClean="0"/>
              <a:t>Transforming access to primary care services, better active signposting for </a:t>
            </a:r>
            <a:r>
              <a:rPr lang="en-GB" dirty="0" err="1" smtClean="0"/>
              <a:t>px</a:t>
            </a:r>
            <a:endParaRPr lang="en-GB" dirty="0" smtClean="0"/>
          </a:p>
          <a:p>
            <a:r>
              <a:rPr lang="en-GB" dirty="0" smtClean="0"/>
              <a:t>Significantly saves GP time, significantly improves patient care</a:t>
            </a:r>
          </a:p>
          <a:p>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ENHANCED PHARMACY SERVICE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We looked at pharmacy solutions elsewhere in England.  </a:t>
            </a:r>
          </a:p>
          <a:p>
            <a:r>
              <a:rPr lang="en-GB" dirty="0" smtClean="0"/>
              <a:t>The consensus was that an Enhanced Pharmacy Service (pharmacist supplies prescribed preparation to a written order from a MECS optometrist), linked to the Common Ailments Service (CAS), would be a more workable and safer option than a Patient Group Directive (PGD).</a:t>
            </a:r>
          </a:p>
          <a:p>
            <a:r>
              <a:rPr lang="en-GB" dirty="0" smtClean="0"/>
              <a:t>South Staffs LPC is of the opinion that an Enhanced Pharmacy Service can be set up for MECS, in conjunction with </a:t>
            </a:r>
            <a:r>
              <a:rPr lang="en-GB" dirty="0" err="1" smtClean="0"/>
              <a:t>Pharma</a:t>
            </a:r>
            <a:r>
              <a:rPr lang="en-GB" dirty="0" smtClean="0"/>
              <a:t> Outcomes.  </a:t>
            </a:r>
          </a:p>
          <a:p>
            <a:r>
              <a:rPr lang="en-GB" dirty="0" smtClean="0"/>
              <a:t>There are a couple of POM's on the list that the LPC will need to seek national guidance on. </a:t>
            </a:r>
          </a:p>
          <a:p>
            <a:endParaRPr lang="en-GB"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MECS FORMULARY</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Gt. </a:t>
            </a:r>
            <a:r>
              <a:rPr lang="en-GB" dirty="0" err="1" smtClean="0"/>
              <a:t>Chloramphenicol</a:t>
            </a:r>
            <a:r>
              <a:rPr lang="en-GB" dirty="0" smtClean="0"/>
              <a:t> 0.5% 10ml         </a:t>
            </a:r>
            <a:r>
              <a:rPr lang="en-GB" i="1" dirty="0" smtClean="0">
                <a:solidFill>
                  <a:srgbClr val="7030A0"/>
                </a:solidFill>
              </a:rPr>
              <a:t>P for bacterial conjunctivitis, otherwise POM</a:t>
            </a:r>
          </a:p>
          <a:p>
            <a:r>
              <a:rPr lang="en-GB" dirty="0" smtClean="0"/>
              <a:t>Oc. </a:t>
            </a:r>
            <a:r>
              <a:rPr lang="en-GB" dirty="0" err="1" smtClean="0"/>
              <a:t>Chloramphenicol</a:t>
            </a:r>
            <a:r>
              <a:rPr lang="en-GB" dirty="0" smtClean="0"/>
              <a:t> 1.0% 4g            </a:t>
            </a:r>
            <a:r>
              <a:rPr lang="en-GB" i="1" dirty="0" smtClean="0">
                <a:solidFill>
                  <a:srgbClr val="7030A0"/>
                </a:solidFill>
              </a:rPr>
              <a:t>P for bacterial conjunctivitis, otherwise POM</a:t>
            </a:r>
          </a:p>
          <a:p>
            <a:r>
              <a:rPr lang="en-GB" dirty="0" err="1" smtClean="0"/>
              <a:t>Fucithalmic</a:t>
            </a:r>
            <a:r>
              <a:rPr lang="en-GB" dirty="0" smtClean="0"/>
              <a:t> 1% 5g                             </a:t>
            </a:r>
            <a:r>
              <a:rPr lang="en-GB" i="1" dirty="0" smtClean="0">
                <a:solidFill>
                  <a:srgbClr val="7030A0"/>
                </a:solidFill>
              </a:rPr>
              <a:t>POM</a:t>
            </a:r>
          </a:p>
          <a:p>
            <a:r>
              <a:rPr lang="en-GB" dirty="0" smtClean="0"/>
              <a:t>Sodium </a:t>
            </a:r>
            <a:r>
              <a:rPr lang="en-GB" dirty="0" err="1" smtClean="0"/>
              <a:t>Cromoglicate</a:t>
            </a:r>
            <a:r>
              <a:rPr lang="en-GB" dirty="0" smtClean="0"/>
              <a:t> 2% 10ml         </a:t>
            </a:r>
            <a:r>
              <a:rPr lang="en-GB" dirty="0" smtClean="0">
                <a:solidFill>
                  <a:srgbClr val="7030A0"/>
                </a:solidFill>
              </a:rPr>
              <a:t>  </a:t>
            </a:r>
            <a:r>
              <a:rPr lang="en-GB" i="1" dirty="0" smtClean="0">
                <a:solidFill>
                  <a:srgbClr val="7030A0"/>
                </a:solidFill>
              </a:rPr>
              <a:t>P as </a:t>
            </a:r>
            <a:r>
              <a:rPr lang="en-GB" i="1" dirty="0" err="1" smtClean="0">
                <a:solidFill>
                  <a:srgbClr val="7030A0"/>
                </a:solidFill>
              </a:rPr>
              <a:t>Opticrom</a:t>
            </a:r>
            <a:r>
              <a:rPr lang="en-GB" i="1" dirty="0" smtClean="0">
                <a:solidFill>
                  <a:srgbClr val="7030A0"/>
                </a:solidFill>
              </a:rPr>
              <a:t> for </a:t>
            </a:r>
            <a:r>
              <a:rPr lang="en-GB" i="1" dirty="0" err="1" smtClean="0">
                <a:solidFill>
                  <a:srgbClr val="7030A0"/>
                </a:solidFill>
              </a:rPr>
              <a:t>hayfever</a:t>
            </a:r>
            <a:r>
              <a:rPr lang="en-GB" i="1" dirty="0" smtClean="0">
                <a:solidFill>
                  <a:srgbClr val="7030A0"/>
                </a:solidFill>
              </a:rPr>
              <a:t> only, otherwise POM</a:t>
            </a:r>
          </a:p>
          <a:p>
            <a:r>
              <a:rPr lang="en-GB" dirty="0" err="1" smtClean="0"/>
              <a:t>Otrivine-Antistin</a:t>
            </a:r>
            <a:r>
              <a:rPr lang="en-GB" dirty="0" smtClean="0"/>
              <a:t> 10ml                      </a:t>
            </a:r>
            <a:r>
              <a:rPr lang="en-GB" i="1" dirty="0" smtClean="0">
                <a:solidFill>
                  <a:srgbClr val="7030A0"/>
                </a:solidFill>
              </a:rPr>
              <a:t>P</a:t>
            </a:r>
          </a:p>
          <a:p>
            <a:r>
              <a:rPr lang="en-GB" dirty="0" err="1" smtClean="0"/>
              <a:t>Hypromellose</a:t>
            </a:r>
            <a:r>
              <a:rPr lang="en-GB" dirty="0" smtClean="0"/>
              <a:t> 0.3% 10ml                   </a:t>
            </a:r>
            <a:r>
              <a:rPr lang="en-GB" i="1" dirty="0" smtClean="0">
                <a:solidFill>
                  <a:srgbClr val="7030A0"/>
                </a:solidFill>
              </a:rPr>
              <a:t>P/GSL/CE</a:t>
            </a:r>
          </a:p>
          <a:p>
            <a:r>
              <a:rPr lang="en-GB" dirty="0" err="1" smtClean="0"/>
              <a:t>Carbomer</a:t>
            </a:r>
            <a:r>
              <a:rPr lang="en-GB" dirty="0" smtClean="0"/>
              <a:t> 980 0.2% 10g                   </a:t>
            </a:r>
            <a:r>
              <a:rPr lang="en-GB" dirty="0" smtClean="0">
                <a:solidFill>
                  <a:srgbClr val="7030A0"/>
                </a:solidFill>
              </a:rPr>
              <a:t> </a:t>
            </a:r>
            <a:r>
              <a:rPr lang="en-GB" i="1" dirty="0" smtClean="0">
                <a:solidFill>
                  <a:srgbClr val="7030A0"/>
                </a:solidFill>
              </a:rPr>
              <a:t>P</a:t>
            </a:r>
          </a:p>
          <a:p>
            <a:r>
              <a:rPr lang="en-GB" dirty="0" err="1" smtClean="0"/>
              <a:t>Lacrilube</a:t>
            </a:r>
            <a:r>
              <a:rPr lang="en-GB" dirty="0" smtClean="0"/>
              <a:t> 5g                                    </a:t>
            </a:r>
            <a:r>
              <a:rPr lang="en-GB" dirty="0" smtClean="0">
                <a:solidFill>
                  <a:srgbClr val="7030A0"/>
                </a:solidFill>
              </a:rPr>
              <a:t> </a:t>
            </a:r>
            <a:r>
              <a:rPr lang="en-GB" i="1" dirty="0" smtClean="0">
                <a:solidFill>
                  <a:srgbClr val="7030A0"/>
                </a:solidFill>
              </a:rPr>
              <a:t>P</a:t>
            </a:r>
          </a:p>
          <a:p>
            <a:r>
              <a:rPr lang="en-GB" dirty="0" smtClean="0"/>
              <a:t>Sodium </a:t>
            </a:r>
            <a:r>
              <a:rPr lang="en-GB" dirty="0" err="1" smtClean="0"/>
              <a:t>Hyaluronate</a:t>
            </a:r>
            <a:r>
              <a:rPr lang="en-GB" dirty="0" smtClean="0"/>
              <a:t> 0.15% 10ml       </a:t>
            </a:r>
            <a:r>
              <a:rPr lang="en-GB" i="1" dirty="0" smtClean="0">
                <a:solidFill>
                  <a:srgbClr val="7030A0"/>
                </a:solidFill>
              </a:rPr>
              <a:t>CE</a:t>
            </a:r>
          </a:p>
          <a:p>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srcRect/>
          <a:stretch>
            <a:fillRect/>
          </a:stretch>
        </p:blipFill>
        <p:spPr bwMode="auto">
          <a:xfrm>
            <a:off x="-4286312" y="-1643098"/>
            <a:ext cx="18288128" cy="88868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srcRect/>
          <a:stretch>
            <a:fillRect/>
          </a:stretch>
        </p:blipFill>
        <p:spPr bwMode="auto">
          <a:xfrm>
            <a:off x="-4357750" y="-1928850"/>
            <a:ext cx="18502442" cy="91726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ttachment.outlook.office.net/owa/markmccracken@live.co.uk/service.svc/s/GetAttachmentThumbnail?id=AQMkADAwATMwMAItOTI4MS0yOWZkLTAwAi0wMAoARgAAA2Tul0c5n61Hi5rHhtrmBV4HAP66qrMcEPZKlCOIpiIa67MAAAIBDAAAAP66qrMcEPZKlCOIpiIa67MAAADKa6lQAAAAARIAEAAL3RRHw9h0TZ5lbnd%2BfL2x&amp;thumbnailType=2&amp;X-OWA-CANARY=NDImbf6vNUCf4vOTQ-CPSXDJMwfTltQYV3EHxjVOcxDlAL96Jb5xGQcihgFo5y3UxaOa5Qfw6cU.&amp;token=1e455fe5-38ef-47a7-8639-3cd3d7fe8163&amp;owa=outlook.live.com&amp;isc=1"/>
          <p:cNvPicPr>
            <a:picLocks noChangeAspect="1" noChangeArrowheads="1"/>
          </p:cNvPicPr>
          <p:nvPr/>
        </p:nvPicPr>
        <p:blipFill>
          <a:blip r:embed="rId2"/>
          <a:srcRect/>
          <a:stretch>
            <a:fillRect/>
          </a:stretch>
        </p:blipFill>
        <p:spPr bwMode="auto">
          <a:xfrm>
            <a:off x="63500" y="214289"/>
            <a:ext cx="8008962" cy="654528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PEATS RECEPTION TRIAGE FORM</a:t>
            </a:r>
            <a:endParaRPr lang="en-GB"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60247" y="1928802"/>
            <a:ext cx="6843231" cy="4214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Image result for CONJUNCTIVITIS CARTOON"/>
          <p:cNvPicPr>
            <a:picLocks noChangeAspect="1" noChangeArrowheads="1"/>
          </p:cNvPicPr>
          <p:nvPr/>
        </p:nvPicPr>
        <p:blipFill>
          <a:blip r:embed="rId2"/>
          <a:srcRect/>
          <a:stretch>
            <a:fillRect/>
          </a:stretch>
        </p:blipFill>
        <p:spPr bwMode="auto">
          <a:xfrm>
            <a:off x="1357290" y="857232"/>
            <a:ext cx="5429288" cy="5429288"/>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Mecs</a:t>
            </a:r>
            <a:r>
              <a:rPr lang="en-GB" dirty="0" smtClean="0"/>
              <a:t> – </a:t>
            </a:r>
            <a:r>
              <a:rPr lang="en-GB" dirty="0" err="1" smtClean="0"/>
              <a:t>clo’s</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Contact lens opticians are suitably qualified to deal with most anterior eye conditions within MECS.</a:t>
            </a:r>
          </a:p>
          <a:p>
            <a:r>
              <a:rPr lang="en-GB" dirty="0" smtClean="0"/>
              <a:t>A modification to the MECS triage protocol would ensure the correct patients/conditions are seen urgently by the optometrist </a:t>
            </a:r>
            <a:r>
              <a:rPr lang="en-GB" dirty="0" err="1" smtClean="0"/>
              <a:t>ie</a:t>
            </a:r>
            <a:r>
              <a:rPr lang="en-GB" dirty="0" smtClean="0"/>
              <a:t> flashes and floaters/vision loss etc. While patients would see the CLO for anterior eye problems such as the red eye problem. </a:t>
            </a:r>
          </a:p>
          <a:p>
            <a:r>
              <a:rPr lang="en-GB" dirty="0" smtClean="0"/>
              <a:t>If the triage process fails and the CLO is presented with a condition falling outside their scope of practice, they have sufficient knowledge enabling them to hand the patients care over to the optometrist. </a:t>
            </a:r>
          </a:p>
          <a:p>
            <a:r>
              <a:rPr lang="en-GB" dirty="0" smtClean="0"/>
              <a:t>Statistics from established MECS/PEATS schemes identify 70-80% of patients who present for MECS/PEATS appointments have anterior eye problems, nearly all of which can be dealt with by the CLO. This will enable the scheme to be more effective, increasing capacity and enabling the optometrist to see more urgent cases within the required time scale. </a:t>
            </a:r>
          </a:p>
          <a:p>
            <a:r>
              <a:rPr lang="en-GB" dirty="0" smtClean="0"/>
              <a:t>In a situation where the patient was first seen by the CLO and then passed to the optometrist only one fee would be claimed. </a:t>
            </a:r>
          </a:p>
          <a:p>
            <a:endParaRPr lang="en-GB"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Mecs</a:t>
            </a:r>
            <a:r>
              <a:rPr lang="en-GB" dirty="0" smtClean="0"/>
              <a:t> – Electronic Referrals</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The commissioners now wish to implement a CQUIN which reduces the number of ophthalmological referrals sent in via the GP, through the use of electronic means.</a:t>
            </a:r>
          </a:p>
          <a:p>
            <a:r>
              <a:rPr lang="en-GB" dirty="0" smtClean="0"/>
              <a:t>Although in practice electronic referrals can be sent from the MECS IT module, it relies on an automated emailing system which is still not sufficiently sophisticated. We could not guarantee that they would arrive within the required time window. So urgent MECS referrals would still need to be faxed.</a:t>
            </a:r>
          </a:p>
          <a:p>
            <a:r>
              <a:rPr lang="en-GB" dirty="0" smtClean="0"/>
              <a:t>However, electronic referral is still well suited to routine conditions from MECS.</a:t>
            </a:r>
          </a:p>
          <a:p>
            <a:r>
              <a:rPr lang="en-GB" dirty="0" smtClean="0"/>
              <a:t>Revisions will be made to ophthalmological referral guidance for South Staffs MECS practitioners.</a:t>
            </a:r>
          </a:p>
          <a:p>
            <a:endParaRPr lang="en-GB"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Urgent </a:t>
            </a:r>
            <a:r>
              <a:rPr lang="en-GB" dirty="0" err="1" smtClean="0"/>
              <a:t>opHTHALMOLOGICAL</a:t>
            </a:r>
            <a:r>
              <a:rPr lang="en-GB" dirty="0" smtClean="0"/>
              <a:t> REFERRALS GUIDANCE</a:t>
            </a:r>
            <a:endParaRPr lang="en-GB" dirty="0"/>
          </a:p>
        </p:txBody>
      </p:sp>
      <p:sp>
        <p:nvSpPr>
          <p:cNvPr id="3" name="Content Placeholder 2"/>
          <p:cNvSpPr>
            <a:spLocks noGrp="1"/>
          </p:cNvSpPr>
          <p:nvPr>
            <p:ph idx="1"/>
          </p:nvPr>
        </p:nvSpPr>
        <p:spPr/>
        <p:txBody>
          <a:bodyPr>
            <a:normAutofit fontScale="55000" lnSpcReduction="20000"/>
          </a:bodyPr>
          <a:lstStyle/>
          <a:p>
            <a:r>
              <a:rPr lang="en-GB" b="1" dirty="0" smtClean="0"/>
              <a:t>Conditions for urgent referral (&lt;24 hours)</a:t>
            </a:r>
            <a:r>
              <a:rPr lang="en-GB" dirty="0" smtClean="0"/>
              <a:t> </a:t>
            </a:r>
          </a:p>
          <a:p>
            <a:r>
              <a:rPr lang="en-GB" dirty="0" smtClean="0"/>
              <a:t> </a:t>
            </a:r>
          </a:p>
          <a:p>
            <a:r>
              <a:rPr lang="en-GB" b="1" dirty="0" smtClean="0"/>
              <a:t>Painful red eye</a:t>
            </a:r>
            <a:endParaRPr lang="en-GB" dirty="0" smtClean="0"/>
          </a:p>
          <a:p>
            <a:pPr lvl="0"/>
            <a:r>
              <a:rPr lang="en-GB" dirty="0" smtClean="0"/>
              <a:t>Corneal ulcer</a:t>
            </a:r>
          </a:p>
          <a:p>
            <a:pPr lvl="0"/>
            <a:r>
              <a:rPr lang="en-GB" dirty="0" smtClean="0"/>
              <a:t>Anterior </a:t>
            </a:r>
            <a:r>
              <a:rPr lang="en-GB" dirty="0" err="1" smtClean="0"/>
              <a:t>uveitis</a:t>
            </a:r>
            <a:endParaRPr lang="en-GB" dirty="0" smtClean="0"/>
          </a:p>
          <a:p>
            <a:pPr lvl="0"/>
            <a:r>
              <a:rPr lang="en-GB" dirty="0" smtClean="0"/>
              <a:t>Corneal FB</a:t>
            </a:r>
          </a:p>
          <a:p>
            <a:pPr lvl="0"/>
            <a:r>
              <a:rPr lang="en-GB" dirty="0" smtClean="0"/>
              <a:t>Acute angle closure</a:t>
            </a:r>
          </a:p>
          <a:p>
            <a:pPr lvl="0"/>
            <a:r>
              <a:rPr lang="en-GB" dirty="0" smtClean="0"/>
              <a:t>Chemical Injury</a:t>
            </a:r>
          </a:p>
          <a:p>
            <a:r>
              <a:rPr lang="en-GB" b="1" dirty="0" smtClean="0"/>
              <a:t>Sudden recent (&lt;48 hrs) loss of vision</a:t>
            </a:r>
            <a:endParaRPr lang="en-GB" dirty="0" smtClean="0"/>
          </a:p>
          <a:p>
            <a:pPr lvl="0"/>
            <a:r>
              <a:rPr lang="en-GB" dirty="0" smtClean="0"/>
              <a:t>Retinal detachment </a:t>
            </a:r>
            <a:r>
              <a:rPr lang="en-GB" i="1" dirty="0" smtClean="0"/>
              <a:t>(includes retinal tear with no RD)</a:t>
            </a:r>
            <a:endParaRPr lang="en-GB" dirty="0" smtClean="0"/>
          </a:p>
          <a:p>
            <a:pPr lvl="0"/>
            <a:r>
              <a:rPr lang="en-GB" dirty="0" smtClean="0"/>
              <a:t>CRAO (&lt;12 hrs old)</a:t>
            </a:r>
          </a:p>
          <a:p>
            <a:pPr lvl="0"/>
            <a:r>
              <a:rPr lang="en-GB" dirty="0" smtClean="0"/>
              <a:t>Optic Neuritis / AION</a:t>
            </a:r>
          </a:p>
          <a:p>
            <a:pPr lvl="0"/>
            <a:r>
              <a:rPr lang="en-GB" dirty="0" smtClean="0"/>
              <a:t>Unexplained sudden loss of vision</a:t>
            </a:r>
          </a:p>
          <a:p>
            <a:r>
              <a:rPr lang="en-GB" b="1" dirty="0" err="1" smtClean="0"/>
              <a:t>Papilloedema</a:t>
            </a:r>
            <a:endParaRPr lang="en-GB" dirty="0" smtClean="0"/>
          </a:p>
          <a:p>
            <a:r>
              <a:rPr lang="en-GB" b="1" dirty="0" smtClean="0"/>
              <a:t>Orbital </a:t>
            </a:r>
            <a:r>
              <a:rPr lang="en-GB" b="1" dirty="0" err="1" smtClean="0"/>
              <a:t>cellulitis</a:t>
            </a:r>
            <a:endParaRPr lang="en-GB" dirty="0" smtClean="0"/>
          </a:p>
          <a:p>
            <a:r>
              <a:rPr lang="en-GB" b="1" dirty="0" smtClean="0"/>
              <a:t>Penetrating Injury</a:t>
            </a:r>
            <a:endParaRPr lang="en-GB" dirty="0" smtClean="0"/>
          </a:p>
          <a:p>
            <a:r>
              <a:rPr lang="en-GB" b="1" dirty="0" smtClean="0"/>
              <a:t> </a:t>
            </a:r>
            <a:endParaRPr lang="en-GB" dirty="0" smtClean="0"/>
          </a:p>
          <a:p>
            <a:r>
              <a:rPr lang="en-GB" b="1" dirty="0" smtClean="0"/>
              <a:t>Macula Fast-Track Referral</a:t>
            </a:r>
            <a:endParaRPr lang="en-GB" dirty="0" smtClean="0"/>
          </a:p>
          <a:p>
            <a:r>
              <a:rPr lang="en-GB" dirty="0" smtClean="0"/>
              <a:t>Wet macular degeneration with signs/symptoms that fit the fast track criteria</a:t>
            </a:r>
          </a:p>
          <a:p>
            <a:endParaRPr lang="en-GB"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Urgent </a:t>
            </a:r>
            <a:r>
              <a:rPr lang="en-GB" dirty="0" err="1" smtClean="0"/>
              <a:t>opHTHALMOLOGICAL</a:t>
            </a:r>
            <a:r>
              <a:rPr lang="en-GB" dirty="0" smtClean="0"/>
              <a:t> REFERRALS GUIDANCE</a:t>
            </a:r>
            <a:endParaRPr lang="en-GB" dirty="0"/>
          </a:p>
        </p:txBody>
      </p:sp>
      <p:sp>
        <p:nvSpPr>
          <p:cNvPr id="3" name="Content Placeholder 2"/>
          <p:cNvSpPr>
            <a:spLocks noGrp="1"/>
          </p:cNvSpPr>
          <p:nvPr>
            <p:ph idx="1"/>
          </p:nvPr>
        </p:nvSpPr>
        <p:spPr/>
        <p:txBody>
          <a:bodyPr>
            <a:normAutofit fontScale="55000" lnSpcReduction="20000"/>
          </a:bodyPr>
          <a:lstStyle/>
          <a:p>
            <a:r>
              <a:rPr lang="en-GB" b="1" dirty="0" smtClean="0"/>
              <a:t>Conditions for ARC Referral that should be seen in &lt;72 hrs</a:t>
            </a:r>
            <a:endParaRPr lang="en-GB" dirty="0" smtClean="0"/>
          </a:p>
          <a:p>
            <a:r>
              <a:rPr lang="en-GB" dirty="0" smtClean="0"/>
              <a:t> </a:t>
            </a:r>
          </a:p>
          <a:p>
            <a:r>
              <a:rPr lang="en-GB" b="1" dirty="0" smtClean="0"/>
              <a:t>Loss of vision (&lt;1/12 duration)</a:t>
            </a:r>
            <a:endParaRPr lang="en-GB" dirty="0" smtClean="0"/>
          </a:p>
          <a:p>
            <a:pPr lvl="0"/>
            <a:r>
              <a:rPr lang="en-GB" dirty="0" smtClean="0"/>
              <a:t>CRVO / BRVO</a:t>
            </a:r>
          </a:p>
          <a:p>
            <a:pPr lvl="0"/>
            <a:r>
              <a:rPr lang="en-GB" dirty="0" smtClean="0"/>
              <a:t>Macular hole</a:t>
            </a:r>
          </a:p>
          <a:p>
            <a:pPr lvl="0"/>
            <a:r>
              <a:rPr lang="en-GB" dirty="0" smtClean="0"/>
              <a:t>CSR</a:t>
            </a:r>
          </a:p>
          <a:p>
            <a:pPr lvl="0"/>
            <a:r>
              <a:rPr lang="en-GB" dirty="0" smtClean="0"/>
              <a:t>Optic neuritis / AION</a:t>
            </a:r>
          </a:p>
          <a:p>
            <a:r>
              <a:rPr lang="en-GB" b="1" dirty="0" smtClean="0"/>
              <a:t>Recent onset binocular </a:t>
            </a:r>
            <a:r>
              <a:rPr lang="en-GB" b="1" dirty="0" err="1" smtClean="0"/>
              <a:t>diplopia</a:t>
            </a:r>
            <a:endParaRPr lang="en-GB" dirty="0" smtClean="0"/>
          </a:p>
          <a:p>
            <a:r>
              <a:rPr lang="en-GB" b="1" dirty="0" smtClean="0"/>
              <a:t>PVD related symptoms with pigment in vitreous (&lt;1/12)</a:t>
            </a:r>
            <a:endParaRPr lang="en-GB" dirty="0" smtClean="0"/>
          </a:p>
          <a:p>
            <a:r>
              <a:rPr lang="en-GB" b="1" dirty="0" smtClean="0"/>
              <a:t>Vitreous </a:t>
            </a:r>
            <a:r>
              <a:rPr lang="en-GB" b="1" dirty="0" err="1" smtClean="0"/>
              <a:t>Hge</a:t>
            </a:r>
            <a:r>
              <a:rPr lang="en-GB" b="1" dirty="0" smtClean="0"/>
              <a:t> (recent onset)</a:t>
            </a:r>
            <a:endParaRPr lang="en-GB" dirty="0" smtClean="0"/>
          </a:p>
          <a:p>
            <a:pPr>
              <a:buNone/>
            </a:pPr>
            <a:r>
              <a:rPr lang="en-GB" b="1" dirty="0" smtClean="0"/>
              <a:t> </a:t>
            </a:r>
          </a:p>
          <a:p>
            <a:pPr>
              <a:buNone/>
            </a:pPr>
            <a:endParaRPr lang="en-GB" b="1" dirty="0" smtClean="0"/>
          </a:p>
          <a:p>
            <a:r>
              <a:rPr lang="en-GB" b="1" dirty="0" smtClean="0"/>
              <a:t>“Suspected cancer” referrals</a:t>
            </a:r>
            <a:r>
              <a:rPr lang="en-GB" dirty="0" smtClean="0"/>
              <a:t>  </a:t>
            </a:r>
          </a:p>
          <a:p>
            <a:endParaRPr lang="en-GB" dirty="0" smtClean="0"/>
          </a:p>
          <a:p>
            <a:pPr lvl="0"/>
            <a:r>
              <a:rPr lang="en-GB" dirty="0" err="1" smtClean="0"/>
              <a:t>Periocular</a:t>
            </a:r>
            <a:r>
              <a:rPr lang="en-GB" dirty="0" smtClean="0"/>
              <a:t> Tumours</a:t>
            </a:r>
          </a:p>
          <a:p>
            <a:r>
              <a:rPr lang="en-GB" dirty="0" smtClean="0"/>
              <a:t>Basal cell carcinoma , </a:t>
            </a:r>
            <a:r>
              <a:rPr lang="en-GB" dirty="0" err="1" smtClean="0"/>
              <a:t>Squamous</a:t>
            </a:r>
            <a:r>
              <a:rPr lang="en-GB" dirty="0" smtClean="0"/>
              <a:t> cell carcinoma :	  No change from the current pathway.  Refer as “urgent”  to the </a:t>
            </a:r>
            <a:r>
              <a:rPr lang="en-GB" dirty="0" err="1" smtClean="0"/>
              <a:t>oculoplastics</a:t>
            </a:r>
            <a:r>
              <a:rPr lang="en-GB" dirty="0" smtClean="0"/>
              <a:t> clinic </a:t>
            </a:r>
          </a:p>
          <a:p>
            <a:r>
              <a:rPr lang="en-GB" dirty="0" smtClean="0"/>
              <a:t> </a:t>
            </a:r>
          </a:p>
          <a:p>
            <a:pPr lvl="0"/>
            <a:r>
              <a:rPr lang="en-GB" dirty="0" smtClean="0"/>
              <a:t>Intraocular tumour (</a:t>
            </a:r>
            <a:r>
              <a:rPr lang="en-GB" dirty="0" err="1" smtClean="0"/>
              <a:t>eg</a:t>
            </a:r>
            <a:r>
              <a:rPr lang="en-GB" dirty="0" smtClean="0"/>
              <a:t> melanoma) – Refer to ARC to be seen within 72 hours</a:t>
            </a:r>
          </a:p>
          <a:p>
            <a:endParaRPr lang="en-GB"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MECS URGENT (&lt;24HRS, &lt;72HRS)</a:t>
            </a:r>
            <a:endParaRPr lang="en-GB" dirty="0"/>
          </a:p>
        </p:txBody>
      </p:sp>
      <p:sp>
        <p:nvSpPr>
          <p:cNvPr id="3" name="Content Placeholder 2"/>
          <p:cNvSpPr>
            <a:spLocks noGrp="1"/>
          </p:cNvSpPr>
          <p:nvPr>
            <p:ph idx="1"/>
          </p:nvPr>
        </p:nvSpPr>
        <p:spPr/>
        <p:txBody>
          <a:bodyPr/>
          <a:lstStyle/>
          <a:p>
            <a:pPr>
              <a:buNone/>
            </a:pPr>
            <a:r>
              <a:rPr lang="en-GB" dirty="0" smtClean="0"/>
              <a:t>Referral Options: </a:t>
            </a:r>
          </a:p>
          <a:p>
            <a:r>
              <a:rPr lang="en-GB" dirty="0" smtClean="0"/>
              <a:t>1. New Cross ARC (fax to 01902 695842, then phone 01902 695805 to make sure fax received) </a:t>
            </a:r>
          </a:p>
          <a:p>
            <a:r>
              <a:rPr lang="en-GB" dirty="0" smtClean="0"/>
              <a:t>2. Queens Hospital Burton (Mon-Fri and Sat to 12:00pm) - Phone for appointment, and fax referral: 01283 536760 (F), 01283 566333 x5085 (T), otherwise: </a:t>
            </a:r>
          </a:p>
          <a:p>
            <a:r>
              <a:rPr lang="en-GB" dirty="0" smtClean="0"/>
              <a:t>3. Birmingham and Midland Eye Centre (BMEC) City Hospital - Triage Tel: 0121 507 6780 Fax: 0121 507 6771 </a:t>
            </a:r>
          </a:p>
          <a:p>
            <a:endParaRPr lang="en-GB"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MECS ROUTINE</a:t>
            </a:r>
            <a:endParaRPr lang="en-GB" dirty="0"/>
          </a:p>
        </p:txBody>
      </p:sp>
      <p:sp>
        <p:nvSpPr>
          <p:cNvPr id="3" name="Content Placeholder 2"/>
          <p:cNvSpPr>
            <a:spLocks noGrp="1"/>
          </p:cNvSpPr>
          <p:nvPr>
            <p:ph idx="1"/>
          </p:nvPr>
        </p:nvSpPr>
        <p:spPr/>
        <p:txBody>
          <a:bodyPr>
            <a:normAutofit fontScale="77500" lnSpcReduction="20000"/>
          </a:bodyPr>
          <a:lstStyle/>
          <a:p>
            <a:pPr>
              <a:buNone/>
            </a:pPr>
            <a:r>
              <a:rPr lang="en-GB" dirty="0" smtClean="0"/>
              <a:t>Referral Options: </a:t>
            </a:r>
          </a:p>
          <a:p>
            <a:r>
              <a:rPr lang="en-GB" dirty="0" smtClean="0"/>
              <a:t>1. New Cross Hospital (via GP, as per current protocol) </a:t>
            </a:r>
          </a:p>
          <a:p>
            <a:r>
              <a:rPr lang="en-GB" dirty="0" smtClean="0"/>
              <a:t>2. Stafford County Hospital (via GP, as per current protocol) </a:t>
            </a:r>
          </a:p>
          <a:p>
            <a:r>
              <a:rPr lang="en-GB" dirty="0" smtClean="0"/>
              <a:t>3. Queens Hospital Burton – Direct referrals have been enabled, but please inform GP.  Email Patient Registration (medical.records@nhs.net), but only if you have an NHS.net account.  Otherwise, post referral to: </a:t>
            </a:r>
            <a:r>
              <a:rPr lang="en-GB" i="1" dirty="0" smtClean="0">
                <a:solidFill>
                  <a:srgbClr val="7030A0"/>
                </a:solidFill>
              </a:rPr>
              <a:t>Ophthalmology Referrals, Eye Department, Treatment Centre, Queens Hospital, Belvedere Road, Burton-on-Trent, Staffordshire DE13 0RB. </a:t>
            </a:r>
          </a:p>
          <a:p>
            <a:r>
              <a:rPr lang="en-GB" dirty="0" smtClean="0"/>
              <a:t>4. Samuel Johnson Hospital Lichfield Tel: 01543 263858, and Sir Robert Peel Hospital Tamworth Tel: 01827 263858, and they share the same fax number: 01827 263882.  Direct referrals have been enabled, but please inform GP. </a:t>
            </a:r>
          </a:p>
          <a:p>
            <a:endParaRPr lang="en-GB"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Mecs</a:t>
            </a:r>
            <a:r>
              <a:rPr lang="en-GB" dirty="0" smtClean="0"/>
              <a:t> – local quality requirements (</a:t>
            </a:r>
            <a:r>
              <a:rPr lang="en-GB" dirty="0" err="1" smtClean="0"/>
              <a:t>lqrs</a:t>
            </a:r>
            <a:r>
              <a:rPr lang="en-GB" dirty="0" smtClean="0"/>
              <a:t>)</a:t>
            </a:r>
            <a:endParaRPr lang="en-GB" dirty="0"/>
          </a:p>
        </p:txBody>
      </p:sp>
      <p:sp>
        <p:nvSpPr>
          <p:cNvPr id="3" name="Content Placeholder 2"/>
          <p:cNvSpPr>
            <a:spLocks noGrp="1"/>
          </p:cNvSpPr>
          <p:nvPr>
            <p:ph idx="1"/>
          </p:nvPr>
        </p:nvSpPr>
        <p:spPr/>
        <p:txBody>
          <a:bodyPr>
            <a:normAutofit fontScale="62500" lnSpcReduction="20000"/>
          </a:bodyPr>
          <a:lstStyle/>
          <a:p>
            <a:pPr>
              <a:buNone/>
            </a:pPr>
            <a:r>
              <a:rPr lang="en-GB" sz="3000" dirty="0" smtClean="0"/>
              <a:t>Under Schedule 4C of the contract, South Staffordshire MECS is measured against the following KPIs: </a:t>
            </a:r>
          </a:p>
          <a:p>
            <a:r>
              <a:rPr lang="en-GB" sz="3000" dirty="0" smtClean="0"/>
              <a:t>&gt;= 70% of Service Users shall be managed and discharged by the service, removing the need to attend secondary care</a:t>
            </a:r>
            <a:r>
              <a:rPr lang="en-GB" sz="3000" i="1" dirty="0" smtClean="0"/>
              <a:t> (Measured monthly)</a:t>
            </a:r>
            <a:endParaRPr lang="en-GB" sz="3000" dirty="0" smtClean="0"/>
          </a:p>
          <a:p>
            <a:r>
              <a:rPr lang="en-GB" sz="3000" dirty="0" smtClean="0"/>
              <a:t>&gt;= 90% of Service Users are triaged by the service within 48 hours of referral. </a:t>
            </a:r>
            <a:r>
              <a:rPr lang="en-GB" sz="3000" i="1" dirty="0" smtClean="0"/>
              <a:t>(Measured monthly) </a:t>
            </a:r>
          </a:p>
          <a:p>
            <a:r>
              <a:rPr lang="en-GB" sz="3000" dirty="0" smtClean="0"/>
              <a:t>Minimum of 6 MECS locations per CCG </a:t>
            </a:r>
            <a:r>
              <a:rPr lang="en-GB" sz="3000" i="1" dirty="0" smtClean="0"/>
              <a:t>(Measured monthly)</a:t>
            </a:r>
          </a:p>
          <a:p>
            <a:r>
              <a:rPr lang="en-GB" sz="3000" dirty="0" smtClean="0"/>
              <a:t>&gt;= 90% of Service Users are seen by the service for an initial appointment within 2 weeks of referral. &gt;= 95% of urgent patients to be seen within 24 hours of triage </a:t>
            </a:r>
            <a:r>
              <a:rPr lang="en-GB" sz="3000" i="1" dirty="0" smtClean="0"/>
              <a:t>(Measured monthly) </a:t>
            </a:r>
            <a:endParaRPr lang="en-GB" sz="3000" dirty="0" smtClean="0"/>
          </a:p>
          <a:p>
            <a:r>
              <a:rPr lang="en-GB" sz="3000" dirty="0" smtClean="0"/>
              <a:t>&gt;= 90% of Service Users report positive experience of the service </a:t>
            </a:r>
            <a:r>
              <a:rPr lang="en-GB" sz="3000" i="1" dirty="0" smtClean="0"/>
              <a:t>(Measured monthly). </a:t>
            </a:r>
            <a:endParaRPr lang="en-GB" sz="3000" dirty="0" smtClean="0"/>
          </a:p>
          <a:p>
            <a:r>
              <a:rPr lang="en-GB" sz="3000" dirty="0" smtClean="0"/>
              <a:t>1:0.15 first to follow-up ratio (i.e. 15%). </a:t>
            </a:r>
            <a:r>
              <a:rPr lang="en-GB" sz="3000" i="1" dirty="0" smtClean="0"/>
              <a:t>(Measured monthly). </a:t>
            </a:r>
          </a:p>
          <a:p>
            <a:r>
              <a:rPr lang="en-GB" sz="3000" dirty="0" smtClean="0"/>
              <a:t>100% of Optometrists achieve MECS accreditation from WOPEC. </a:t>
            </a:r>
            <a:r>
              <a:rPr lang="en-GB" sz="3000" i="1" dirty="0" smtClean="0"/>
              <a:t>(Measured monthly) </a:t>
            </a:r>
            <a:endParaRPr lang="en-GB" sz="3000" dirty="0" smtClean="0"/>
          </a:p>
          <a:p>
            <a:endParaRPr lang="en-GB" sz="2800" i="1" dirty="0" smtClean="0"/>
          </a:p>
          <a:p>
            <a:endParaRPr lang="en-GB"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Mecs</a:t>
            </a:r>
            <a:r>
              <a:rPr lang="en-GB" dirty="0" smtClean="0"/>
              <a:t> - </a:t>
            </a:r>
            <a:r>
              <a:rPr lang="en-GB" dirty="0" err="1" smtClean="0"/>
              <a:t>cquin</a:t>
            </a:r>
            <a:endParaRPr lang="en-GB" dirty="0"/>
          </a:p>
        </p:txBody>
      </p:sp>
      <p:sp>
        <p:nvSpPr>
          <p:cNvPr id="3" name="Content Placeholder 2"/>
          <p:cNvSpPr>
            <a:spLocks noGrp="1"/>
          </p:cNvSpPr>
          <p:nvPr>
            <p:ph idx="1"/>
          </p:nvPr>
        </p:nvSpPr>
        <p:spPr/>
        <p:txBody>
          <a:bodyPr/>
          <a:lstStyle/>
          <a:p>
            <a:r>
              <a:rPr lang="en-GB" dirty="0" smtClean="0"/>
              <a:t>The purpose of this CQUIN is to reduce the number of referrals into secondary care which are delayed by the process of having to be processed via the GP.</a:t>
            </a:r>
          </a:p>
          <a:p>
            <a:r>
              <a:rPr lang="en-GB" dirty="0" smtClean="0"/>
              <a:t>To facilitate direct and timely access to secondary care, through the use of electronic referrals. </a:t>
            </a:r>
          </a:p>
          <a:p>
            <a:endParaRPr lang="en-GB"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MECS - CQUIN</a:t>
            </a:r>
            <a:endParaRPr lang="en-GB" dirty="0"/>
          </a:p>
        </p:txBody>
      </p:sp>
      <p:graphicFrame>
        <p:nvGraphicFramePr>
          <p:cNvPr id="4" name="Content Placeholder 3"/>
          <p:cNvGraphicFramePr>
            <a:graphicFrameLocks noGrp="1"/>
          </p:cNvGraphicFramePr>
          <p:nvPr>
            <p:ph idx="1"/>
          </p:nvPr>
        </p:nvGraphicFramePr>
        <p:xfrm>
          <a:off x="457200" y="1609725"/>
          <a:ext cx="7186635" cy="4110616"/>
        </p:xfrm>
        <a:graphic>
          <a:graphicData uri="http://schemas.openxmlformats.org/drawingml/2006/table">
            <a:tbl>
              <a:tblPr firstRow="1" bandRow="1">
                <a:tableStyleId>{5C22544A-7EE6-4342-B048-85BDC9FD1C3A}</a:tableStyleId>
              </a:tblPr>
              <a:tblGrid>
                <a:gridCol w="2395545"/>
                <a:gridCol w="2395545"/>
                <a:gridCol w="2395545"/>
              </a:tblGrid>
              <a:tr h="1955654">
                <a:tc>
                  <a:txBody>
                    <a:bodyPr/>
                    <a:lstStyle/>
                    <a:p>
                      <a:pPr>
                        <a:lnSpc>
                          <a:spcPct val="115000"/>
                        </a:lnSpc>
                        <a:spcAft>
                          <a:spcPts val="0"/>
                        </a:spcAft>
                      </a:pPr>
                      <a:r>
                        <a:rPr lang="en-GB" sz="1600" b="1" dirty="0">
                          <a:solidFill>
                            <a:srgbClr val="000000"/>
                          </a:solidFill>
                          <a:latin typeface="Arial"/>
                          <a:ea typeface="Times New Roman"/>
                          <a:cs typeface="Times New Roman"/>
                        </a:rPr>
                        <a:t>Baseline period/date</a:t>
                      </a:r>
                      <a:endParaRPr lang="en-GB" sz="1600" dirty="0">
                        <a:latin typeface="Calibri"/>
                        <a:ea typeface="Calibri"/>
                        <a:cs typeface="Times New Roman"/>
                      </a:endParaRPr>
                    </a:p>
                  </a:txBody>
                  <a:tcPr marL="68580" marR="68580" marT="0" marB="0" anchor="ctr"/>
                </a:tc>
                <a:tc>
                  <a:txBody>
                    <a:bodyPr/>
                    <a:lstStyle/>
                    <a:p>
                      <a:pPr>
                        <a:lnSpc>
                          <a:spcPct val="115000"/>
                        </a:lnSpc>
                        <a:spcAft>
                          <a:spcPts val="0"/>
                        </a:spcAft>
                      </a:pPr>
                      <a:endParaRPr lang="en-GB" sz="1600" dirty="0">
                        <a:latin typeface="Arial"/>
                        <a:ea typeface="Times New Roman"/>
                        <a:cs typeface="Times New Roman"/>
                      </a:endParaRPr>
                    </a:p>
                    <a:p>
                      <a:pPr>
                        <a:lnSpc>
                          <a:spcPct val="115000"/>
                        </a:lnSpc>
                        <a:spcAft>
                          <a:spcPts val="0"/>
                        </a:spcAft>
                      </a:pPr>
                      <a:r>
                        <a:rPr lang="en-GB" sz="1600" dirty="0">
                          <a:latin typeface="Arial"/>
                          <a:ea typeface="Calibri"/>
                          <a:cs typeface="Times New Roman"/>
                        </a:rPr>
                        <a:t>Baseline from March 16 – Feb 17 SUS First Outpatient Referral Source, Burton FT, UHNM, RWT &amp; Rowley Hall Hospital Data:</a:t>
                      </a:r>
                      <a:endParaRPr lang="en-GB" sz="1600" dirty="0">
                        <a:latin typeface="Calibri"/>
                        <a:ea typeface="Calibri"/>
                        <a:cs typeface="Times New Roman"/>
                      </a:endParaRPr>
                    </a:p>
                  </a:txBody>
                  <a:tcPr marL="68580" marR="68580" marT="0" marB="0" anchor="ctr"/>
                </a:tc>
                <a:tc>
                  <a:txBody>
                    <a:bodyPr/>
                    <a:lstStyle/>
                    <a:p>
                      <a:endParaRPr lang="en-GB" sz="1600" dirty="0"/>
                    </a:p>
                  </a:txBody>
                  <a:tcPr/>
                </a:tc>
              </a:tr>
              <a:tr h="537409">
                <a:tc>
                  <a:txBody>
                    <a:bodyPr/>
                    <a:lstStyle/>
                    <a:p>
                      <a:pPr>
                        <a:lnSpc>
                          <a:spcPct val="115000"/>
                        </a:lnSpc>
                        <a:spcAft>
                          <a:spcPts val="0"/>
                        </a:spcAft>
                        <a:tabLst>
                          <a:tab pos="1153795" algn="l"/>
                        </a:tabLst>
                      </a:pPr>
                      <a:r>
                        <a:rPr lang="en-GB" sz="1600">
                          <a:latin typeface="Arial"/>
                          <a:ea typeface="Times New Roman"/>
                          <a:cs typeface="Times New Roman"/>
                        </a:rPr>
                        <a:t>	</a:t>
                      </a:r>
                      <a:endParaRPr lang="en-GB" sz="1600">
                        <a:latin typeface="Calibri"/>
                        <a:ea typeface="Calibri"/>
                        <a:cs typeface="Times New Roman"/>
                      </a:endParaRPr>
                    </a:p>
                  </a:txBody>
                  <a:tcPr marL="68580" marR="68580" marT="0" marB="0"/>
                </a:tc>
                <a:tc>
                  <a:txBody>
                    <a:bodyPr/>
                    <a:lstStyle/>
                    <a:p>
                      <a:pPr>
                        <a:lnSpc>
                          <a:spcPct val="115000"/>
                        </a:lnSpc>
                        <a:spcAft>
                          <a:spcPts val="0"/>
                        </a:spcAft>
                      </a:pPr>
                      <a:r>
                        <a:rPr lang="en-GB" sz="1600" b="1">
                          <a:latin typeface="Arial"/>
                          <a:ea typeface="Times New Roman"/>
                          <a:cs typeface="Times New Roman"/>
                        </a:rPr>
                        <a:t>GP Referral </a:t>
                      </a:r>
                      <a:endParaRPr lang="en-GB" sz="1600">
                        <a:latin typeface="Calibri"/>
                        <a:ea typeface="Calibri"/>
                        <a:cs typeface="Times New Roman"/>
                      </a:endParaRPr>
                    </a:p>
                  </a:txBody>
                  <a:tcPr marL="68580" marR="68580" marT="0" marB="0"/>
                </a:tc>
                <a:tc>
                  <a:txBody>
                    <a:bodyPr/>
                    <a:lstStyle/>
                    <a:p>
                      <a:pPr>
                        <a:lnSpc>
                          <a:spcPct val="115000"/>
                        </a:lnSpc>
                        <a:spcAft>
                          <a:spcPts val="0"/>
                        </a:spcAft>
                      </a:pPr>
                      <a:r>
                        <a:rPr lang="en-GB" sz="1600" b="1" dirty="0">
                          <a:latin typeface="Arial"/>
                          <a:ea typeface="Times New Roman"/>
                          <a:cs typeface="Times New Roman"/>
                        </a:rPr>
                        <a:t>Optometrist Referral </a:t>
                      </a:r>
                      <a:endParaRPr lang="en-GB" sz="1600" dirty="0">
                        <a:latin typeface="Calibri"/>
                        <a:ea typeface="Calibri"/>
                        <a:cs typeface="Times New Roman"/>
                      </a:endParaRPr>
                    </a:p>
                  </a:txBody>
                  <a:tcPr marL="68580" marR="68580" marT="0" marB="0"/>
                </a:tc>
              </a:tr>
              <a:tr h="537409">
                <a:tc>
                  <a:txBody>
                    <a:bodyPr/>
                    <a:lstStyle/>
                    <a:p>
                      <a:pPr>
                        <a:lnSpc>
                          <a:spcPct val="115000"/>
                        </a:lnSpc>
                        <a:spcAft>
                          <a:spcPts val="0"/>
                        </a:spcAft>
                      </a:pPr>
                      <a:r>
                        <a:rPr lang="en-GB" sz="1600">
                          <a:latin typeface="Arial"/>
                          <a:ea typeface="Times New Roman"/>
                          <a:cs typeface="Times New Roman"/>
                        </a:rPr>
                        <a:t>Cannock Chase CCG</a:t>
                      </a:r>
                      <a:endParaRPr lang="en-GB" sz="1600">
                        <a:latin typeface="Calibri"/>
                        <a:ea typeface="Calibri"/>
                        <a:cs typeface="Times New Roman"/>
                      </a:endParaRPr>
                    </a:p>
                  </a:txBody>
                  <a:tcPr marL="68580" marR="68580" marT="0" marB="0"/>
                </a:tc>
                <a:tc>
                  <a:txBody>
                    <a:bodyPr/>
                    <a:lstStyle/>
                    <a:p>
                      <a:pPr>
                        <a:lnSpc>
                          <a:spcPct val="115000"/>
                        </a:lnSpc>
                        <a:spcAft>
                          <a:spcPts val="0"/>
                        </a:spcAft>
                      </a:pPr>
                      <a:r>
                        <a:rPr lang="en-GB" sz="1600">
                          <a:latin typeface="Arial"/>
                          <a:ea typeface="Times New Roman"/>
                          <a:cs typeface="Times New Roman"/>
                        </a:rPr>
                        <a:t>1621</a:t>
                      </a:r>
                      <a:endParaRPr lang="en-GB" sz="1600">
                        <a:latin typeface="Calibri"/>
                        <a:ea typeface="Calibri"/>
                        <a:cs typeface="Times New Roman"/>
                      </a:endParaRPr>
                    </a:p>
                  </a:txBody>
                  <a:tcPr marL="68580" marR="68580" marT="0" marB="0"/>
                </a:tc>
                <a:tc>
                  <a:txBody>
                    <a:bodyPr/>
                    <a:lstStyle/>
                    <a:p>
                      <a:pPr>
                        <a:lnSpc>
                          <a:spcPct val="115000"/>
                        </a:lnSpc>
                        <a:spcAft>
                          <a:spcPts val="0"/>
                        </a:spcAft>
                      </a:pPr>
                      <a:r>
                        <a:rPr lang="en-GB" sz="1600" dirty="0">
                          <a:latin typeface="Arial"/>
                          <a:ea typeface="Times New Roman"/>
                          <a:cs typeface="Times New Roman"/>
                        </a:rPr>
                        <a:t>706    - 30% </a:t>
                      </a:r>
                      <a:endParaRPr lang="en-GB" sz="1600" dirty="0">
                        <a:latin typeface="Calibri"/>
                        <a:ea typeface="Calibri"/>
                        <a:cs typeface="Times New Roman"/>
                      </a:endParaRPr>
                    </a:p>
                  </a:txBody>
                  <a:tcPr marL="68580" marR="68580" marT="0" marB="0"/>
                </a:tc>
              </a:tr>
              <a:tr h="537409">
                <a:tc>
                  <a:txBody>
                    <a:bodyPr/>
                    <a:lstStyle/>
                    <a:p>
                      <a:pPr>
                        <a:lnSpc>
                          <a:spcPct val="115000"/>
                        </a:lnSpc>
                        <a:spcAft>
                          <a:spcPts val="0"/>
                        </a:spcAft>
                      </a:pPr>
                      <a:r>
                        <a:rPr lang="en-GB" sz="1600" dirty="0">
                          <a:latin typeface="Arial"/>
                          <a:ea typeface="Times New Roman"/>
                          <a:cs typeface="Times New Roman"/>
                        </a:rPr>
                        <a:t>South East Staffs CCG </a:t>
                      </a:r>
                      <a:endParaRPr lang="en-GB" sz="1600" dirty="0">
                        <a:latin typeface="Calibri"/>
                        <a:ea typeface="Calibri"/>
                        <a:cs typeface="Times New Roman"/>
                      </a:endParaRPr>
                    </a:p>
                  </a:txBody>
                  <a:tcPr marL="68580" marR="68580" marT="0" marB="0"/>
                </a:tc>
                <a:tc>
                  <a:txBody>
                    <a:bodyPr/>
                    <a:lstStyle/>
                    <a:p>
                      <a:pPr>
                        <a:lnSpc>
                          <a:spcPct val="115000"/>
                        </a:lnSpc>
                        <a:spcAft>
                          <a:spcPts val="0"/>
                        </a:spcAft>
                      </a:pPr>
                      <a:r>
                        <a:rPr lang="en-GB" sz="1600">
                          <a:latin typeface="Arial"/>
                          <a:ea typeface="Times New Roman"/>
                          <a:cs typeface="Times New Roman"/>
                        </a:rPr>
                        <a:t>1540</a:t>
                      </a:r>
                      <a:endParaRPr lang="en-GB" sz="1600">
                        <a:latin typeface="Calibri"/>
                        <a:ea typeface="Calibri"/>
                        <a:cs typeface="Times New Roman"/>
                      </a:endParaRPr>
                    </a:p>
                  </a:txBody>
                  <a:tcPr marL="68580" marR="68580" marT="0" marB="0"/>
                </a:tc>
                <a:tc>
                  <a:txBody>
                    <a:bodyPr/>
                    <a:lstStyle/>
                    <a:p>
                      <a:pPr>
                        <a:lnSpc>
                          <a:spcPct val="115000"/>
                        </a:lnSpc>
                        <a:spcAft>
                          <a:spcPts val="0"/>
                        </a:spcAft>
                      </a:pPr>
                      <a:r>
                        <a:rPr lang="en-GB" sz="1600" dirty="0">
                          <a:latin typeface="Arial"/>
                          <a:ea typeface="Times New Roman"/>
                          <a:cs typeface="Times New Roman"/>
                        </a:rPr>
                        <a:t>1238 – 44%</a:t>
                      </a:r>
                      <a:endParaRPr lang="en-GB" sz="1600" dirty="0">
                        <a:latin typeface="Calibri"/>
                        <a:ea typeface="Calibri"/>
                        <a:cs typeface="Times New Roman"/>
                      </a:endParaRPr>
                    </a:p>
                  </a:txBody>
                  <a:tcPr marL="68580" marR="68580" marT="0" marB="0"/>
                </a:tc>
              </a:tr>
              <a:tr h="537409">
                <a:tc>
                  <a:txBody>
                    <a:bodyPr/>
                    <a:lstStyle/>
                    <a:p>
                      <a:pPr>
                        <a:lnSpc>
                          <a:spcPct val="115000"/>
                        </a:lnSpc>
                        <a:spcAft>
                          <a:spcPts val="0"/>
                        </a:spcAft>
                      </a:pPr>
                      <a:r>
                        <a:rPr lang="en-GB" sz="1600">
                          <a:latin typeface="Arial"/>
                          <a:ea typeface="Times New Roman"/>
                          <a:cs typeface="Times New Roman"/>
                        </a:rPr>
                        <a:t>Stafford &amp; Surrounds CCG</a:t>
                      </a:r>
                      <a:endParaRPr lang="en-GB" sz="1600">
                        <a:latin typeface="Calibri"/>
                        <a:ea typeface="Calibri"/>
                        <a:cs typeface="Times New Roman"/>
                      </a:endParaRPr>
                    </a:p>
                  </a:txBody>
                  <a:tcPr marL="68580" marR="68580" marT="0" marB="0"/>
                </a:tc>
                <a:tc>
                  <a:txBody>
                    <a:bodyPr/>
                    <a:lstStyle/>
                    <a:p>
                      <a:pPr>
                        <a:lnSpc>
                          <a:spcPct val="115000"/>
                        </a:lnSpc>
                        <a:spcAft>
                          <a:spcPts val="0"/>
                        </a:spcAft>
                      </a:pPr>
                      <a:r>
                        <a:rPr lang="en-GB" sz="1600">
                          <a:latin typeface="Arial"/>
                          <a:ea typeface="Times New Roman"/>
                          <a:cs typeface="Times New Roman"/>
                        </a:rPr>
                        <a:t>2639</a:t>
                      </a:r>
                      <a:endParaRPr lang="en-GB" sz="1600">
                        <a:latin typeface="Calibri"/>
                        <a:ea typeface="Calibri"/>
                        <a:cs typeface="Times New Roman"/>
                      </a:endParaRPr>
                    </a:p>
                  </a:txBody>
                  <a:tcPr marL="68580" marR="68580" marT="0" marB="0"/>
                </a:tc>
                <a:tc>
                  <a:txBody>
                    <a:bodyPr/>
                    <a:lstStyle/>
                    <a:p>
                      <a:pPr>
                        <a:lnSpc>
                          <a:spcPct val="115000"/>
                        </a:lnSpc>
                        <a:spcAft>
                          <a:spcPts val="0"/>
                        </a:spcAft>
                      </a:pPr>
                      <a:r>
                        <a:rPr lang="en-GB" sz="1600" dirty="0">
                          <a:latin typeface="Arial"/>
                          <a:ea typeface="Times New Roman"/>
                          <a:cs typeface="Times New Roman"/>
                        </a:rPr>
                        <a:t>671 – 20%</a:t>
                      </a:r>
                      <a:endParaRPr lang="en-GB" sz="16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Peats reception triage form</a:t>
            </a:r>
            <a:endParaRPr lang="en-GB"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18831" y="1785926"/>
            <a:ext cx="7238912" cy="457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Mecs</a:t>
            </a:r>
            <a:r>
              <a:rPr lang="en-GB" dirty="0" smtClean="0"/>
              <a:t> – </a:t>
            </a:r>
            <a:r>
              <a:rPr lang="en-GB" dirty="0" err="1" smtClean="0"/>
              <a:t>cquin</a:t>
            </a:r>
            <a:r>
              <a:rPr lang="en-GB" dirty="0" smtClean="0"/>
              <a:t> - milestones</a:t>
            </a:r>
            <a:endParaRPr lang="en-GB" dirty="0"/>
          </a:p>
        </p:txBody>
      </p:sp>
      <p:graphicFrame>
        <p:nvGraphicFramePr>
          <p:cNvPr id="4" name="Content Placeholder 3"/>
          <p:cNvGraphicFramePr>
            <a:graphicFrameLocks noGrp="1"/>
          </p:cNvGraphicFramePr>
          <p:nvPr>
            <p:ph idx="1"/>
          </p:nvPr>
        </p:nvGraphicFramePr>
        <p:xfrm>
          <a:off x="457200" y="1609723"/>
          <a:ext cx="7239000" cy="4893010"/>
        </p:xfrm>
        <a:graphic>
          <a:graphicData uri="http://schemas.openxmlformats.org/drawingml/2006/table">
            <a:tbl>
              <a:tblPr firstRow="1" bandRow="1">
                <a:tableStyleId>{5C22544A-7EE6-4342-B048-85BDC9FD1C3A}</a:tableStyleId>
              </a:tblPr>
              <a:tblGrid>
                <a:gridCol w="1809750"/>
                <a:gridCol w="1809750"/>
                <a:gridCol w="1809750"/>
                <a:gridCol w="1809750"/>
              </a:tblGrid>
              <a:tr h="432503">
                <a:tc gridSpan="4">
                  <a:txBody>
                    <a:bodyPr/>
                    <a:lstStyle/>
                    <a:p>
                      <a:pPr>
                        <a:lnSpc>
                          <a:spcPct val="115000"/>
                        </a:lnSpc>
                        <a:spcAft>
                          <a:spcPts val="0"/>
                        </a:spcAft>
                      </a:pPr>
                      <a:r>
                        <a:rPr lang="en-GB" sz="1200" b="1" dirty="0">
                          <a:solidFill>
                            <a:srgbClr val="000000"/>
                          </a:solidFill>
                          <a:latin typeface="Arial"/>
                          <a:ea typeface="Times New Roman"/>
                          <a:cs typeface="Times New Roman"/>
                        </a:rPr>
                        <a:t>Milestones</a:t>
                      </a:r>
                      <a:endParaRPr lang="en-GB" sz="1200" dirty="0">
                        <a:latin typeface="Calibri"/>
                        <a:ea typeface="Calibri"/>
                        <a:cs typeface="Times New Roman"/>
                      </a:endParaRPr>
                    </a:p>
                  </a:txBody>
                  <a:tcPr marL="68580" marR="68580" marT="0" marB="0" anchor="b"/>
                </a:tc>
                <a:tc hMerge="1">
                  <a:txBody>
                    <a:bodyPr/>
                    <a:lstStyle/>
                    <a:p>
                      <a:endParaRPr lang="en-GB"/>
                    </a:p>
                  </a:txBody>
                  <a:tcPr/>
                </a:tc>
                <a:tc hMerge="1">
                  <a:txBody>
                    <a:bodyPr/>
                    <a:lstStyle/>
                    <a:p>
                      <a:endParaRPr lang="en-GB"/>
                    </a:p>
                  </a:txBody>
                  <a:tcPr/>
                </a:tc>
                <a:tc hMerge="1">
                  <a:txBody>
                    <a:bodyPr/>
                    <a:lstStyle/>
                    <a:p>
                      <a:endParaRPr lang="en-GB"/>
                    </a:p>
                  </a:txBody>
                  <a:tcPr/>
                </a:tc>
              </a:tr>
              <a:tr h="899369">
                <a:tc>
                  <a:txBody>
                    <a:bodyPr/>
                    <a:lstStyle/>
                    <a:p>
                      <a:pPr algn="ctr">
                        <a:lnSpc>
                          <a:spcPct val="115000"/>
                        </a:lnSpc>
                        <a:spcAft>
                          <a:spcPts val="0"/>
                        </a:spcAft>
                      </a:pPr>
                      <a:r>
                        <a:rPr lang="en-GB" sz="1200" b="1">
                          <a:solidFill>
                            <a:srgbClr val="000000"/>
                          </a:solidFill>
                          <a:latin typeface="Arial"/>
                          <a:ea typeface="Times New Roman"/>
                          <a:cs typeface="Times New Roman"/>
                        </a:rPr>
                        <a:t>Date/period milestone relates to</a:t>
                      </a:r>
                      <a:endParaRPr lang="en-GB" sz="12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200" b="1">
                          <a:latin typeface="Arial"/>
                          <a:ea typeface="Times New Roman"/>
                          <a:cs typeface="Times New Roman"/>
                        </a:rPr>
                        <a:t>Rules for achievement of milestones (including evidence to be supplied to commissioner)</a:t>
                      </a:r>
                      <a:endParaRPr lang="en-GB" sz="12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200" b="1" dirty="0">
                          <a:solidFill>
                            <a:srgbClr val="000000"/>
                          </a:solidFill>
                          <a:latin typeface="Arial"/>
                          <a:ea typeface="Times New Roman"/>
                          <a:cs typeface="Times New Roman"/>
                        </a:rPr>
                        <a:t>Date milestone to be reported</a:t>
                      </a:r>
                      <a:endParaRPr lang="en-GB" sz="12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200" b="1">
                          <a:solidFill>
                            <a:srgbClr val="000000"/>
                          </a:solidFill>
                          <a:latin typeface="Arial"/>
                          <a:ea typeface="Times New Roman"/>
                          <a:cs typeface="Times New Roman"/>
                        </a:rPr>
                        <a:t>Milestone weighting (% of CQUIN scheme available)</a:t>
                      </a:r>
                      <a:endParaRPr lang="en-GB" sz="1200">
                        <a:latin typeface="Calibri"/>
                        <a:ea typeface="Calibri"/>
                        <a:cs typeface="Times New Roman"/>
                      </a:endParaRPr>
                    </a:p>
                  </a:txBody>
                  <a:tcPr marL="68580" marR="68580" marT="0" marB="0" anchor="ctr"/>
                </a:tc>
              </a:tr>
              <a:tr h="899369">
                <a:tc>
                  <a:txBody>
                    <a:bodyPr/>
                    <a:lstStyle/>
                    <a:p>
                      <a:pPr algn="ctr">
                        <a:lnSpc>
                          <a:spcPct val="115000"/>
                        </a:lnSpc>
                        <a:spcAft>
                          <a:spcPts val="0"/>
                        </a:spcAft>
                      </a:pPr>
                      <a:r>
                        <a:rPr lang="en-GB" sz="1200">
                          <a:solidFill>
                            <a:srgbClr val="000000"/>
                          </a:solidFill>
                          <a:latin typeface="Arial"/>
                          <a:ea typeface="Times New Roman"/>
                          <a:cs typeface="Times New Roman"/>
                        </a:rPr>
                        <a:t>30</a:t>
                      </a:r>
                      <a:r>
                        <a:rPr lang="en-GB" sz="1200" baseline="30000">
                          <a:solidFill>
                            <a:srgbClr val="000000"/>
                          </a:solidFill>
                          <a:latin typeface="Arial"/>
                          <a:ea typeface="Times New Roman"/>
                          <a:cs typeface="Times New Roman"/>
                        </a:rPr>
                        <a:t>th</a:t>
                      </a:r>
                      <a:r>
                        <a:rPr lang="en-GB" sz="1200">
                          <a:solidFill>
                            <a:srgbClr val="000000"/>
                          </a:solidFill>
                          <a:latin typeface="Arial"/>
                          <a:ea typeface="Times New Roman"/>
                          <a:cs typeface="Times New Roman"/>
                        </a:rPr>
                        <a:t>September 2017</a:t>
                      </a:r>
                      <a:endParaRPr lang="en-GB" sz="1200">
                        <a:latin typeface="Calibri"/>
                        <a:ea typeface="Calibri"/>
                        <a:cs typeface="Times New Roman"/>
                      </a:endParaRPr>
                    </a:p>
                  </a:txBody>
                  <a:tcPr marL="68580" marR="68580" marT="0" marB="0" anchor="ctr"/>
                </a:tc>
                <a:tc>
                  <a:txBody>
                    <a:bodyPr/>
                    <a:lstStyle/>
                    <a:p>
                      <a:pPr>
                        <a:lnSpc>
                          <a:spcPct val="115000"/>
                        </a:lnSpc>
                        <a:spcAft>
                          <a:spcPts val="0"/>
                        </a:spcAft>
                      </a:pPr>
                      <a:endParaRPr lang="en-GB" sz="1200">
                        <a:latin typeface="Arial"/>
                        <a:ea typeface="Times New Roman"/>
                        <a:cs typeface="Times New Roman"/>
                      </a:endParaRPr>
                    </a:p>
                    <a:p>
                      <a:pPr>
                        <a:lnSpc>
                          <a:spcPct val="115000"/>
                        </a:lnSpc>
                        <a:spcAft>
                          <a:spcPts val="0"/>
                        </a:spcAft>
                      </a:pPr>
                      <a:r>
                        <a:rPr lang="en-GB" sz="1200">
                          <a:latin typeface="Arial"/>
                          <a:ea typeface="Times New Roman"/>
                          <a:cs typeface="Times New Roman"/>
                        </a:rPr>
                        <a:t>50% of first ophthalmology outpatients are recorded as Optometrist referrals.</a:t>
                      </a:r>
                      <a:endParaRPr lang="en-GB" sz="1200">
                        <a:latin typeface="Calibri"/>
                        <a:ea typeface="Calibri"/>
                        <a:cs typeface="Times New Roman"/>
                      </a:endParaRPr>
                    </a:p>
                  </a:txBody>
                  <a:tcPr marL="68580" marR="68580" marT="0" marB="0" anchor="ctr"/>
                </a:tc>
                <a:tc>
                  <a:txBody>
                    <a:bodyPr/>
                    <a:lstStyle/>
                    <a:p>
                      <a:pPr>
                        <a:lnSpc>
                          <a:spcPct val="115000"/>
                        </a:lnSpc>
                        <a:spcAft>
                          <a:spcPts val="0"/>
                        </a:spcAft>
                      </a:pPr>
                      <a:r>
                        <a:rPr lang="en-GB" sz="1200" dirty="0">
                          <a:solidFill>
                            <a:srgbClr val="000000"/>
                          </a:solidFill>
                          <a:latin typeface="Arial"/>
                          <a:ea typeface="Times New Roman"/>
                          <a:cs typeface="Times New Roman"/>
                        </a:rPr>
                        <a:t>15th working following end of Q2</a:t>
                      </a:r>
                      <a:endParaRPr lang="en-GB" sz="12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200">
                          <a:latin typeface="Arial"/>
                          <a:ea typeface="Times New Roman"/>
                          <a:cs typeface="Times New Roman"/>
                        </a:rPr>
                        <a:t>33.33%</a:t>
                      </a:r>
                      <a:endParaRPr lang="en-GB" sz="1200">
                        <a:latin typeface="Calibri"/>
                        <a:ea typeface="Calibri"/>
                        <a:cs typeface="Times New Roman"/>
                      </a:endParaRPr>
                    </a:p>
                  </a:txBody>
                  <a:tcPr marL="68580" marR="68580" marT="0" marB="0" anchor="ctr"/>
                </a:tc>
              </a:tr>
              <a:tr h="674527">
                <a:tc>
                  <a:txBody>
                    <a:bodyPr/>
                    <a:lstStyle/>
                    <a:p>
                      <a:pPr algn="ctr">
                        <a:lnSpc>
                          <a:spcPct val="115000"/>
                        </a:lnSpc>
                        <a:spcAft>
                          <a:spcPts val="0"/>
                        </a:spcAft>
                      </a:pPr>
                      <a:r>
                        <a:rPr lang="en-GB" sz="1200">
                          <a:solidFill>
                            <a:srgbClr val="000000"/>
                          </a:solidFill>
                          <a:latin typeface="Arial"/>
                          <a:ea typeface="Times New Roman"/>
                          <a:cs typeface="Times New Roman"/>
                        </a:rPr>
                        <a:t>31</a:t>
                      </a:r>
                      <a:r>
                        <a:rPr lang="en-GB" sz="1200" baseline="30000">
                          <a:solidFill>
                            <a:srgbClr val="000000"/>
                          </a:solidFill>
                          <a:latin typeface="Arial"/>
                          <a:ea typeface="Times New Roman"/>
                          <a:cs typeface="Times New Roman"/>
                        </a:rPr>
                        <a:t>st</a:t>
                      </a:r>
                      <a:r>
                        <a:rPr lang="en-GB" sz="1200">
                          <a:solidFill>
                            <a:srgbClr val="000000"/>
                          </a:solidFill>
                          <a:latin typeface="Arial"/>
                          <a:ea typeface="Times New Roman"/>
                          <a:cs typeface="Times New Roman"/>
                        </a:rPr>
                        <a:t> December 2017</a:t>
                      </a:r>
                      <a:endParaRPr lang="en-GB" sz="1200">
                        <a:latin typeface="Calibri"/>
                        <a:ea typeface="Calibri"/>
                        <a:cs typeface="Times New Roman"/>
                      </a:endParaRPr>
                    </a:p>
                  </a:txBody>
                  <a:tcPr marL="68580" marR="68580" marT="0" marB="0" anchor="ctr"/>
                </a:tc>
                <a:tc>
                  <a:txBody>
                    <a:bodyPr/>
                    <a:lstStyle/>
                    <a:p>
                      <a:pPr>
                        <a:lnSpc>
                          <a:spcPct val="115000"/>
                        </a:lnSpc>
                        <a:spcAft>
                          <a:spcPts val="0"/>
                        </a:spcAft>
                      </a:pPr>
                      <a:r>
                        <a:rPr lang="en-GB" sz="1200">
                          <a:latin typeface="Arial"/>
                          <a:ea typeface="Times New Roman"/>
                          <a:cs typeface="Times New Roman"/>
                        </a:rPr>
                        <a:t>70% of first ophthalmology outpatients are recorded as Optometrist referrals.</a:t>
                      </a:r>
                      <a:endParaRPr lang="en-GB" sz="1200">
                        <a:latin typeface="Calibri"/>
                        <a:ea typeface="Calibri"/>
                        <a:cs typeface="Times New Roman"/>
                      </a:endParaRPr>
                    </a:p>
                  </a:txBody>
                  <a:tcPr marL="68580" marR="68580" marT="0" marB="0" anchor="ctr"/>
                </a:tc>
                <a:tc>
                  <a:txBody>
                    <a:bodyPr/>
                    <a:lstStyle/>
                    <a:p>
                      <a:pPr>
                        <a:lnSpc>
                          <a:spcPct val="115000"/>
                        </a:lnSpc>
                        <a:spcAft>
                          <a:spcPts val="0"/>
                        </a:spcAft>
                      </a:pPr>
                      <a:r>
                        <a:rPr lang="en-GB" sz="1200">
                          <a:solidFill>
                            <a:srgbClr val="000000"/>
                          </a:solidFill>
                          <a:latin typeface="Arial"/>
                          <a:ea typeface="Times New Roman"/>
                          <a:cs typeface="Times New Roman"/>
                        </a:rPr>
                        <a:t>15th working following end of Q3</a:t>
                      </a:r>
                      <a:endParaRPr lang="en-GB" sz="12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200" dirty="0">
                          <a:latin typeface="Arial"/>
                          <a:ea typeface="Times New Roman"/>
                          <a:cs typeface="Times New Roman"/>
                        </a:rPr>
                        <a:t>33.33%</a:t>
                      </a:r>
                      <a:endParaRPr lang="en-GB" sz="1200" dirty="0">
                        <a:latin typeface="Calibri"/>
                        <a:ea typeface="Calibri"/>
                        <a:cs typeface="Times New Roman"/>
                      </a:endParaRPr>
                    </a:p>
                  </a:txBody>
                  <a:tcPr marL="68580" marR="68580" marT="0" marB="0" anchor="ctr"/>
                </a:tc>
              </a:tr>
              <a:tr h="1124211">
                <a:tc>
                  <a:txBody>
                    <a:bodyPr/>
                    <a:lstStyle/>
                    <a:p>
                      <a:pPr algn="ctr">
                        <a:lnSpc>
                          <a:spcPct val="115000"/>
                        </a:lnSpc>
                        <a:spcAft>
                          <a:spcPts val="0"/>
                        </a:spcAft>
                      </a:pPr>
                      <a:r>
                        <a:rPr lang="en-GB" sz="1200">
                          <a:solidFill>
                            <a:srgbClr val="000000"/>
                          </a:solidFill>
                          <a:latin typeface="Arial"/>
                          <a:ea typeface="Times New Roman"/>
                          <a:cs typeface="Times New Roman"/>
                        </a:rPr>
                        <a:t>31</a:t>
                      </a:r>
                      <a:r>
                        <a:rPr lang="en-GB" sz="1200" baseline="30000">
                          <a:solidFill>
                            <a:srgbClr val="000000"/>
                          </a:solidFill>
                          <a:latin typeface="Arial"/>
                          <a:ea typeface="Times New Roman"/>
                          <a:cs typeface="Times New Roman"/>
                        </a:rPr>
                        <a:t>st</a:t>
                      </a:r>
                      <a:r>
                        <a:rPr lang="en-GB" sz="1200">
                          <a:solidFill>
                            <a:srgbClr val="000000"/>
                          </a:solidFill>
                          <a:latin typeface="Arial"/>
                          <a:ea typeface="Times New Roman"/>
                          <a:cs typeface="Times New Roman"/>
                        </a:rPr>
                        <a:t> March 2018</a:t>
                      </a:r>
                      <a:endParaRPr lang="en-GB" sz="1200">
                        <a:latin typeface="Calibri"/>
                        <a:ea typeface="Calibri"/>
                        <a:cs typeface="Times New Roman"/>
                      </a:endParaRPr>
                    </a:p>
                  </a:txBody>
                  <a:tcPr marL="68580" marR="68580" marT="0" marB="0" anchor="ctr"/>
                </a:tc>
                <a:tc>
                  <a:txBody>
                    <a:bodyPr/>
                    <a:lstStyle/>
                    <a:p>
                      <a:pPr>
                        <a:lnSpc>
                          <a:spcPct val="115000"/>
                        </a:lnSpc>
                        <a:spcAft>
                          <a:spcPts val="0"/>
                        </a:spcAft>
                      </a:pPr>
                      <a:r>
                        <a:rPr lang="en-GB" sz="1200">
                          <a:latin typeface="Arial"/>
                          <a:ea typeface="Times New Roman"/>
                          <a:cs typeface="Times New Roman"/>
                        </a:rPr>
                        <a:t>90% of all referrals within this pathway to be referred directly from the optometrist to secondary care.</a:t>
                      </a:r>
                      <a:endParaRPr lang="en-GB" sz="1200">
                        <a:latin typeface="Calibri"/>
                        <a:ea typeface="Calibri"/>
                        <a:cs typeface="Times New Roman"/>
                      </a:endParaRPr>
                    </a:p>
                  </a:txBody>
                  <a:tcPr marL="68580" marR="68580" marT="0" marB="0" anchor="ctr"/>
                </a:tc>
                <a:tc>
                  <a:txBody>
                    <a:bodyPr/>
                    <a:lstStyle/>
                    <a:p>
                      <a:pPr>
                        <a:lnSpc>
                          <a:spcPct val="115000"/>
                        </a:lnSpc>
                        <a:spcAft>
                          <a:spcPts val="0"/>
                        </a:spcAft>
                      </a:pPr>
                      <a:r>
                        <a:rPr lang="en-GB" sz="1200">
                          <a:solidFill>
                            <a:srgbClr val="000000"/>
                          </a:solidFill>
                          <a:latin typeface="Arial"/>
                          <a:ea typeface="Times New Roman"/>
                          <a:cs typeface="Times New Roman"/>
                        </a:rPr>
                        <a:t>15th working following end of Q4</a:t>
                      </a:r>
                      <a:endParaRPr lang="en-GB" sz="12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200">
                          <a:latin typeface="Arial"/>
                          <a:ea typeface="Times New Roman"/>
                          <a:cs typeface="Times New Roman"/>
                        </a:rPr>
                        <a:t>33.33%</a:t>
                      </a:r>
                      <a:endParaRPr lang="en-GB" sz="1200">
                        <a:latin typeface="Calibri"/>
                        <a:ea typeface="Calibri"/>
                        <a:cs typeface="Times New Roman"/>
                      </a:endParaRPr>
                    </a:p>
                  </a:txBody>
                  <a:tcPr marL="68580" marR="68580" marT="0" marB="0" anchor="ctr"/>
                </a:tc>
              </a:tr>
              <a:tr h="432503">
                <a:tc>
                  <a:txBody>
                    <a:bodyPr/>
                    <a:lstStyle/>
                    <a:p>
                      <a:pPr>
                        <a:lnSpc>
                          <a:spcPct val="115000"/>
                        </a:lnSpc>
                        <a:spcAft>
                          <a:spcPts val="0"/>
                        </a:spcAft>
                      </a:pPr>
                      <a:r>
                        <a:rPr lang="en-GB" sz="1200">
                          <a:solidFill>
                            <a:srgbClr val="000000"/>
                          </a:solidFill>
                          <a:latin typeface="Arial"/>
                          <a:ea typeface="Times New Roman"/>
                          <a:cs typeface="Times New Roman"/>
                        </a:rPr>
                        <a:t> </a:t>
                      </a:r>
                      <a:endParaRPr lang="en-GB" sz="1200">
                        <a:latin typeface="Calibri"/>
                        <a:ea typeface="Calibri"/>
                        <a:cs typeface="Times New Roman"/>
                      </a:endParaRPr>
                    </a:p>
                  </a:txBody>
                  <a:tcPr marL="68580" marR="68580" marT="0" marB="0" anchor="b"/>
                </a:tc>
                <a:tc>
                  <a:txBody>
                    <a:bodyPr/>
                    <a:lstStyle/>
                    <a:p>
                      <a:pPr>
                        <a:lnSpc>
                          <a:spcPct val="115000"/>
                        </a:lnSpc>
                        <a:spcAft>
                          <a:spcPts val="0"/>
                        </a:spcAft>
                      </a:pPr>
                      <a:r>
                        <a:rPr lang="en-GB" sz="1200">
                          <a:solidFill>
                            <a:srgbClr val="FF0000"/>
                          </a:solidFill>
                          <a:latin typeface="Arial"/>
                          <a:ea typeface="Times New Roman"/>
                          <a:cs typeface="Times New Roman"/>
                        </a:rPr>
                        <a:t> </a:t>
                      </a:r>
                      <a:endParaRPr lang="en-GB" sz="1200">
                        <a:latin typeface="Calibri"/>
                        <a:ea typeface="Calibri"/>
                        <a:cs typeface="Times New Roman"/>
                      </a:endParaRPr>
                    </a:p>
                  </a:txBody>
                  <a:tcPr marL="68580" marR="68580" marT="0" marB="0" anchor="b"/>
                </a:tc>
                <a:tc>
                  <a:txBody>
                    <a:bodyPr/>
                    <a:lstStyle/>
                    <a:p>
                      <a:pPr>
                        <a:lnSpc>
                          <a:spcPct val="115000"/>
                        </a:lnSpc>
                        <a:spcAft>
                          <a:spcPts val="0"/>
                        </a:spcAft>
                      </a:pPr>
                      <a:r>
                        <a:rPr lang="en-GB" sz="1200" dirty="0">
                          <a:solidFill>
                            <a:srgbClr val="000000"/>
                          </a:solidFill>
                          <a:latin typeface="Arial"/>
                          <a:ea typeface="Times New Roman"/>
                          <a:cs typeface="Times New Roman"/>
                        </a:rPr>
                        <a:t>Total</a:t>
                      </a:r>
                      <a:endParaRPr lang="en-GB" sz="12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200" dirty="0">
                          <a:solidFill>
                            <a:srgbClr val="000000"/>
                          </a:solidFill>
                          <a:latin typeface="Arial"/>
                          <a:ea typeface="Times New Roman"/>
                          <a:cs typeface="Times New Roman"/>
                        </a:rPr>
                        <a:t>100.00%</a:t>
                      </a:r>
                      <a:endParaRPr lang="en-GB" sz="1200" dirty="0">
                        <a:latin typeface="Calibri"/>
                        <a:ea typeface="Calibri"/>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MECS – FURTHER INNOVATIONS</a:t>
            </a:r>
            <a:endParaRPr lang="en-GB" dirty="0"/>
          </a:p>
        </p:txBody>
      </p:sp>
      <p:sp>
        <p:nvSpPr>
          <p:cNvPr id="3" name="Content Placeholder 2"/>
          <p:cNvSpPr>
            <a:spLocks noGrp="1"/>
          </p:cNvSpPr>
          <p:nvPr>
            <p:ph sz="half" idx="1"/>
          </p:nvPr>
        </p:nvSpPr>
        <p:spPr/>
        <p:txBody>
          <a:bodyPr>
            <a:normAutofit fontScale="92500" lnSpcReduction="10000"/>
          </a:bodyPr>
          <a:lstStyle/>
          <a:p>
            <a:r>
              <a:rPr lang="en-GB" dirty="0" smtClean="0"/>
              <a:t>Domiciliary MECS contractors</a:t>
            </a:r>
          </a:p>
          <a:p>
            <a:r>
              <a:rPr lang="en-GB" dirty="0" smtClean="0"/>
              <a:t>Referrals from Staffordshire DESP</a:t>
            </a:r>
          </a:p>
          <a:p>
            <a:r>
              <a:rPr lang="en-GB" dirty="0" smtClean="0"/>
              <a:t>Offer of CET workshops from DESP</a:t>
            </a:r>
          </a:p>
          <a:p>
            <a:r>
              <a:rPr lang="en-GB" dirty="0" smtClean="0"/>
              <a:t>Programme of lectures at Spire Hospital, Little Aston</a:t>
            </a:r>
            <a:endParaRPr lang="en-GB" dirty="0"/>
          </a:p>
        </p:txBody>
      </p:sp>
      <p:pic>
        <p:nvPicPr>
          <p:cNvPr id="5" name="Content Placeholder 4" descr="go-ahead optician.png"/>
          <p:cNvPicPr>
            <a:picLocks noGrp="1" noChangeAspect="1"/>
          </p:cNvPicPr>
          <p:nvPr>
            <p:ph sz="half" idx="2"/>
          </p:nvPr>
        </p:nvPicPr>
        <p:blipFill>
          <a:blip r:embed="rId2"/>
          <a:stretch>
            <a:fillRect/>
          </a:stretch>
        </p:blipFill>
        <p:spPr>
          <a:xfrm>
            <a:off x="4357686" y="1714488"/>
            <a:ext cx="3214710" cy="3857652"/>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IF YOU REMEMBER NOTHING ELSE FROM TONIGHT...</a:t>
            </a:r>
            <a:endParaRPr lang="en-GB" dirty="0"/>
          </a:p>
        </p:txBody>
      </p:sp>
      <p:sp>
        <p:nvSpPr>
          <p:cNvPr id="3" name="Content Placeholder 2"/>
          <p:cNvSpPr>
            <a:spLocks noGrp="1"/>
          </p:cNvSpPr>
          <p:nvPr>
            <p:ph sz="half" idx="1"/>
          </p:nvPr>
        </p:nvSpPr>
        <p:spPr/>
        <p:txBody>
          <a:bodyPr/>
          <a:lstStyle/>
          <a:p>
            <a:r>
              <a:rPr lang="en-GB" dirty="0" smtClean="0"/>
              <a:t>If you don’t have availability, find another MECS practice that does</a:t>
            </a:r>
          </a:p>
          <a:p>
            <a:r>
              <a:rPr lang="en-GB" dirty="0" smtClean="0"/>
              <a:t>Please work towards completion of IG Toolkit and obtaining your NHS.net accounts</a:t>
            </a:r>
            <a:endParaRPr lang="en-GB" dirty="0"/>
          </a:p>
        </p:txBody>
      </p:sp>
      <p:pic>
        <p:nvPicPr>
          <p:cNvPr id="7" name="Content Placeholder 6" descr="Goofy Head Scratch.jpg"/>
          <p:cNvPicPr>
            <a:picLocks noGrp="1" noChangeAspect="1"/>
          </p:cNvPicPr>
          <p:nvPr>
            <p:ph sz="half" idx="2"/>
          </p:nvPr>
        </p:nvPicPr>
        <p:blipFill>
          <a:blip r:embed="rId2"/>
          <a:stretch>
            <a:fillRect/>
          </a:stretch>
        </p:blipFill>
        <p:spPr>
          <a:xfrm>
            <a:off x="4178300" y="2102644"/>
            <a:ext cx="3521075" cy="3521075"/>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GRR – test a guidance</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These are patients who have been referred in with IOP &gt;21 mmHg in the absence of any confirmed signs of Glaucoma. When dealing with your own patient, GAT should be performed immediately after eye examination.  Please note that GAT </a:t>
            </a:r>
            <a:r>
              <a:rPr lang="en-GB" dirty="0" err="1" smtClean="0"/>
              <a:t>tonometry</a:t>
            </a:r>
            <a:r>
              <a:rPr lang="en-GB" dirty="0" smtClean="0"/>
              <a:t> is the preferred gold standard to deliver this service but Perkins </a:t>
            </a:r>
            <a:r>
              <a:rPr lang="en-GB" dirty="0" err="1" smtClean="0"/>
              <a:t>tonometry</a:t>
            </a:r>
            <a:r>
              <a:rPr lang="en-GB" dirty="0" smtClean="0"/>
              <a:t> is also accepted.</a:t>
            </a:r>
          </a:p>
          <a:p>
            <a:pPr lvl="0"/>
            <a:r>
              <a:rPr lang="en-GB" dirty="0" smtClean="0"/>
              <a:t>On receiving referral from unaccredited Optometrist, you/your practice must contact the patient within 48 hours to make an appointment. The patient should then be seen within 2 weeks</a:t>
            </a:r>
          </a:p>
          <a:p>
            <a:pPr lvl="0"/>
            <a:r>
              <a:rPr lang="en-GB" dirty="0" smtClean="0"/>
              <a:t>There are 4 possible outcomes from this first repeat of pressures: </a:t>
            </a:r>
          </a:p>
          <a:p>
            <a:pPr lvl="0"/>
            <a:r>
              <a:rPr lang="en-GB" dirty="0" smtClean="0"/>
              <a:t>1) All patients with IOP &gt; 25mmHg should be referred for OHT diagnosis without further IOP refinement </a:t>
            </a:r>
          </a:p>
          <a:p>
            <a:pPr lvl="0"/>
            <a:r>
              <a:rPr lang="en-GB" dirty="0" smtClean="0"/>
              <a:t>2) Other patients with a pressure of 22 - 25 need to proceed to Test B</a:t>
            </a:r>
          </a:p>
          <a:p>
            <a:pPr lvl="0"/>
            <a:r>
              <a:rPr lang="en-GB" dirty="0" smtClean="0"/>
              <a:t>Pressures which differ between the eyes by 5 mmHg or more should proceed to Test B </a:t>
            </a:r>
          </a:p>
          <a:p>
            <a:pPr lvl="0"/>
            <a:r>
              <a:rPr lang="en-GB" dirty="0" smtClean="0"/>
              <a:t>All other IOP results are within normal limits and the patient can be discharged. (When patient is discharged at this stage, please ensure you inform the referring Optometrist).</a:t>
            </a:r>
          </a:p>
          <a:p>
            <a:endParaRPr lang="en-GB"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GRR – TEST B GUIDANCE</a:t>
            </a:r>
            <a:endParaRPr lang="en-GB" dirty="0"/>
          </a:p>
        </p:txBody>
      </p:sp>
      <p:sp>
        <p:nvSpPr>
          <p:cNvPr id="3" name="Content Placeholder 2"/>
          <p:cNvSpPr>
            <a:spLocks noGrp="1"/>
          </p:cNvSpPr>
          <p:nvPr>
            <p:ph idx="1"/>
          </p:nvPr>
        </p:nvSpPr>
        <p:spPr/>
        <p:txBody>
          <a:bodyPr>
            <a:normAutofit fontScale="92500"/>
          </a:bodyPr>
          <a:lstStyle/>
          <a:p>
            <a:r>
              <a:rPr lang="en-GB" dirty="0" smtClean="0"/>
              <a:t>The patient must be seen within 3 weeks of Test A where you will perform Test B. Do enquire about patient symptoms, family history of Glaucoma and measure VA. Then perform the following tests:</a:t>
            </a:r>
          </a:p>
          <a:p>
            <a:pPr lvl="0"/>
            <a:r>
              <a:rPr lang="en-GB" dirty="0" smtClean="0"/>
              <a:t>1) repeat GAT on a separate occasion</a:t>
            </a:r>
          </a:p>
          <a:p>
            <a:pPr lvl="0"/>
            <a:r>
              <a:rPr lang="en-GB" dirty="0" smtClean="0"/>
              <a:t>2) Repeat Fields (minimum 60 point central threshold test)</a:t>
            </a:r>
            <a:r>
              <a:rPr lang="en-GB" dirty="0" err="1" smtClean="0"/>
              <a:t>Eg</a:t>
            </a:r>
            <a:r>
              <a:rPr lang="en-GB" dirty="0" smtClean="0"/>
              <a:t>: Humphrey C24-2 or equivalent</a:t>
            </a:r>
          </a:p>
          <a:p>
            <a:pPr lvl="0"/>
            <a:r>
              <a:rPr lang="en-GB" dirty="0" smtClean="0"/>
              <a:t>3) Dilation of pupils &amp; Volk optic disc assessment (stereo view) + document with photography</a:t>
            </a:r>
          </a:p>
          <a:p>
            <a:pPr lvl="0"/>
            <a:r>
              <a:rPr lang="en-GB" dirty="0" smtClean="0"/>
              <a:t>4) Van Herrick test (anterior angle assessment)</a:t>
            </a:r>
          </a:p>
          <a:p>
            <a:endParaRPr lang="en-GB"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Grr</a:t>
            </a:r>
            <a:r>
              <a:rPr lang="en-GB" dirty="0" smtClean="0"/>
              <a:t> – test b guidance</a:t>
            </a:r>
            <a:endParaRPr lang="en-GB" dirty="0"/>
          </a:p>
        </p:txBody>
      </p:sp>
      <p:sp>
        <p:nvSpPr>
          <p:cNvPr id="3" name="Content Placeholder 2"/>
          <p:cNvSpPr>
            <a:spLocks noGrp="1"/>
          </p:cNvSpPr>
          <p:nvPr>
            <p:ph idx="1"/>
          </p:nvPr>
        </p:nvSpPr>
        <p:spPr/>
        <p:txBody>
          <a:bodyPr>
            <a:normAutofit fontScale="92500" lnSpcReduction="10000"/>
          </a:bodyPr>
          <a:lstStyle/>
          <a:p>
            <a:pPr lvl="0"/>
            <a:r>
              <a:rPr lang="en-GB" dirty="0" smtClean="0"/>
              <a:t>After repeat GAT, if angles open, normal fields and disc appearance, there are 3 possible outcomes:</a:t>
            </a:r>
          </a:p>
          <a:p>
            <a:pPr lvl="0"/>
            <a:r>
              <a:rPr lang="en-GB" dirty="0" smtClean="0"/>
              <a:t>Any patients with IOP &lt;=21mmHg should be discharged</a:t>
            </a:r>
          </a:p>
          <a:p>
            <a:pPr lvl="0"/>
            <a:r>
              <a:rPr lang="en-GB" dirty="0" smtClean="0"/>
              <a:t>If there is a difference in IOP of &gt;=5mmHg between the eyes then consider referral to secondary care HES.</a:t>
            </a:r>
          </a:p>
          <a:p>
            <a:pPr lvl="0"/>
            <a:r>
              <a:rPr lang="en-GB" dirty="0" smtClean="0"/>
              <a:t>The following patients are referred to HES for OHT diagnosis:</a:t>
            </a:r>
          </a:p>
          <a:p>
            <a:r>
              <a:rPr lang="en-GB" b="1" dirty="0" smtClean="0"/>
              <a:t>-Age &lt;65 yrs, IOP &gt;21mmHg	</a:t>
            </a:r>
            <a:endParaRPr lang="en-GB" dirty="0" smtClean="0"/>
          </a:p>
          <a:p>
            <a:r>
              <a:rPr lang="en-GB" b="1" dirty="0" smtClean="0"/>
              <a:t>           -Age 65-79yrs, IOP &gt; 24mmHg</a:t>
            </a:r>
            <a:endParaRPr lang="en-GB" dirty="0" smtClean="0"/>
          </a:p>
          <a:p>
            <a:r>
              <a:rPr lang="en-GB" b="1" dirty="0" smtClean="0"/>
              <a:t>           -Age 80yrs+, IOP &gt; 25mmHg</a:t>
            </a:r>
            <a:r>
              <a:rPr lang="en-GB" dirty="0" smtClean="0"/>
              <a:t>	</a:t>
            </a:r>
          </a:p>
          <a:p>
            <a:endParaRPr lang="en-GB"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GRR – FURTHER GUIDANCE</a:t>
            </a:r>
            <a:endParaRPr lang="en-GB" dirty="0"/>
          </a:p>
        </p:txBody>
      </p:sp>
      <p:sp>
        <p:nvSpPr>
          <p:cNvPr id="3" name="Content Placeholder 2"/>
          <p:cNvSpPr>
            <a:spLocks noGrp="1"/>
          </p:cNvSpPr>
          <p:nvPr>
            <p:ph idx="1"/>
          </p:nvPr>
        </p:nvSpPr>
        <p:spPr/>
        <p:txBody>
          <a:bodyPr>
            <a:normAutofit lnSpcReduction="10000"/>
          </a:bodyPr>
          <a:lstStyle/>
          <a:p>
            <a:pPr lvl="0"/>
            <a:r>
              <a:rPr lang="en-GB" dirty="0" smtClean="0"/>
              <a:t>If there are any suspect glaucomatous disc signs &amp;/or </a:t>
            </a:r>
            <a:r>
              <a:rPr lang="en-GB" dirty="0" err="1" smtClean="0"/>
              <a:t>occludeable</a:t>
            </a:r>
            <a:r>
              <a:rPr lang="en-GB" dirty="0" smtClean="0"/>
              <a:t> anterior chamber angles &amp;/or glaucomatous field defects, you must refer this patient into HES. </a:t>
            </a:r>
          </a:p>
          <a:p>
            <a:pPr lvl="0"/>
            <a:r>
              <a:rPr lang="en-GB" dirty="0" smtClean="0"/>
              <a:t>Please note that the GRR pathway is IOP mediated so theoretically you should not be seeing many obvious glaucomatous discs. However, it is vital these are recognised when presented. </a:t>
            </a:r>
          </a:p>
          <a:p>
            <a:pPr lvl="0"/>
            <a:r>
              <a:rPr lang="en-GB" b="1" dirty="0" smtClean="0"/>
              <a:t>Do remember that Glaucoma is a neuropathy, so disc appearance is a vital sign to ensure early diagnosis</a:t>
            </a:r>
            <a:r>
              <a:rPr lang="en-GB" dirty="0" smtClean="0"/>
              <a:t>.</a:t>
            </a:r>
          </a:p>
          <a:p>
            <a:endParaRPr lang="en-GB"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PEATS IS DEAD (ok, not quite!)...</a:t>
            </a:r>
            <a:br>
              <a:rPr lang="en-GB" dirty="0" smtClean="0"/>
            </a:br>
            <a:r>
              <a:rPr lang="en-GB" dirty="0" smtClean="0"/>
              <a:t>                     ...LONG LIVE MECS!!!</a:t>
            </a:r>
            <a:endParaRPr lang="en-GB" dirty="0"/>
          </a:p>
        </p:txBody>
      </p:sp>
      <p:pic>
        <p:nvPicPr>
          <p:cNvPr id="5" name="Content Placeholder 4" descr="PETE'S .jpg"/>
          <p:cNvPicPr>
            <a:picLocks noGrp="1" noChangeAspect="1"/>
          </p:cNvPicPr>
          <p:nvPr>
            <p:ph sz="half" idx="1"/>
          </p:nvPr>
        </p:nvPicPr>
        <p:blipFill>
          <a:blip r:embed="rId2"/>
          <a:stretch>
            <a:fillRect/>
          </a:stretch>
        </p:blipFill>
        <p:spPr>
          <a:xfrm>
            <a:off x="718973" y="1643051"/>
            <a:ext cx="2941803" cy="4357717"/>
          </a:xfrm>
        </p:spPr>
      </p:pic>
      <p:pic>
        <p:nvPicPr>
          <p:cNvPr id="6" name="Content Placeholder 5" descr="LONG LIVE MEX.png"/>
          <p:cNvPicPr>
            <a:picLocks noGrp="1" noChangeAspect="1"/>
          </p:cNvPicPr>
          <p:nvPr>
            <p:ph sz="half" idx="2"/>
          </p:nvPr>
        </p:nvPicPr>
        <p:blipFill>
          <a:blip r:embed="rId3"/>
          <a:stretch>
            <a:fillRect/>
          </a:stretch>
        </p:blipFill>
        <p:spPr>
          <a:xfrm>
            <a:off x="4102062" y="2643182"/>
            <a:ext cx="3764386" cy="2500330"/>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pic>
        <p:nvPicPr>
          <p:cNvPr id="5" name="Content Placeholder 4" descr="dead parrot.jpg"/>
          <p:cNvPicPr>
            <a:picLocks noGrp="1" noChangeAspect="1"/>
          </p:cNvPicPr>
          <p:nvPr>
            <p:ph sz="half" idx="1"/>
          </p:nvPr>
        </p:nvPicPr>
        <p:blipFill>
          <a:blip r:embed="rId2"/>
          <a:stretch>
            <a:fillRect/>
          </a:stretch>
        </p:blipFill>
        <p:spPr>
          <a:xfrm>
            <a:off x="457200" y="2758444"/>
            <a:ext cx="3521075" cy="2209475"/>
          </a:xfrm>
        </p:spPr>
      </p:pic>
      <p:pic>
        <p:nvPicPr>
          <p:cNvPr id="6" name="Content Placeholder 5" descr="PHOENIX.jpg"/>
          <p:cNvPicPr>
            <a:picLocks noGrp="1" noChangeAspect="1"/>
          </p:cNvPicPr>
          <p:nvPr>
            <p:ph sz="half" idx="2"/>
          </p:nvPr>
        </p:nvPicPr>
        <p:blipFill>
          <a:blip r:embed="rId3" cstate="print"/>
          <a:stretch>
            <a:fillRect/>
          </a:stretch>
        </p:blipFill>
        <p:spPr>
          <a:xfrm>
            <a:off x="4618031" y="1600200"/>
            <a:ext cx="2641613"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PEATS</a:t>
            </a:r>
            <a:endParaRPr lang="en-GB" dirty="0"/>
          </a:p>
        </p:txBody>
      </p:sp>
      <p:sp>
        <p:nvSpPr>
          <p:cNvPr id="3" name="Content Placeholder 2"/>
          <p:cNvSpPr>
            <a:spLocks noGrp="1"/>
          </p:cNvSpPr>
          <p:nvPr>
            <p:ph idx="1"/>
          </p:nvPr>
        </p:nvSpPr>
        <p:spPr/>
        <p:txBody>
          <a:bodyPr/>
          <a:lstStyle/>
          <a:p>
            <a:pPr lvl="0"/>
            <a:r>
              <a:rPr lang="en-GB" dirty="0" smtClean="0"/>
              <a:t>An evaluation of Stafford and Cannock PEATS by SAS and CC CCGs (August 2016) has found:</a:t>
            </a:r>
          </a:p>
          <a:p>
            <a:pPr lvl="0"/>
            <a:r>
              <a:rPr lang="en-GB" dirty="0" smtClean="0"/>
              <a:t>74% of PEATS patients can be managed solely by community optometrists</a:t>
            </a:r>
          </a:p>
          <a:p>
            <a:pPr lvl="0"/>
            <a:r>
              <a:rPr lang="en-GB" dirty="0" smtClean="0"/>
              <a:t>6% of PEATS patients can be managed by community optometrists working with GPs</a:t>
            </a:r>
          </a:p>
          <a:p>
            <a:pPr lvl="0"/>
            <a:r>
              <a:rPr lang="en-GB" dirty="0" smtClean="0"/>
              <a:t>Only 20% need referral to the HES</a:t>
            </a:r>
          </a:p>
          <a:p>
            <a:pPr lvl="0"/>
            <a:r>
              <a:rPr lang="en-GB" dirty="0" smtClean="0"/>
              <a:t>100% of patients were very satisfied with the service</a:t>
            </a:r>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srcRect/>
          <a:stretch>
            <a:fillRect/>
          </a:stretch>
        </p:blipFill>
        <p:spPr bwMode="auto">
          <a:xfrm>
            <a:off x="0" y="-2071726"/>
            <a:ext cx="13011150" cy="10001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srcRect/>
          <a:stretch>
            <a:fillRect/>
          </a:stretch>
        </p:blipFill>
        <p:spPr bwMode="auto">
          <a:xfrm>
            <a:off x="-1214478" y="-1643098"/>
            <a:ext cx="13644658" cy="94298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3069</TotalTime>
  <Words>3747</Words>
  <Application>Microsoft Office PowerPoint</Application>
  <PresentationFormat>On-screen Show (4:3)</PresentationFormat>
  <Paragraphs>705</Paragraphs>
  <Slides>68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Arial</vt:lpstr>
      <vt:lpstr>Calibri</vt:lpstr>
      <vt:lpstr>Times New Roman</vt:lpstr>
      <vt:lpstr>Trebuchet MS</vt:lpstr>
      <vt:lpstr>Wingdings</vt:lpstr>
      <vt:lpstr>Wingdings 2</vt:lpstr>
      <vt:lpstr>Opulent</vt:lpstr>
      <vt:lpstr>SOUTH STAFFORDSHIRE MECS</vt:lpstr>
      <vt:lpstr>Peats (Jul 2015 – Apr 2017)</vt:lpstr>
      <vt:lpstr>PEATS</vt:lpstr>
      <vt:lpstr>Peats reception triage form</vt:lpstr>
      <vt:lpstr>PEATS RECEPTION TRIAGE FORM</vt:lpstr>
      <vt:lpstr>Peats reception triage form</vt:lpstr>
      <vt:lpstr>PEATS</vt:lpstr>
      <vt:lpstr>PowerPoint Presentation</vt:lpstr>
      <vt:lpstr>PowerPoint Presentation</vt:lpstr>
      <vt:lpstr>FOR PEATS’ SAKE!!!! Why mecs????</vt:lpstr>
      <vt:lpstr>Welcome to SE Staffs and seisdon peninsula practices!!</vt:lpstr>
      <vt:lpstr>MECS – purpose</vt:lpstr>
      <vt:lpstr>MECS – Optomanager module</vt:lpstr>
      <vt:lpstr>MECS - Conditions</vt:lpstr>
      <vt:lpstr>PowerPoint Presentation</vt:lpstr>
      <vt:lpstr>Mecs urgent / mecs routine</vt:lpstr>
      <vt:lpstr>MECS URGENT    MECS ROUTINE</vt:lpstr>
      <vt:lpstr>Referrals into mecs</vt:lpstr>
      <vt:lpstr>THIS PEATS HUB IS NO MORE!!                                     ...Nah, nah, it’s resting!!</vt:lpstr>
      <vt:lpstr>PEATS CENTRAL HUB</vt:lpstr>
      <vt:lpstr>PEATS HUB - FAILSAFES</vt:lpstr>
      <vt:lpstr>Mecs - exclusions</vt:lpstr>
      <vt:lpstr>MECS - Exclusions</vt:lpstr>
      <vt:lpstr>LOCAL QUALITY REQUIREMENTS (a.k.a. KPI’s)</vt:lpstr>
      <vt:lpstr>PEATS – LOCAL QUALITY REQUIREMENTS (lqr’S)</vt:lpstr>
      <vt:lpstr>PowerPoint Presentation</vt:lpstr>
      <vt:lpstr>PowerPoint Presentation</vt:lpstr>
      <vt:lpstr>LESSONS LEARNED...</vt:lpstr>
      <vt:lpstr>PEATS – Commissioners’ view</vt:lpstr>
      <vt:lpstr>PowerPoint Presentation</vt:lpstr>
      <vt:lpstr>PowerPoint Presentation</vt:lpstr>
      <vt:lpstr>PEATS – COMMISSIONERS’ VIEW</vt:lpstr>
      <vt:lpstr>PowerPoint Presentation</vt:lpstr>
      <vt:lpstr>Peats – referral source</vt:lpstr>
      <vt:lpstr>PEATS – COMMISSIONERS’ VIEW</vt:lpstr>
      <vt:lpstr>PowerPoint Presentation</vt:lpstr>
      <vt:lpstr>PowerPoint Presentation</vt:lpstr>
      <vt:lpstr>THE CASE FOR MECS - SASPEC</vt:lpstr>
      <vt:lpstr>Peats: self-referrals</vt:lpstr>
      <vt:lpstr>THE USE OF MECS AND SIGHT TESTS</vt:lpstr>
      <vt:lpstr>Referrals from non-mecs accredited opticians into mecs</vt:lpstr>
      <vt:lpstr>DON’T REFER INTO MECS IF...</vt:lpstr>
      <vt:lpstr>mecS – REFERRAL SOURCES (AMENDED)</vt:lpstr>
      <vt:lpstr>CARE NAVIGATION</vt:lpstr>
      <vt:lpstr>ENHANCED PHARMACY SERVICE</vt:lpstr>
      <vt:lpstr>MECS FORMULARY</vt:lpstr>
      <vt:lpstr>PowerPoint Presentation</vt:lpstr>
      <vt:lpstr>PowerPoint Presentation</vt:lpstr>
      <vt:lpstr>PowerPoint Presentation</vt:lpstr>
      <vt:lpstr>PowerPoint Presentation</vt:lpstr>
      <vt:lpstr>Mecs – clo’s</vt:lpstr>
      <vt:lpstr>Mecs – Electronic Referrals</vt:lpstr>
      <vt:lpstr>Urgent opHTHALMOLOGICAL REFERRALS GUIDANCE</vt:lpstr>
      <vt:lpstr>Urgent opHTHALMOLOGICAL REFERRALS GUIDANCE</vt:lpstr>
      <vt:lpstr>MECS URGENT (&lt;24HRS, &lt;72HRS)</vt:lpstr>
      <vt:lpstr>MECS ROUTINE</vt:lpstr>
      <vt:lpstr>Mecs – local quality requirements (lqrs)</vt:lpstr>
      <vt:lpstr>Mecs - cquin</vt:lpstr>
      <vt:lpstr>MECS - CQUIN</vt:lpstr>
      <vt:lpstr>Mecs – cquin - milestones</vt:lpstr>
      <vt:lpstr>MECS – FURTHER INNOVATIONS</vt:lpstr>
      <vt:lpstr>IF YOU REMEMBER NOTHING ELSE FROM TONIGHT...</vt:lpstr>
      <vt:lpstr>GRR – test a guidance</vt:lpstr>
      <vt:lpstr>GRR – TEST B GUIDANCE</vt:lpstr>
      <vt:lpstr>Grr – test b guidance</vt:lpstr>
      <vt:lpstr>GRR – FURTHER GUIDANCE</vt:lpstr>
      <vt:lpstr>PEATS IS DEAD (ok, not quite!)...                      ...LONG LIVE MECS!!!</vt:lpstr>
      <vt:lpstr>...ANY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user1</dc:creator>
  <cp:lastModifiedBy>Alison Lowell</cp:lastModifiedBy>
  <cp:revision>104</cp:revision>
  <dcterms:created xsi:type="dcterms:W3CDTF">2017-05-07T14:36:28Z</dcterms:created>
  <dcterms:modified xsi:type="dcterms:W3CDTF">2017-05-11T10:43:27Z</dcterms:modified>
</cp:coreProperties>
</file>