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6" r:id="rId2"/>
    <p:sldId id="256" r:id="rId3"/>
    <p:sldId id="280" r:id="rId4"/>
    <p:sldId id="281" r:id="rId5"/>
    <p:sldId id="291" r:id="rId6"/>
    <p:sldId id="299" r:id="rId7"/>
    <p:sldId id="297" r:id="rId8"/>
    <p:sldId id="290" r:id="rId9"/>
    <p:sldId id="292" r:id="rId10"/>
    <p:sldId id="293" r:id="rId11"/>
    <p:sldId id="300" r:id="rId12"/>
    <p:sldId id="282" r:id="rId13"/>
    <p:sldId id="283" r:id="rId14"/>
    <p:sldId id="284" r:id="rId15"/>
    <p:sldId id="286" r:id="rId16"/>
    <p:sldId id="298" r:id="rId17"/>
    <p:sldId id="287" r:id="rId18"/>
    <p:sldId id="288" r:id="rId19"/>
    <p:sldId id="28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CFB85-3EED-4248-9117-8D9844BA2B2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07FCF5-E681-4BCE-8605-DD2EEB320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42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B952-4ADA-4896-8E1D-2886808B5B3E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87C1-E0D8-4CCE-A2D3-39AE11D73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48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B952-4ADA-4896-8E1D-2886808B5B3E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87C1-E0D8-4CCE-A2D3-39AE11D73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1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B952-4ADA-4896-8E1D-2886808B5B3E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87C1-E0D8-4CCE-A2D3-39AE11D73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559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B952-4ADA-4896-8E1D-2886808B5B3E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87C1-E0D8-4CCE-A2D3-39AE11D73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01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B952-4ADA-4896-8E1D-2886808B5B3E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87C1-E0D8-4CCE-A2D3-39AE11D73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235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B952-4ADA-4896-8E1D-2886808B5B3E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87C1-E0D8-4CCE-A2D3-39AE11D73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539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B952-4ADA-4896-8E1D-2886808B5B3E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87C1-E0D8-4CCE-A2D3-39AE11D73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64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B952-4ADA-4896-8E1D-2886808B5B3E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87C1-E0D8-4CCE-A2D3-39AE11D73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58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B952-4ADA-4896-8E1D-2886808B5B3E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87C1-E0D8-4CCE-A2D3-39AE11D73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33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B952-4ADA-4896-8E1D-2886808B5B3E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87C1-E0D8-4CCE-A2D3-39AE11D73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134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B952-4ADA-4896-8E1D-2886808B5B3E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87C1-E0D8-4CCE-A2D3-39AE11D73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83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6B952-4ADA-4896-8E1D-2886808B5B3E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387C1-E0D8-4CCE-A2D3-39AE11D73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877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99245"/>
            <a:ext cx="9144000" cy="2562896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GB" sz="8000" dirty="0" smtClean="0"/>
              <a:t>PEATS</a:t>
            </a:r>
            <a:br>
              <a:rPr lang="en-GB" sz="8000" dirty="0" smtClean="0"/>
            </a:b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29061"/>
          </a:xfrm>
          <a:solidFill>
            <a:srgbClr val="FFC000"/>
          </a:solidFill>
        </p:spPr>
        <p:txBody>
          <a:bodyPr>
            <a:normAutofit/>
          </a:bodyPr>
          <a:lstStyle/>
          <a:p>
            <a:endParaRPr lang="en-GB" b="1" dirty="0" smtClean="0"/>
          </a:p>
          <a:p>
            <a:r>
              <a:rPr lang="en-GB" b="1" dirty="0" smtClean="0"/>
              <a:t>Mr. Bal Manoj</a:t>
            </a:r>
          </a:p>
          <a:p>
            <a:r>
              <a:rPr lang="en-GB" dirty="0" smtClean="0"/>
              <a:t>Consultant Ophthalmologist</a:t>
            </a:r>
          </a:p>
          <a:p>
            <a:r>
              <a:rPr lang="en-GB" dirty="0" smtClean="0"/>
              <a:t>The Royal Wolverhampton Hospitals NHS Trust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5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038" y="674058"/>
            <a:ext cx="9002333" cy="5996939"/>
          </a:xfrm>
        </p:spPr>
      </p:pic>
    </p:spTree>
    <p:extLst>
      <p:ext uri="{BB962C8B-B14F-4D97-AF65-F5344CB8AC3E}">
        <p14:creationId xmlns:p14="http://schemas.microsoft.com/office/powerpoint/2010/main" val="116558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GB" b="1" dirty="0" smtClean="0"/>
              <a:t>WHAT TO REFER ??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Common sense approach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Focus on symptoms and duration</a:t>
            </a:r>
          </a:p>
          <a:p>
            <a:endParaRPr lang="en-GB" dirty="0"/>
          </a:p>
          <a:p>
            <a:r>
              <a:rPr lang="en-GB" dirty="0" smtClean="0"/>
              <a:t>Don’t agonise on the diagnosis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25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GB" b="1" dirty="0" smtClean="0"/>
              <a:t>URGENT REFERRALS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4000" b="1" dirty="0">
                <a:solidFill>
                  <a:srgbClr val="FF0000"/>
                </a:solidFill>
              </a:rPr>
              <a:t>Painful red eye</a:t>
            </a:r>
            <a:endParaRPr lang="en-US" sz="4000" dirty="0">
              <a:solidFill>
                <a:srgbClr val="FF0000"/>
              </a:solidFill>
            </a:endParaRPr>
          </a:p>
          <a:p>
            <a:pPr lvl="0"/>
            <a:r>
              <a:rPr lang="en-GB" dirty="0"/>
              <a:t>Corneal ulcer</a:t>
            </a:r>
            <a:endParaRPr lang="en-US" dirty="0"/>
          </a:p>
          <a:p>
            <a:pPr lvl="0"/>
            <a:r>
              <a:rPr lang="en-GB" dirty="0"/>
              <a:t>Anterior uveitis</a:t>
            </a:r>
            <a:endParaRPr lang="en-US" dirty="0"/>
          </a:p>
          <a:p>
            <a:pPr lvl="0"/>
            <a:r>
              <a:rPr lang="en-GB" dirty="0"/>
              <a:t>Corneal FB</a:t>
            </a:r>
            <a:endParaRPr lang="en-US" dirty="0"/>
          </a:p>
          <a:p>
            <a:pPr lvl="0"/>
            <a:r>
              <a:rPr lang="en-GB" dirty="0"/>
              <a:t>Acute angle closure</a:t>
            </a:r>
            <a:endParaRPr lang="en-US" dirty="0"/>
          </a:p>
          <a:p>
            <a:pPr lvl="0"/>
            <a:r>
              <a:rPr lang="en-GB" dirty="0"/>
              <a:t>Chemical Injury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1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URGENT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4000" b="1" dirty="0">
                <a:solidFill>
                  <a:srgbClr val="FF0000"/>
                </a:solidFill>
              </a:rPr>
              <a:t>Sudden recent (&lt;48 hrs) loss of vision</a:t>
            </a:r>
            <a:endParaRPr lang="en-US" sz="4000" b="1" dirty="0">
              <a:solidFill>
                <a:srgbClr val="FF0000"/>
              </a:solidFill>
            </a:endParaRPr>
          </a:p>
          <a:p>
            <a:pPr lvl="0"/>
            <a:r>
              <a:rPr lang="en-GB" dirty="0"/>
              <a:t>Retinal detachment </a:t>
            </a:r>
            <a:r>
              <a:rPr lang="en-GB" i="1" dirty="0"/>
              <a:t>(includes retinal tear with no RD)</a:t>
            </a:r>
            <a:endParaRPr lang="en-US" dirty="0"/>
          </a:p>
          <a:p>
            <a:pPr lvl="0"/>
            <a:r>
              <a:rPr lang="en-GB" dirty="0"/>
              <a:t>CRAO (&lt;12 hrs old)</a:t>
            </a:r>
            <a:endParaRPr lang="en-US" dirty="0"/>
          </a:p>
          <a:p>
            <a:pPr lvl="0"/>
            <a:r>
              <a:rPr lang="en-GB" dirty="0"/>
              <a:t>Optic Neuritis / AION</a:t>
            </a:r>
            <a:endParaRPr lang="en-US" dirty="0"/>
          </a:p>
          <a:p>
            <a:pPr lvl="0"/>
            <a:r>
              <a:rPr lang="en-GB" dirty="0"/>
              <a:t>Unexplained sudden loss of vision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smtClean="0"/>
              <a:t>URGENT REFERRALS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7325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URGENT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7436" y="2434107"/>
            <a:ext cx="9486363" cy="3742856"/>
          </a:xfrm>
        </p:spPr>
        <p:txBody>
          <a:bodyPr/>
          <a:lstStyle/>
          <a:p>
            <a:r>
              <a:rPr lang="en-GB" b="1" dirty="0" err="1" smtClean="0"/>
              <a:t>Papilloedema</a:t>
            </a:r>
            <a:endParaRPr lang="en-GB" b="1" dirty="0" smtClean="0"/>
          </a:p>
          <a:p>
            <a:pPr marL="0" indent="0">
              <a:buNone/>
            </a:pPr>
            <a:endParaRPr lang="en-US" dirty="0"/>
          </a:p>
          <a:p>
            <a:r>
              <a:rPr lang="en-GB" b="1" dirty="0"/>
              <a:t>Orbital </a:t>
            </a:r>
            <a:r>
              <a:rPr lang="en-GB" b="1" dirty="0" smtClean="0"/>
              <a:t>cellulitis</a:t>
            </a:r>
          </a:p>
          <a:p>
            <a:pPr marL="0" indent="0">
              <a:buNone/>
            </a:pPr>
            <a:endParaRPr lang="en-US" dirty="0"/>
          </a:p>
          <a:p>
            <a:r>
              <a:rPr lang="en-GB" b="1" dirty="0"/>
              <a:t>Penetrating Injury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smtClean="0"/>
              <a:t>URGENT REFERRALS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9535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Conditions </a:t>
            </a:r>
            <a:r>
              <a:rPr lang="en-GB" b="1" dirty="0"/>
              <a:t>for ARC Referral that should be seen in &lt;72 hrs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9250" y="2060619"/>
            <a:ext cx="10104549" cy="4116343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Loss of vision (&lt;1/12 duration)</a:t>
            </a:r>
            <a:endParaRPr lang="en-US" dirty="0">
              <a:solidFill>
                <a:srgbClr val="FF0000"/>
              </a:solidFill>
            </a:endParaRPr>
          </a:p>
          <a:p>
            <a:pPr lvl="0"/>
            <a:r>
              <a:rPr lang="en-GB" dirty="0"/>
              <a:t>CRVO / BRVO</a:t>
            </a:r>
            <a:endParaRPr lang="en-US" dirty="0"/>
          </a:p>
          <a:p>
            <a:pPr lvl="0"/>
            <a:r>
              <a:rPr lang="en-GB" dirty="0"/>
              <a:t>Macular hole</a:t>
            </a:r>
            <a:endParaRPr lang="en-US" dirty="0"/>
          </a:p>
          <a:p>
            <a:pPr lvl="0"/>
            <a:r>
              <a:rPr lang="en-GB" dirty="0"/>
              <a:t>CSR</a:t>
            </a:r>
            <a:endParaRPr lang="en-US" dirty="0"/>
          </a:p>
          <a:p>
            <a:pPr lvl="0"/>
            <a:r>
              <a:rPr lang="en-GB" dirty="0"/>
              <a:t>Optic neuritis / AION</a:t>
            </a:r>
            <a:endParaRPr lang="en-US" dirty="0"/>
          </a:p>
          <a:p>
            <a:r>
              <a:rPr lang="en-GB" b="1" dirty="0">
                <a:solidFill>
                  <a:srgbClr val="FF0000"/>
                </a:solidFill>
              </a:rPr>
              <a:t>Recent onset binocular diplopia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GB" b="1" dirty="0">
                <a:solidFill>
                  <a:srgbClr val="FF0000"/>
                </a:solidFill>
              </a:rPr>
              <a:t>PVD related symptoms with pigment in vitreous (&lt;1/12)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GB" b="1" dirty="0">
                <a:solidFill>
                  <a:srgbClr val="FF0000"/>
                </a:solidFill>
              </a:rPr>
              <a:t>Vitreous </a:t>
            </a:r>
            <a:r>
              <a:rPr lang="en-GB" b="1" dirty="0" err="1">
                <a:solidFill>
                  <a:srgbClr val="FF0000"/>
                </a:solidFill>
              </a:rPr>
              <a:t>Hge</a:t>
            </a:r>
            <a:r>
              <a:rPr lang="en-GB" b="1" dirty="0">
                <a:solidFill>
                  <a:srgbClr val="FF0000"/>
                </a:solidFill>
              </a:rPr>
              <a:t> (recent onset)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77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GB" b="1" dirty="0"/>
              <a:t>Macula Fast-Track </a:t>
            </a:r>
            <a:r>
              <a:rPr lang="en-GB" b="1" dirty="0" smtClean="0"/>
              <a:t>Referral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91685"/>
            <a:ext cx="10515600" cy="3485277"/>
          </a:xfrm>
        </p:spPr>
        <p:txBody>
          <a:bodyPr/>
          <a:lstStyle/>
          <a:p>
            <a:r>
              <a:rPr lang="en-GB" dirty="0" smtClean="0"/>
              <a:t>Wet </a:t>
            </a:r>
            <a:r>
              <a:rPr lang="en-GB" dirty="0"/>
              <a:t>macular degeneration with signs/symptoms that fit the fast track criteria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0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GB" b="1" dirty="0"/>
              <a:t>“Suspected cancer” referrals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b="1" dirty="0" err="1">
                <a:solidFill>
                  <a:srgbClr val="FF0000"/>
                </a:solidFill>
              </a:rPr>
              <a:t>Periocular</a:t>
            </a:r>
            <a:r>
              <a:rPr lang="en-GB" b="1" dirty="0">
                <a:solidFill>
                  <a:srgbClr val="FF0000"/>
                </a:solidFill>
              </a:rPr>
              <a:t> Tumours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GB" dirty="0"/>
              <a:t>Basal cell carcinoma  	</a:t>
            </a:r>
            <a:endParaRPr lang="en-US" dirty="0"/>
          </a:p>
          <a:p>
            <a:pPr lvl="1"/>
            <a:r>
              <a:rPr lang="en-GB" dirty="0"/>
              <a:t>Squamous cell carcinoma	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 No change from the current pathway. Refer as “urgent”  to the </a:t>
            </a:r>
            <a:r>
              <a:rPr lang="en-GB" dirty="0" err="1"/>
              <a:t>oculoplastics</a:t>
            </a:r>
            <a:r>
              <a:rPr lang="en-GB" dirty="0"/>
              <a:t> clinic </a:t>
            </a:r>
            <a:r>
              <a:rPr lang="en-GB" dirty="0" smtClean="0"/>
              <a:t>?via GP</a:t>
            </a:r>
          </a:p>
          <a:p>
            <a:endParaRPr lang="en-US" dirty="0"/>
          </a:p>
          <a:p>
            <a:pPr marL="0" lv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Intraocular tumour </a:t>
            </a:r>
            <a:r>
              <a:rPr lang="en-GB" dirty="0"/>
              <a:t>(</a:t>
            </a:r>
            <a:r>
              <a:rPr lang="en-GB" dirty="0" err="1"/>
              <a:t>eg</a:t>
            </a:r>
            <a:r>
              <a:rPr lang="en-GB" dirty="0"/>
              <a:t> melanoma) – Refer to ARC to be seen within 72 hours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4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290" y="2052257"/>
            <a:ext cx="10515600" cy="1325563"/>
          </a:xfrm>
          <a:solidFill>
            <a:srgbClr val="FFC000"/>
          </a:solidFill>
        </p:spPr>
        <p:txBody>
          <a:bodyPr/>
          <a:lstStyle/>
          <a:p>
            <a:r>
              <a:rPr lang="en-GB" b="1" dirty="0" smtClean="0"/>
              <a:t>WOLVERHAMPTON PEARS AUDIT - LESSONS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50252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635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GB" b="1" dirty="0" smtClean="0"/>
              <a:t>PEATS - Purpose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lvl="0"/>
            <a:r>
              <a:rPr lang="en-GB" dirty="0"/>
              <a:t>Provide appropriate triaging of both acute and non-acute referrals by trained and accredited community </a:t>
            </a:r>
            <a:r>
              <a:rPr lang="en-GB" dirty="0" smtClean="0"/>
              <a:t>optometrists</a:t>
            </a:r>
          </a:p>
          <a:p>
            <a:pPr lvl="0"/>
            <a:endParaRPr lang="en-US" dirty="0"/>
          </a:p>
          <a:p>
            <a:pPr lvl="0"/>
            <a:r>
              <a:rPr lang="en-GB" dirty="0"/>
              <a:t>Treatment of minor eye conditions (e.g. red eyes which cannot be managed by the GP</a:t>
            </a:r>
            <a:r>
              <a:rPr lang="en-GB" dirty="0" smtClean="0"/>
              <a:t>)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GB" dirty="0"/>
              <a:t>Minor procedures (e.g. corneal foreign body removal)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99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Where referral to secondary care from PEATS is required, it should </a:t>
            </a:r>
            <a:r>
              <a:rPr lang="en-GB" dirty="0" smtClean="0"/>
              <a:t>be</a:t>
            </a:r>
          </a:p>
          <a:p>
            <a:pPr marL="0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to </a:t>
            </a:r>
            <a:r>
              <a:rPr lang="en-GB" dirty="0"/>
              <a:t>a suitable specialist </a:t>
            </a:r>
            <a:endParaRPr lang="en-GB" dirty="0" smtClean="0"/>
          </a:p>
          <a:p>
            <a:pPr lvl="1"/>
            <a:r>
              <a:rPr lang="en-GB" dirty="0" smtClean="0"/>
              <a:t>with </a:t>
            </a:r>
            <a:r>
              <a:rPr lang="en-GB" dirty="0"/>
              <a:t>appropriate work-up, </a:t>
            </a:r>
            <a:endParaRPr lang="en-GB" dirty="0" smtClean="0"/>
          </a:p>
          <a:p>
            <a:pPr lvl="1"/>
            <a:r>
              <a:rPr lang="en-GB" dirty="0" smtClean="0"/>
              <a:t>initial </a:t>
            </a:r>
            <a:r>
              <a:rPr lang="en-GB" dirty="0"/>
              <a:t>diagnosis and </a:t>
            </a:r>
            <a:endParaRPr lang="en-GB" dirty="0" smtClean="0"/>
          </a:p>
          <a:p>
            <a:pPr lvl="1"/>
            <a:r>
              <a:rPr lang="en-GB" dirty="0" smtClean="0"/>
              <a:t>urgency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64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Participating PEATS optometrists have received a document, listing which conditions are appropriate for assessment and/or treatment under PEATS, and those which need to be excluded from PEATS and referred to the emergency eye clinic (New Cross Hospital ARC) the same day.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18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GB" b="1" dirty="0" smtClean="0"/>
              <a:t>WHY PEATS???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43955"/>
            <a:ext cx="10515600" cy="3833008"/>
          </a:xfrm>
        </p:spPr>
        <p:txBody>
          <a:bodyPr/>
          <a:lstStyle/>
          <a:p>
            <a:r>
              <a:rPr lang="en-GB" dirty="0" smtClean="0"/>
              <a:t>To reduce the workload at the Hospital </a:t>
            </a:r>
            <a:r>
              <a:rPr lang="en-GB" u="sng" dirty="0" smtClean="0"/>
              <a:t>Casualty</a:t>
            </a:r>
            <a:r>
              <a:rPr lang="en-GB" dirty="0" smtClean="0"/>
              <a:t> and Acute Referral Centre (</a:t>
            </a:r>
            <a:r>
              <a:rPr lang="en-GB" u="sng" dirty="0" smtClean="0"/>
              <a:t>ARC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err="1" smtClean="0"/>
              <a:t>Optoms</a:t>
            </a:r>
            <a:r>
              <a:rPr lang="en-GB" dirty="0" smtClean="0"/>
              <a:t> to manage most patients in the community</a:t>
            </a:r>
          </a:p>
          <a:p>
            <a:endParaRPr lang="en-GB" dirty="0"/>
          </a:p>
          <a:p>
            <a:r>
              <a:rPr lang="en-GB" dirty="0" smtClean="0"/>
              <a:t>Only refer appropriate cases to 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27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GB" b="1" dirty="0" smtClean="0"/>
              <a:t>ULTIMATE GOAL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43955"/>
            <a:ext cx="10515600" cy="3833008"/>
          </a:xfrm>
        </p:spPr>
        <p:txBody>
          <a:bodyPr/>
          <a:lstStyle/>
          <a:p>
            <a:r>
              <a:rPr lang="en-GB" dirty="0" smtClean="0"/>
              <a:t>No patient presents to Casualty with eye problems – all seen by PEATS </a:t>
            </a:r>
            <a:r>
              <a:rPr lang="en-GB" dirty="0" err="1" smtClean="0"/>
              <a:t>optoms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ARC only sees patients triaged by PEATS </a:t>
            </a:r>
            <a:r>
              <a:rPr lang="en-GB" dirty="0" err="1" smtClean="0"/>
              <a:t>optoms</a:t>
            </a:r>
            <a:r>
              <a:rPr lang="en-GB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02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GB" b="1" dirty="0" smtClean="0"/>
              <a:t>What to refer?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Nothing……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35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GB" b="1" dirty="0" smtClean="0"/>
              <a:t>What to refer?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27289"/>
            <a:ext cx="10515600" cy="354967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Urgent  - to be seen within 24 hours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Semi-urgent &lt; 72 hours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Routine – in clinic ****** - Manage as much as possible in the community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19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51" y="1265808"/>
            <a:ext cx="9109187" cy="5243723"/>
          </a:xfrm>
        </p:spPr>
      </p:pic>
    </p:spTree>
    <p:extLst>
      <p:ext uri="{BB962C8B-B14F-4D97-AF65-F5344CB8AC3E}">
        <p14:creationId xmlns:p14="http://schemas.microsoft.com/office/powerpoint/2010/main" val="385949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368</Words>
  <Application>Microsoft Office PowerPoint</Application>
  <PresentationFormat>Widescreen</PresentationFormat>
  <Paragraphs>87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PEATS </vt:lpstr>
      <vt:lpstr>PEATS - Purpose</vt:lpstr>
      <vt:lpstr>PowerPoint Presentation</vt:lpstr>
      <vt:lpstr>PowerPoint Presentation</vt:lpstr>
      <vt:lpstr>WHY PEATS???</vt:lpstr>
      <vt:lpstr>ULTIMATE GOAL</vt:lpstr>
      <vt:lpstr>What to refer?</vt:lpstr>
      <vt:lpstr>What to refer?</vt:lpstr>
      <vt:lpstr>PowerPoint Presentation</vt:lpstr>
      <vt:lpstr>PowerPoint Presentation</vt:lpstr>
      <vt:lpstr>WHAT TO REFER ??</vt:lpstr>
      <vt:lpstr>URGENT REFERRALS</vt:lpstr>
      <vt:lpstr>URGENT</vt:lpstr>
      <vt:lpstr>URGENT</vt:lpstr>
      <vt:lpstr> Conditions for ARC Referral that should be seen in &lt;72 hrs </vt:lpstr>
      <vt:lpstr>Macula Fast-Track Referral</vt:lpstr>
      <vt:lpstr>“Suspected cancer” referrals</vt:lpstr>
      <vt:lpstr>WOLVERHAMPTON PEARS AUDIT - LESSONS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Welcome</dc:creator>
  <cp:lastModifiedBy>Alison Lowell</cp:lastModifiedBy>
  <cp:revision>50</cp:revision>
  <dcterms:created xsi:type="dcterms:W3CDTF">2016-05-15T14:44:28Z</dcterms:created>
  <dcterms:modified xsi:type="dcterms:W3CDTF">2016-05-17T11:43:57Z</dcterms:modified>
</cp:coreProperties>
</file>