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0" r:id="rId3"/>
    <p:sldId id="262" r:id="rId4"/>
    <p:sldId id="265" r:id="rId5"/>
    <p:sldId id="272" r:id="rId6"/>
    <p:sldId id="269" r:id="rId7"/>
    <p:sldId id="270" r:id="rId8"/>
    <p:sldId id="277" r:id="rId9"/>
    <p:sldId id="278" r:id="rId10"/>
    <p:sldId id="279" r:id="rId11"/>
    <p:sldId id="257" r:id="rId12"/>
    <p:sldId id="276" r:id="rId13"/>
    <p:sldId id="273" r:id="rId14"/>
    <p:sldId id="275" r:id="rId15"/>
    <p:sldId id="263" r:id="rId16"/>
    <p:sldId id="267" r:id="rId17"/>
    <p:sldId id="280" r:id="rId18"/>
    <p:sldId id="28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5" autoAdjust="0"/>
    <p:restoredTop sz="94660"/>
  </p:normalViewPr>
  <p:slideViewPr>
    <p:cSldViewPr>
      <p:cViewPr varScale="1">
        <p:scale>
          <a:sx n="87" d="100"/>
          <a:sy n="87" d="100"/>
        </p:scale>
        <p:origin x="11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56602-E982-4CBF-821F-75693C24CEB9}" type="datetimeFigureOut">
              <a:rPr lang="en-US" smtClean="0"/>
              <a:pPr/>
              <a:t>5/16/2016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AEB598-6367-439B-AA0B-8A764CB15E1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56602-E982-4CBF-821F-75693C24CEB9}" type="datetimeFigureOut">
              <a:rPr lang="en-US" smtClean="0"/>
              <a:pPr/>
              <a:t>5/16/2016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AEB598-6367-439B-AA0B-8A764CB15E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56602-E982-4CBF-821F-75693C24CEB9}" type="datetimeFigureOut">
              <a:rPr lang="en-US" smtClean="0"/>
              <a:pPr/>
              <a:t>5/16/2016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AEB598-6367-439B-AA0B-8A764CB15E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56602-E982-4CBF-821F-75693C24CEB9}" type="datetimeFigureOut">
              <a:rPr lang="en-US" smtClean="0"/>
              <a:pPr/>
              <a:t>5/16/2016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AEB598-6367-439B-AA0B-8A764CB15E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56602-E982-4CBF-821F-75693C24CEB9}" type="datetimeFigureOut">
              <a:rPr lang="en-US" smtClean="0"/>
              <a:pPr/>
              <a:t>5/16/2016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AEB598-6367-439B-AA0B-8A764CB15E1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56602-E982-4CBF-821F-75693C24CEB9}" type="datetimeFigureOut">
              <a:rPr lang="en-US" smtClean="0"/>
              <a:pPr/>
              <a:t>5/16/2016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AEB598-6367-439B-AA0B-8A764CB15E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56602-E982-4CBF-821F-75693C24CEB9}" type="datetimeFigureOut">
              <a:rPr lang="en-US" smtClean="0"/>
              <a:pPr/>
              <a:t>5/16/2016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AEB598-6367-439B-AA0B-8A764CB15E1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56602-E982-4CBF-821F-75693C24CEB9}" type="datetimeFigureOut">
              <a:rPr lang="en-US" smtClean="0"/>
              <a:pPr/>
              <a:t>5/16/2016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AEB598-6367-439B-AA0B-8A764CB15E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56602-E982-4CBF-821F-75693C24CEB9}" type="datetimeFigureOut">
              <a:rPr lang="en-US" smtClean="0"/>
              <a:pPr/>
              <a:t>5/16/2016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AEB598-6367-439B-AA0B-8A764CB15E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656602-E982-4CBF-821F-75693C24CEB9}" type="datetimeFigureOut">
              <a:rPr lang="en-US" smtClean="0"/>
              <a:pPr/>
              <a:t>5/16/2016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AEB598-6367-439B-AA0B-8A764CB15E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E656602-E982-4CBF-821F-75693C24CEB9}" type="datetimeFigureOut">
              <a:rPr lang="en-US" smtClean="0"/>
              <a:pPr/>
              <a:t>5/16/2016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6AEB598-6367-439B-AA0B-8A764CB15E1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E656602-E982-4CBF-821F-75693C24CEB9}" type="datetimeFigureOut">
              <a:rPr lang="en-US" smtClean="0"/>
              <a:pPr/>
              <a:t>5/16/2016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6AEB598-6367-439B-AA0B-8A764CB15E1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PEATS Review</a:t>
            </a:r>
            <a:br>
              <a:rPr lang="en-GB" dirty="0" smtClean="0"/>
            </a:br>
            <a:r>
              <a:rPr lang="en-GB" dirty="0" smtClean="0"/>
              <a:t>MAY 2016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Mark McCracken</a:t>
            </a:r>
          </a:p>
          <a:p>
            <a:r>
              <a:rPr lang="en-GB" dirty="0" smtClean="0"/>
              <a:t>Clinical Governance &amp; Performance Lead (PEATS)</a:t>
            </a:r>
          </a:p>
          <a:p>
            <a:r>
              <a:rPr lang="en-GB" dirty="0" smtClean="0"/>
              <a:t>Primary Eye Care (Shropshire &amp; Staffordshire) Ltd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4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8596" y="714356"/>
            <a:ext cx="8358246" cy="55007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PEATS – Local Quality Requirements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sz="3400" dirty="0" smtClean="0"/>
              <a:t>Under </a:t>
            </a:r>
            <a:r>
              <a:rPr lang="en-GB" sz="3400" dirty="0"/>
              <a:t>Schedule 4C of the contract, the Primary </a:t>
            </a:r>
            <a:r>
              <a:rPr lang="en-GB" sz="3400" dirty="0" err="1"/>
              <a:t>Eyecare</a:t>
            </a:r>
            <a:r>
              <a:rPr lang="en-GB" sz="3400" dirty="0"/>
              <a:t> Assessment and Treatment Service is measured against the following KPIs: </a:t>
            </a:r>
            <a:endParaRPr lang="en-GB" sz="3400" dirty="0" smtClean="0"/>
          </a:p>
          <a:p>
            <a:pPr>
              <a:buNone/>
            </a:pPr>
            <a:endParaRPr lang="en-GB" sz="3400" dirty="0"/>
          </a:p>
          <a:p>
            <a:r>
              <a:rPr lang="en-GB" sz="3400" dirty="0" smtClean="0"/>
              <a:t>95</a:t>
            </a:r>
            <a:r>
              <a:rPr lang="en-GB" sz="3400" dirty="0"/>
              <a:t>% of Service Users are triaged by the service within 48 hours of referral. </a:t>
            </a:r>
            <a:r>
              <a:rPr lang="en-GB" sz="3400" i="1" dirty="0"/>
              <a:t>(Measured monthly) </a:t>
            </a:r>
            <a:endParaRPr lang="en-GB" sz="3400" dirty="0"/>
          </a:p>
          <a:p>
            <a:r>
              <a:rPr lang="en-GB" sz="3400" dirty="0" smtClean="0"/>
              <a:t>95</a:t>
            </a:r>
            <a:r>
              <a:rPr lang="en-GB" sz="3400" dirty="0"/>
              <a:t>% of Service Users are seen by the service for an initial appointment within 4 weeks of referral. </a:t>
            </a:r>
            <a:r>
              <a:rPr lang="en-GB" sz="3400" i="1" dirty="0"/>
              <a:t>(Measured monthly) </a:t>
            </a:r>
            <a:endParaRPr lang="en-GB" sz="3400" dirty="0"/>
          </a:p>
          <a:p>
            <a:r>
              <a:rPr lang="en-GB" sz="3400" dirty="0" smtClean="0"/>
              <a:t>95</a:t>
            </a:r>
            <a:r>
              <a:rPr lang="en-GB" sz="3400" dirty="0"/>
              <a:t>% of Service Users report positive experience of the service (responses to be either ‘extremely likely’ or ‘likely’). </a:t>
            </a:r>
            <a:r>
              <a:rPr lang="en-GB" sz="3400" i="1" dirty="0"/>
              <a:t>(Measured annually). </a:t>
            </a:r>
            <a:endParaRPr lang="en-GB" sz="3400" dirty="0"/>
          </a:p>
          <a:p>
            <a:r>
              <a:rPr lang="en-GB" sz="3400" dirty="0" smtClean="0"/>
              <a:t>100</a:t>
            </a:r>
            <a:r>
              <a:rPr lang="en-GB" sz="3400" dirty="0"/>
              <a:t>% of Optometrists achieve PEARS accreditation from the WOPEC. </a:t>
            </a:r>
            <a:r>
              <a:rPr lang="en-GB" sz="3400" i="1" dirty="0"/>
              <a:t>(Measured monthly) </a:t>
            </a:r>
            <a:endParaRPr lang="en-GB" sz="3400" dirty="0"/>
          </a:p>
          <a:p>
            <a:r>
              <a:rPr lang="en-GB" sz="3400" dirty="0" smtClean="0"/>
              <a:t>&lt;</a:t>
            </a:r>
            <a:r>
              <a:rPr lang="en-GB" sz="3400" dirty="0"/>
              <a:t>40% of Service Users which are referred onto secondary care. </a:t>
            </a:r>
            <a:r>
              <a:rPr lang="en-GB" sz="3400" i="1" dirty="0"/>
              <a:t>(Measured monthly) </a:t>
            </a:r>
            <a:endParaRPr lang="en-GB" sz="3400" dirty="0"/>
          </a:p>
          <a:p>
            <a:r>
              <a:rPr lang="en-GB" sz="3400" dirty="0" smtClean="0"/>
              <a:t>1:0.13 </a:t>
            </a:r>
            <a:r>
              <a:rPr lang="en-GB" sz="3400" dirty="0"/>
              <a:t>first to follow-up ratio (i.e. 13%). </a:t>
            </a:r>
            <a:r>
              <a:rPr lang="en-GB" sz="3400" i="1" dirty="0"/>
              <a:t>(Measured monthly).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85719" y="214289"/>
          <a:ext cx="8501122" cy="6452268"/>
        </p:xfrm>
        <a:graphic>
          <a:graphicData uri="http://schemas.openxmlformats.org/drawingml/2006/table">
            <a:tbl>
              <a:tblPr/>
              <a:tblGrid>
                <a:gridCol w="611560"/>
                <a:gridCol w="2032914"/>
                <a:gridCol w="825818"/>
                <a:gridCol w="501903"/>
                <a:gridCol w="504432"/>
                <a:gridCol w="502746"/>
                <a:gridCol w="501903"/>
                <a:gridCol w="504432"/>
                <a:gridCol w="504432"/>
                <a:gridCol w="504432"/>
                <a:gridCol w="501903"/>
                <a:gridCol w="500215"/>
                <a:gridCol w="504432"/>
              </a:tblGrid>
              <a:tr h="1166409">
                <a:tc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5405" marR="6858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Ref.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5405" marR="12446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Local Quality Requirement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85090" marR="83820"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Threshold</a:t>
                      </a:r>
                      <a:endParaRPr lang="en-GB" sz="12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133985" marR="102235" indent="-2159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Jul- 15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133985" marR="76835" indent="-4572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Aug- 15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133985" marR="82550" indent="-4191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Sep- 15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133985" marR="85725" indent="-3810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Oct- 15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133985" marR="74295" indent="-48895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Nov- 15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133985" marR="80645" indent="-4318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Dec- 15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133985" marR="89535" indent="-32385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Jan- 16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133985" marR="81280" indent="-40005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Feb- 16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132080" marR="69850" indent="-50800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Mar- 16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101600" algn="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YTD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0"/>
                    </a:solidFill>
                  </a:tcPr>
                </a:tc>
              </a:tr>
              <a:tr h="840122">
                <a:tc>
                  <a:txBody>
                    <a:bodyPr/>
                    <a:lstStyle/>
                    <a:p>
                      <a:pPr marL="65405" marR="68580">
                        <a:spcBef>
                          <a:spcPts val="545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PEATS_ LQR_1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124460">
                        <a:spcBef>
                          <a:spcPts val="545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Service Users are Triaged within 48 hours of referral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83820" marR="83820"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95%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69850" algn="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100%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59690" marR="59690"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79%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59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96520" algn="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78%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59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95885" algn="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82%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59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0325" marR="59055"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78%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59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95885" algn="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76%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59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0325" marR="59690"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73%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59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94615" algn="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83%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59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95885" algn="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81%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593"/>
                    </a:solidFill>
                  </a:tcPr>
                </a:tc>
              </a:tr>
              <a:tr h="1097797">
                <a:tc>
                  <a:txBody>
                    <a:bodyPr/>
                    <a:lstStyle/>
                    <a:p>
                      <a:pPr marL="65405" marR="68580">
                        <a:spcBef>
                          <a:spcPts val="51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PEATS_ LQR_2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75565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Service Users are seen by the service for an initial appointment within 4 weeks of referral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83820" marR="83820"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95%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69850" algn="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100%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59690" marR="59690"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100%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70485" algn="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100%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69850" algn="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100%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0325" marR="59055"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100%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69850" algn="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100%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0325" marR="59690"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100%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68580" algn="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100%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70485" algn="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100%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</a:tr>
              <a:tr h="830592">
                <a:tc>
                  <a:txBody>
                    <a:bodyPr/>
                    <a:lstStyle/>
                    <a:p>
                      <a:pPr marL="65405" marR="68580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PEATS_ LQR_3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264795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Service Users report positive experience of the service (annual)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83820" marR="83820"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100%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102870" algn="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N/A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59055" marR="59690"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N/A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70485" algn="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100%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69850" algn="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100%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0325" marR="59055"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100%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69850" algn="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100%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0325" marR="59690"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100%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68580" algn="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100%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70485" algn="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100%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</a:tr>
              <a:tr h="830592">
                <a:tc>
                  <a:txBody>
                    <a:bodyPr/>
                    <a:lstStyle/>
                    <a:p>
                      <a:pPr marL="65405" marR="68580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PEATS_ LQR_4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179705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Optometrists achieve PEARS accreditation from the WOPEC (annual)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83820" marR="83820"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100%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0592">
                <a:tc>
                  <a:txBody>
                    <a:bodyPr/>
                    <a:lstStyle/>
                    <a:p>
                      <a:pPr marL="65405" marR="68580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PEATS_ LQR_5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5405" marR="156210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Service Users are referred onto secondary care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85090" marR="83820"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&lt;40%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121920" algn="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8%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59690" marR="59690"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17%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96520" algn="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30%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95885" algn="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28%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0325" marR="59055"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25%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95885" algn="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18%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0325" marR="59690"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13%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94615" algn="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23%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95885" algn="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20%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</a:tr>
              <a:tr h="833316">
                <a:tc>
                  <a:txBody>
                    <a:bodyPr/>
                    <a:lstStyle/>
                    <a:p>
                      <a:pPr marL="65405" marR="68580"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PEATS_ LQR_6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5405" marR="124460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First to follow-up ratio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ts val="975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176530">
                        <a:lnSpc>
                          <a:spcPts val="975"/>
                        </a:lnSpc>
                        <a:spcBef>
                          <a:spcPts val="52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1:0.13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188595">
                        <a:lnSpc>
                          <a:spcPts val="975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(13%)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95885" algn="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15%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59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59690" marR="59690"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9%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121920" algn="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6%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121920" algn="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1%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0325" marR="59055"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5%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121920" algn="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6%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60325" marR="59690"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6%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120650" algn="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7%</a:t>
                      </a:r>
                      <a:endParaRPr lang="en-GB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R="121920" algn="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7%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69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PEATS: Service User 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6000" dirty="0" smtClean="0"/>
              <a:t>One of the primary aims when commissioning this Primary </a:t>
            </a:r>
            <a:r>
              <a:rPr lang="en-US" sz="6000" dirty="0" err="1" smtClean="0"/>
              <a:t>Eyecare</a:t>
            </a:r>
            <a:r>
              <a:rPr lang="en-US" sz="6000" dirty="0" smtClean="0"/>
              <a:t> Assessment and Treatment Service was to safely manage and discharge 60% of cases referred to the service, without need for referral to secondary care.</a:t>
            </a:r>
            <a:endParaRPr lang="en-GB" sz="6000" dirty="0" smtClean="0"/>
          </a:p>
          <a:p>
            <a:endParaRPr lang="en-GB" sz="6000" dirty="0" smtClean="0"/>
          </a:p>
          <a:p>
            <a:r>
              <a:rPr lang="en-US" sz="6000" dirty="0" smtClean="0"/>
              <a:t>Since this contract commenced, 65% of cases have been discharged from the service or are being managed via a follow up.</a:t>
            </a:r>
            <a:endParaRPr lang="en-GB" sz="6000" dirty="0" smtClean="0"/>
          </a:p>
          <a:p>
            <a:endParaRPr lang="en-GB" sz="6000" dirty="0" smtClean="0"/>
          </a:p>
          <a:p>
            <a:r>
              <a:rPr lang="en-US" sz="6000" dirty="0" smtClean="0"/>
              <a:t>13% of cases were referred back to the Service User’s GP without the need for onward referral and 22% of cases were referred on to alternative ophthalmology services.</a:t>
            </a:r>
            <a:endParaRPr lang="en-GB" sz="6000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6.jpe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500042"/>
            <a:ext cx="8429684" cy="59277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PEATS: Amendments to Guidance (January 2016)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b="1" dirty="0" smtClean="0"/>
              <a:t>Raised IOP referrals (or suspected raised IOP referrals) from GPs into PEATS central hub, or directly to PEATS practices, can be seen by the service *GP REFERRALS ONLY*</a:t>
            </a:r>
          </a:p>
          <a:p>
            <a:r>
              <a:rPr lang="en-GB" sz="2800" dirty="0" smtClean="0"/>
              <a:t>Referrals into PEATS for </a:t>
            </a:r>
            <a:r>
              <a:rPr lang="en-GB" sz="2800" b="1" dirty="0" smtClean="0"/>
              <a:t>blurred vision, or recent onset transient vision loss, &lt;= 48 hours to be seen as PEATS URGENT (within 24 hours)</a:t>
            </a:r>
          </a:p>
          <a:p>
            <a:r>
              <a:rPr lang="en-GB" sz="2800" dirty="0" smtClean="0"/>
              <a:t>Referrals into PEATS for </a:t>
            </a:r>
            <a:r>
              <a:rPr lang="en-GB" sz="2800" b="1" dirty="0" smtClean="0"/>
              <a:t>blurred vision, or recent onset transient vision loss, &gt; 48 hours to be seen as PEATS ROUTINE (within 14 days)</a:t>
            </a:r>
            <a:r>
              <a:rPr lang="en-GB" sz="2800" dirty="0" smtClean="0"/>
              <a:t>, regardless of source of referral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800" b="1" dirty="0" smtClean="0"/>
              <a:t>Don’t refer into PEATS if…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Flashes &amp; floaters &lt; 1 month since first full PEATS consultation</a:t>
            </a:r>
          </a:p>
          <a:p>
            <a:r>
              <a:rPr lang="en-GB" dirty="0" smtClean="0"/>
              <a:t>In-growing eyelashes &lt; </a:t>
            </a:r>
            <a:r>
              <a:rPr lang="en-GB" dirty="0"/>
              <a:t>4 months since first full PEATS consultation</a:t>
            </a:r>
            <a:endParaRPr lang="en-GB" dirty="0" smtClean="0"/>
          </a:p>
          <a:p>
            <a:r>
              <a:rPr lang="en-GB" dirty="0" smtClean="0"/>
              <a:t>Repeat dry eye / blepharitis &lt; </a:t>
            </a:r>
            <a:r>
              <a:rPr lang="en-GB" dirty="0"/>
              <a:t>4 months since first full PEATS consultation</a:t>
            </a:r>
            <a:endParaRPr lang="en-GB" dirty="0" smtClean="0"/>
          </a:p>
          <a:p>
            <a:r>
              <a:rPr lang="en-GB" dirty="0" smtClean="0"/>
              <a:t>Transient vision loss &lt; </a:t>
            </a:r>
            <a:r>
              <a:rPr lang="en-GB" dirty="0"/>
              <a:t>4 months since first full PEATS </a:t>
            </a:r>
            <a:r>
              <a:rPr lang="en-GB" dirty="0" smtClean="0"/>
              <a:t>consultation</a:t>
            </a:r>
          </a:p>
          <a:p>
            <a:r>
              <a:rPr lang="en-GB" dirty="0" smtClean="0"/>
              <a:t>Where symptoms suggest that a sight test is more appropriate</a:t>
            </a:r>
          </a:p>
          <a:p>
            <a:r>
              <a:rPr lang="en-GB" dirty="0" smtClean="0"/>
              <a:t>Adult squints, longstanding diplopia</a:t>
            </a:r>
          </a:p>
          <a:p>
            <a:r>
              <a:rPr lang="en-GB" dirty="0" smtClean="0"/>
              <a:t>Removal of suture</a:t>
            </a:r>
          </a:p>
          <a:p>
            <a:r>
              <a:rPr lang="en-GB" dirty="0" smtClean="0"/>
              <a:t>Repeat field tests following a sight test (unless referred in by a non-accredited optometrist from a different practice)</a:t>
            </a:r>
          </a:p>
          <a:p>
            <a:r>
              <a:rPr lang="en-GB" dirty="0" smtClean="0"/>
              <a:t>AMD (unless recent-onset </a:t>
            </a:r>
            <a:r>
              <a:rPr lang="en-GB" dirty="0" err="1" smtClean="0"/>
              <a:t>disciform</a:t>
            </a:r>
            <a:r>
              <a:rPr lang="en-GB" dirty="0" smtClean="0"/>
              <a:t> lesion is suspected)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363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PEATS: Take Home Message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 smtClean="0"/>
              <a:t>Use reception triage form for all PEATS self-referrals: gauge urgency, deflect </a:t>
            </a:r>
            <a:r>
              <a:rPr lang="en-GB" sz="3200" dirty="0" err="1" smtClean="0"/>
              <a:t>inappropriates</a:t>
            </a:r>
            <a:endParaRPr lang="en-GB" sz="3200" dirty="0" smtClean="0"/>
          </a:p>
          <a:p>
            <a:r>
              <a:rPr lang="en-GB" sz="3200" dirty="0" smtClean="0"/>
              <a:t>Ensure that patient details are entered on to PEATS module, immediately following completion of reception triage form (so that the service will meet LQR-1)</a:t>
            </a:r>
          </a:p>
          <a:p>
            <a:r>
              <a:rPr lang="en-GB" sz="3200" dirty="0" smtClean="0"/>
              <a:t>Once consultation finished, give every patient a E&amp;D and PROMS form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roll.me/images/dr-steve-brule/thanks-pe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429684" cy="6357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8000" b="1" dirty="0" smtClean="0"/>
              <a:t>PEATS</a:t>
            </a:r>
            <a:endParaRPr lang="en-GB" sz="8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4000" dirty="0" smtClean="0"/>
              <a:t>PEATS = Primary </a:t>
            </a:r>
            <a:r>
              <a:rPr lang="en-GB" sz="4000" dirty="0" err="1" smtClean="0"/>
              <a:t>Eyecare</a:t>
            </a:r>
            <a:r>
              <a:rPr lang="en-GB" sz="4000" dirty="0" smtClean="0"/>
              <a:t> Assessment &amp; Treatment Service</a:t>
            </a:r>
          </a:p>
          <a:p>
            <a:r>
              <a:rPr lang="en-GB" sz="4000" dirty="0" smtClean="0"/>
              <a:t>18 month pilot  </a:t>
            </a:r>
          </a:p>
          <a:p>
            <a:r>
              <a:rPr lang="en-GB" sz="4000" dirty="0"/>
              <a:t>T</a:t>
            </a:r>
            <a:r>
              <a:rPr lang="en-GB" sz="4000" dirty="0" smtClean="0"/>
              <a:t>riaging of acute and non-acute referrals</a:t>
            </a:r>
          </a:p>
          <a:p>
            <a:r>
              <a:rPr lang="en-GB" sz="4000" dirty="0" smtClean="0"/>
              <a:t>Treatment of minor eye conditions</a:t>
            </a:r>
          </a:p>
          <a:p>
            <a:r>
              <a:rPr lang="en-GB" sz="4000" dirty="0" smtClean="0"/>
              <a:t>Minor eye procedures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21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5400" dirty="0" smtClean="0"/>
              <a:t>PEATS </a:t>
            </a:r>
            <a:endParaRPr lang="en-GB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z="3600" dirty="0" smtClean="0"/>
              <a:t>18 optical practices within or bordering the two CCG areas as subcontractors to SASPEC</a:t>
            </a:r>
          </a:p>
          <a:p>
            <a:r>
              <a:rPr lang="en-GB" sz="3600" dirty="0" smtClean="0"/>
              <a:t>“PEATS Referral Form for GPs” document uploaded to Map of Medicine.  Inclusion/exclusion criteria</a:t>
            </a:r>
          </a:p>
          <a:p>
            <a:r>
              <a:rPr lang="en-GB" sz="3600" dirty="0" smtClean="0"/>
              <a:t>The  PEATS service must triage the referral within 48 hours</a:t>
            </a:r>
          </a:p>
          <a:p>
            <a:r>
              <a:rPr lang="en-GB" sz="3600" dirty="0" smtClean="0"/>
              <a:t>Patient will be seen by the PEATS service within 2 weeks</a:t>
            </a:r>
          </a:p>
          <a:p>
            <a:r>
              <a:rPr lang="en-GB" sz="3600" dirty="0" smtClean="0"/>
              <a:t>Urgent referrals shall be seen within 24 hours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40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6000" b="1" dirty="0" smtClean="0"/>
              <a:t>PEATS </a:t>
            </a:r>
            <a:r>
              <a:rPr lang="en-GB" sz="6000" dirty="0" smtClean="0"/>
              <a:t>– Conditions </a:t>
            </a:r>
            <a:endParaRPr lang="en-GB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/>
              <a:t>	Distorted vision </a:t>
            </a:r>
          </a:p>
          <a:p>
            <a:r>
              <a:rPr lang="en-GB" dirty="0"/>
              <a:t>	</a:t>
            </a:r>
            <a:r>
              <a:rPr lang="en-GB" dirty="0" smtClean="0"/>
              <a:t>Mild –to-moderate ocular </a:t>
            </a:r>
            <a:r>
              <a:rPr lang="en-GB" dirty="0"/>
              <a:t>pain</a:t>
            </a:r>
          </a:p>
          <a:p>
            <a:r>
              <a:rPr lang="en-GB" dirty="0"/>
              <a:t>	Systemic disease affecting the eye</a:t>
            </a:r>
          </a:p>
          <a:p>
            <a:r>
              <a:rPr lang="en-GB" dirty="0"/>
              <a:t>	Differential diagnosis of the red eye</a:t>
            </a:r>
          </a:p>
          <a:p>
            <a:r>
              <a:rPr lang="en-GB" dirty="0"/>
              <a:t>	Foreign body and emergency contact lens removal (not by </a:t>
            </a:r>
            <a:r>
              <a:rPr lang="en-GB" dirty="0" smtClean="0"/>
              <a:t>the   	fitting practitioner</a:t>
            </a:r>
            <a:r>
              <a:rPr lang="en-GB" dirty="0"/>
              <a:t>)</a:t>
            </a:r>
          </a:p>
          <a:p>
            <a:r>
              <a:rPr lang="en-GB" dirty="0"/>
              <a:t>	Dry eye</a:t>
            </a:r>
          </a:p>
          <a:p>
            <a:r>
              <a:rPr lang="en-GB" dirty="0"/>
              <a:t>	</a:t>
            </a:r>
            <a:r>
              <a:rPr lang="en-GB" dirty="0" err="1" smtClean="0"/>
              <a:t>Epiphora</a:t>
            </a:r>
            <a:r>
              <a:rPr lang="en-GB" dirty="0" smtClean="0"/>
              <a:t> / watery eyes</a:t>
            </a:r>
            <a:endParaRPr lang="en-GB" dirty="0"/>
          </a:p>
          <a:p>
            <a:r>
              <a:rPr lang="en-GB" dirty="0"/>
              <a:t>	</a:t>
            </a:r>
            <a:r>
              <a:rPr lang="en-GB" dirty="0" err="1" smtClean="0"/>
              <a:t>Trichiasis</a:t>
            </a:r>
            <a:r>
              <a:rPr lang="en-GB" dirty="0" smtClean="0"/>
              <a:t> / ingrowing eyelashes</a:t>
            </a:r>
            <a:endParaRPr lang="en-GB" dirty="0"/>
          </a:p>
          <a:p>
            <a:r>
              <a:rPr lang="en-GB" dirty="0"/>
              <a:t>	Differential diagnosis of lumps and bumps in the vicinity of the eye</a:t>
            </a:r>
          </a:p>
          <a:p>
            <a:r>
              <a:rPr lang="en-GB" dirty="0"/>
              <a:t>	Flashes/floaters</a:t>
            </a:r>
          </a:p>
          <a:p>
            <a:r>
              <a:rPr lang="en-GB" dirty="0"/>
              <a:t>	Retinal lesions</a:t>
            </a:r>
          </a:p>
          <a:p>
            <a:r>
              <a:rPr lang="en-GB" dirty="0"/>
              <a:t>	Field </a:t>
            </a:r>
            <a:r>
              <a:rPr lang="en-GB" dirty="0" smtClean="0"/>
              <a:t>defects </a:t>
            </a:r>
            <a:endParaRPr lang="en-GB" dirty="0"/>
          </a:p>
          <a:p>
            <a:r>
              <a:rPr lang="en-GB" dirty="0"/>
              <a:t>	GP </a:t>
            </a:r>
            <a:r>
              <a:rPr lang="en-GB" dirty="0" smtClean="0"/>
              <a:t>referrals *</a:t>
            </a:r>
            <a:r>
              <a:rPr lang="en-GB" sz="3200" b="1" i="1" u="sng" dirty="0" smtClean="0"/>
              <a:t>INCLUDING “RAISED IOP” FROM JAN 2016</a:t>
            </a:r>
            <a:r>
              <a:rPr lang="en-GB" sz="3200" b="1" i="1" dirty="0" smtClean="0"/>
              <a:t>*</a:t>
            </a:r>
            <a:endParaRPr lang="en-GB" sz="3200" b="1" i="1" dirty="0"/>
          </a:p>
        </p:txBody>
      </p:sp>
    </p:spTree>
    <p:extLst>
      <p:ext uri="{BB962C8B-B14F-4D97-AF65-F5344CB8AC3E}">
        <p14:creationId xmlns:p14="http://schemas.microsoft.com/office/powerpoint/2010/main" val="50228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PEATS Urgent    PEATS Routine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u="sng" dirty="0" smtClean="0"/>
              <a:t>(To be seen within 24 hours)</a:t>
            </a:r>
          </a:p>
          <a:p>
            <a:r>
              <a:rPr lang="en-GB" dirty="0" smtClean="0"/>
              <a:t>Moderate ocular pain / discomfort</a:t>
            </a:r>
          </a:p>
          <a:p>
            <a:r>
              <a:rPr lang="sv-SE" dirty="0"/>
              <a:t>R</a:t>
            </a:r>
            <a:r>
              <a:rPr lang="sv-SE" dirty="0" smtClean="0"/>
              <a:t>ecent </a:t>
            </a:r>
            <a:r>
              <a:rPr lang="sv-SE" dirty="0"/>
              <a:t>onset transient vision </a:t>
            </a:r>
            <a:r>
              <a:rPr lang="sv-SE" dirty="0" smtClean="0"/>
              <a:t>loss / blurred vision &lt;= 48 hours</a:t>
            </a:r>
            <a:endParaRPr lang="sv-SE" dirty="0"/>
          </a:p>
          <a:p>
            <a:r>
              <a:rPr lang="en-GB" dirty="0" smtClean="0"/>
              <a:t>Red eyes: which cannot be managed by GP</a:t>
            </a:r>
            <a:endParaRPr lang="en-GB" dirty="0"/>
          </a:p>
          <a:p>
            <a:r>
              <a:rPr lang="en-GB" dirty="0" smtClean="0"/>
              <a:t>Corneal FB’s or abrasions</a:t>
            </a:r>
          </a:p>
          <a:p>
            <a:r>
              <a:rPr lang="en-GB" dirty="0" smtClean="0"/>
              <a:t>Recent onset flashes and Floaters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u="sng" dirty="0" smtClean="0"/>
              <a:t>(To be seen within 2 weeks)</a:t>
            </a:r>
          </a:p>
          <a:p>
            <a:r>
              <a:rPr lang="en-GB" dirty="0" smtClean="0"/>
              <a:t>Mild ocular pain / discomfort</a:t>
            </a:r>
            <a:endParaRPr lang="en-GB" dirty="0"/>
          </a:p>
          <a:p>
            <a:r>
              <a:rPr lang="en-GB" dirty="0" smtClean="0"/>
              <a:t>Recent onset transient vision loss / blurred vision &gt; 48 hours</a:t>
            </a:r>
          </a:p>
          <a:p>
            <a:r>
              <a:rPr lang="en-GB" dirty="0" smtClean="0"/>
              <a:t>Watery eyes</a:t>
            </a:r>
          </a:p>
          <a:p>
            <a:r>
              <a:rPr lang="en-GB" dirty="0" smtClean="0"/>
              <a:t>Dry eyes</a:t>
            </a:r>
          </a:p>
          <a:p>
            <a:r>
              <a:rPr lang="en-GB" dirty="0" smtClean="0"/>
              <a:t>Eyelid lumps and bumps</a:t>
            </a:r>
          </a:p>
          <a:p>
            <a:r>
              <a:rPr lang="en-GB" dirty="0" smtClean="0"/>
              <a:t>Ingrowing eyelashes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11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6000" b="1" dirty="0" smtClean="0"/>
              <a:t>PEATS</a:t>
            </a:r>
            <a:r>
              <a:rPr lang="en-GB" sz="6000" dirty="0" smtClean="0"/>
              <a:t> - Exclusions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GB" sz="2000" dirty="0"/>
              <a:t>Sudden, persistent loss of vision </a:t>
            </a:r>
            <a:r>
              <a:rPr lang="en-GB" sz="2000" dirty="0" smtClean="0"/>
              <a:t>&lt; 48 </a:t>
            </a:r>
            <a:r>
              <a:rPr lang="en-GB" sz="2000" dirty="0"/>
              <a:t>hours – urgent to ARC </a:t>
            </a:r>
            <a:r>
              <a:rPr lang="en-GB" sz="2000" dirty="0" smtClean="0"/>
              <a:t>(&lt; 24 </a:t>
            </a:r>
            <a:r>
              <a:rPr lang="en-GB" sz="2000" dirty="0"/>
              <a:t>hours)</a:t>
            </a:r>
          </a:p>
          <a:p>
            <a:pPr lvl="0"/>
            <a:r>
              <a:rPr lang="en-GB" sz="2000" dirty="0"/>
              <a:t>Sudden, persistent loss of vision </a:t>
            </a:r>
            <a:r>
              <a:rPr lang="en-GB" sz="2000" dirty="0" smtClean="0"/>
              <a:t>&gt; 48 </a:t>
            </a:r>
            <a:r>
              <a:rPr lang="en-GB" sz="2000" dirty="0"/>
              <a:t>hours – urgent to ARC </a:t>
            </a:r>
            <a:r>
              <a:rPr lang="en-GB" sz="2000" dirty="0" smtClean="0"/>
              <a:t>(&lt; 72 </a:t>
            </a:r>
            <a:r>
              <a:rPr lang="en-GB" sz="2000" dirty="0"/>
              <a:t>hours)</a:t>
            </a:r>
          </a:p>
          <a:p>
            <a:pPr lvl="0"/>
            <a:r>
              <a:rPr lang="en-GB" sz="2000" dirty="0"/>
              <a:t>Sudden onset diplopia – urgent to ARC </a:t>
            </a:r>
            <a:r>
              <a:rPr lang="en-GB" sz="2000" dirty="0" smtClean="0"/>
              <a:t>(&lt; 72 </a:t>
            </a:r>
            <a:r>
              <a:rPr lang="en-GB" sz="2000" dirty="0"/>
              <a:t>hours)</a:t>
            </a:r>
          </a:p>
          <a:p>
            <a:pPr lvl="0"/>
            <a:r>
              <a:rPr lang="en-GB" sz="2000" dirty="0"/>
              <a:t>Injuries: chemical, penetrating or post-operative infection – urgent to ARC </a:t>
            </a:r>
            <a:r>
              <a:rPr lang="en-GB" sz="2000" dirty="0" smtClean="0"/>
              <a:t>(&lt; 24 </a:t>
            </a:r>
            <a:r>
              <a:rPr lang="en-GB" sz="2000" dirty="0"/>
              <a:t>hours) </a:t>
            </a:r>
          </a:p>
          <a:p>
            <a:pPr lvl="0"/>
            <a:r>
              <a:rPr lang="en-GB" sz="2000" dirty="0"/>
              <a:t>Severe ocular pain requiring immediate attention – urgent to ARC </a:t>
            </a:r>
            <a:r>
              <a:rPr lang="en-GB" sz="2000" dirty="0" smtClean="0"/>
              <a:t>(&lt; 24 </a:t>
            </a:r>
            <a:r>
              <a:rPr lang="en-GB" sz="2000" dirty="0"/>
              <a:t>hours)</a:t>
            </a:r>
          </a:p>
          <a:p>
            <a:pPr lvl="0"/>
            <a:r>
              <a:rPr lang="en-GB" sz="2000" dirty="0"/>
              <a:t>Suspected retinal </a:t>
            </a:r>
            <a:r>
              <a:rPr lang="en-GB" sz="2000" dirty="0" smtClean="0"/>
              <a:t>detachment - urgent </a:t>
            </a:r>
            <a:r>
              <a:rPr lang="en-GB" sz="2000" dirty="0"/>
              <a:t>to ARC </a:t>
            </a:r>
            <a:r>
              <a:rPr lang="en-GB" sz="2000" dirty="0" smtClean="0"/>
              <a:t>(&lt; 24 hours</a:t>
            </a:r>
            <a:r>
              <a:rPr lang="en-GB" sz="2000" dirty="0"/>
              <a:t>)</a:t>
            </a:r>
          </a:p>
          <a:p>
            <a:r>
              <a:rPr lang="en-GB" sz="2000" dirty="0"/>
              <a:t>Suspected vascular abnormality </a:t>
            </a:r>
            <a:r>
              <a:rPr lang="en-GB" sz="2000" dirty="0" smtClean="0"/>
              <a:t>- urgent </a:t>
            </a:r>
            <a:r>
              <a:rPr lang="en-GB" sz="2000" dirty="0"/>
              <a:t>referral to secondary care to rule out cardiovascular cause if acute onset</a:t>
            </a:r>
          </a:p>
        </p:txBody>
      </p:sp>
    </p:spTree>
    <p:extLst>
      <p:ext uri="{BB962C8B-B14F-4D97-AF65-F5344CB8AC3E}">
        <p14:creationId xmlns:p14="http://schemas.microsoft.com/office/powerpoint/2010/main" val="195042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60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PEATS </a:t>
            </a:r>
            <a:r>
              <a:rPr lang="en-GB" sz="60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- Exclusions</a:t>
            </a:r>
            <a:endParaRPr lang="en-GB" sz="6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Severe  eye conditions which need hospital attention, e.g. Temporal arteritis / Anterior Ischaemic Optic Neuropathy, Orbital Cellulitis</a:t>
            </a:r>
            <a:endParaRPr lang="en-GB" sz="2800" dirty="0"/>
          </a:p>
          <a:p>
            <a:r>
              <a:rPr lang="en-GB" sz="2800" dirty="0" smtClean="0"/>
              <a:t>Eye problems relating to Herpes zoster</a:t>
            </a:r>
          </a:p>
          <a:p>
            <a:r>
              <a:rPr lang="en-GB" sz="2800" dirty="0" smtClean="0"/>
              <a:t>Suspected cancers of the eye</a:t>
            </a:r>
          </a:p>
          <a:p>
            <a:r>
              <a:rPr lang="en-GB" sz="2800" dirty="0" smtClean="0"/>
              <a:t>Patients more suitable for South Staffs DAC pathway</a:t>
            </a:r>
          </a:p>
          <a:p>
            <a:r>
              <a:rPr lang="en-GB" sz="2800" dirty="0" smtClean="0"/>
              <a:t>Patients more suitable for GRR pathway</a:t>
            </a:r>
          </a:p>
          <a:p>
            <a:r>
              <a:rPr lang="en-GB" sz="2800" dirty="0" smtClean="0"/>
              <a:t>Patients more suitable for Staffordshire DESP</a:t>
            </a: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82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PEATS -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contract commenced on the 20th July 2015 and is due to run for an 18 month period.</a:t>
            </a:r>
            <a:endParaRPr lang="en-GB" dirty="0" smtClean="0"/>
          </a:p>
          <a:p>
            <a:endParaRPr lang="en-GB" dirty="0" smtClean="0"/>
          </a:p>
          <a:p>
            <a:r>
              <a:rPr lang="en-US" dirty="0" smtClean="0"/>
              <a:t>Since the contract started there have been 747 cases seen by the PEATS Pilot. Of these cases, 355 were classified as routine cases and 392 were urgent cases.</a:t>
            </a:r>
            <a:endParaRPr lang="en-GB" dirty="0" smtClean="0"/>
          </a:p>
          <a:p>
            <a:endParaRPr lang="en-GB" dirty="0" smtClean="0"/>
          </a:p>
          <a:p>
            <a:r>
              <a:rPr lang="en-US" dirty="0" smtClean="0"/>
              <a:t>The next two slides demonstrate the split of cases by CCG.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3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8596" y="714356"/>
            <a:ext cx="8358245" cy="5500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3157</TotalTime>
  <Words>1119</Words>
  <Application>Microsoft Office PowerPoint</Application>
  <PresentationFormat>On-screen Show (4:3)</PresentationFormat>
  <Paragraphs>240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Calibri</vt:lpstr>
      <vt:lpstr>Consolas</vt:lpstr>
      <vt:lpstr>Corbel</vt:lpstr>
      <vt:lpstr>Wingdings</vt:lpstr>
      <vt:lpstr>Wingdings 2</vt:lpstr>
      <vt:lpstr>Wingdings 3</vt:lpstr>
      <vt:lpstr>Metro</vt:lpstr>
      <vt:lpstr>PEATS Review MAY 2016</vt:lpstr>
      <vt:lpstr>PEATS</vt:lpstr>
      <vt:lpstr>PEATS </vt:lpstr>
      <vt:lpstr>PEATS – Conditions </vt:lpstr>
      <vt:lpstr>PEATS Urgent    PEATS Routine</vt:lpstr>
      <vt:lpstr>PEATS - Exclusions</vt:lpstr>
      <vt:lpstr>PEATS - Exclusions</vt:lpstr>
      <vt:lpstr>PEATS - Activity</vt:lpstr>
      <vt:lpstr>PowerPoint Presentation</vt:lpstr>
      <vt:lpstr>PowerPoint Presentation</vt:lpstr>
      <vt:lpstr>PEATS – Local Quality Requirements</vt:lpstr>
      <vt:lpstr>PowerPoint Presentation</vt:lpstr>
      <vt:lpstr>PEATS: Service User Outcomes</vt:lpstr>
      <vt:lpstr>PowerPoint Presentation</vt:lpstr>
      <vt:lpstr>PEATS: Amendments to Guidance (January 2016)</vt:lpstr>
      <vt:lpstr>Don’t refer into PEATS if…</vt:lpstr>
      <vt:lpstr>PEATS: Take Home Message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PEATS Review</dc:title>
  <dc:creator>user1</dc:creator>
  <cp:lastModifiedBy>Alison Lowell</cp:lastModifiedBy>
  <cp:revision>126</cp:revision>
  <dcterms:created xsi:type="dcterms:W3CDTF">2016-05-02T17:31:45Z</dcterms:created>
  <dcterms:modified xsi:type="dcterms:W3CDTF">2016-05-16T08:14:31Z</dcterms:modified>
</cp:coreProperties>
</file>