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6" r:id="rId3"/>
    <p:sldId id="269" r:id="rId4"/>
    <p:sldId id="258" r:id="rId5"/>
    <p:sldId id="287" r:id="rId6"/>
    <p:sldId id="288" r:id="rId7"/>
    <p:sldId id="289" r:id="rId8"/>
    <p:sldId id="276" r:id="rId9"/>
    <p:sldId id="260" r:id="rId10"/>
    <p:sldId id="277" r:id="rId11"/>
    <p:sldId id="278" r:id="rId12"/>
    <p:sldId id="279" r:id="rId13"/>
    <p:sldId id="280" r:id="rId14"/>
    <p:sldId id="265" r:id="rId15"/>
    <p:sldId id="268" r:id="rId16"/>
    <p:sldId id="281" r:id="rId17"/>
    <p:sldId id="282" r:id="rId18"/>
    <p:sldId id="272" r:id="rId19"/>
    <p:sldId id="283" r:id="rId20"/>
    <p:sldId id="275" r:id="rId21"/>
    <p:sldId id="284" r:id="rId22"/>
    <p:sldId id="285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00"/>
    <a:srgbClr val="00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82271" autoAdjust="0"/>
  </p:normalViewPr>
  <p:slideViewPr>
    <p:cSldViewPr>
      <p:cViewPr varScale="1">
        <p:scale>
          <a:sx n="76" d="100"/>
          <a:sy n="76" d="100"/>
        </p:scale>
        <p:origin x="14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2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2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jaybhatnagar:Desktop:PEARS%20Audit:Distr%20of%20ant%20and%20post%20seg%20referral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jaybhatnagar:Desktop:PEARS%20Audit:Distr%20of%20ant%20and%20post%20seg%20referral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jaybhatnagar:Desktop:PEARS%20Audit:EYE_ATTENDANCES_THROUGH_A_E_2011_-_2014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Sheet1!$A$1:$A$4</c:f>
              <c:strCache>
                <c:ptCount val="4"/>
                <c:pt idx="0">
                  <c:v>Patient attended A&amp;E</c:v>
                </c:pt>
                <c:pt idx="1">
                  <c:v>Likely referral processed next day</c:v>
                </c:pt>
                <c:pt idx="2">
                  <c:v>Cancelled appointment</c:v>
                </c:pt>
                <c:pt idx="3">
                  <c:v>Not given appointment within 24 hours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'[Chart in Microsoft PowerPoint]Sheet1'!$A$7:$A$12</c:f>
              <c:strCache>
                <c:ptCount val="6"/>
                <c:pt idx="0">
                  <c:v>Seen in AMD clinic</c:v>
                </c:pt>
                <c:pt idx="1">
                  <c:v>Seen in DR clinic</c:v>
                </c:pt>
                <c:pt idx="2">
                  <c:v>Likely referral processed next day</c:v>
                </c:pt>
                <c:pt idx="3">
                  <c:v>Referral sent late</c:v>
                </c:pt>
                <c:pt idx="4">
                  <c:v>No referral received</c:v>
                </c:pt>
                <c:pt idx="5">
                  <c:v>Not given appointment within 72 hours</c:v>
                </c:pt>
              </c:strCache>
            </c:strRef>
          </c:cat>
          <c:val>
            <c:numRef>
              <c:f>'[Chart in Microsoft PowerPoint]Sheet1'!$B$7:$B$12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5</c:v>
                </c:pt>
                <c:pt idx="3">
                  <c:v>2</c:v>
                </c:pt>
                <c:pt idx="4">
                  <c:v>3</c:v>
                </c:pt>
                <c:pt idx="5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5181990477934402"/>
                  <c:y val="-5.5785003100466803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1145083318073599"/>
                  <c:y val="-9.575271144598750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'ANT SEG'!$A$1:$A$6</c:f>
              <c:strCache>
                <c:ptCount val="6"/>
                <c:pt idx="0">
                  <c:v>Red/sore/painful eye</c:v>
                </c:pt>
                <c:pt idx="1">
                  <c:v>Suspected C ulcer</c:v>
                </c:pt>
                <c:pt idx="2">
                  <c:v>AAU</c:v>
                </c:pt>
                <c:pt idx="3">
                  <c:v>Diplopia</c:v>
                </c:pt>
                <c:pt idx="4">
                  <c:v>Raised IOP</c:v>
                </c:pt>
                <c:pt idx="5">
                  <c:v>Unknown </c:v>
                </c:pt>
              </c:strCache>
            </c:strRef>
          </c:cat>
          <c:val>
            <c:numRef>
              <c:f>'ANT SEG'!$B$1:$B$6</c:f>
              <c:numCache>
                <c:formatCode>General</c:formatCode>
                <c:ptCount val="6"/>
                <c:pt idx="0">
                  <c:v>26</c:v>
                </c:pt>
                <c:pt idx="1">
                  <c:v>11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1235064573881901"/>
                  <c:y val="3.448636017272029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74151848568598"/>
                  <c:y val="-0.176220675641350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'POST SEG'!$A$1:$A$6</c:f>
              <c:strCache>
                <c:ptCount val="6"/>
                <c:pt idx="0">
                  <c:v>RD/Suspected retinal tear / PVD</c:v>
                </c:pt>
                <c:pt idx="1">
                  <c:v>RVO/RAO/Mac lesion/Optic N</c:v>
                </c:pt>
                <c:pt idx="2">
                  <c:v>Vitr Hge (PDR)</c:v>
                </c:pt>
                <c:pt idx="3">
                  <c:v>Melanoma</c:v>
                </c:pt>
                <c:pt idx="4">
                  <c:v>Mac hole</c:v>
                </c:pt>
                <c:pt idx="5">
                  <c:v>Reduced VA ?cause</c:v>
                </c:pt>
              </c:strCache>
            </c:strRef>
          </c:cat>
          <c:val>
            <c:numRef>
              <c:f>'POST SEG'!$B$1:$B$6</c:f>
              <c:numCache>
                <c:formatCode>General</c:formatCode>
                <c:ptCount val="6"/>
                <c:pt idx="0">
                  <c:v>19</c:v>
                </c:pt>
                <c:pt idx="1">
                  <c:v>14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Appropriate </a:t>
                    </a:r>
                  </a:p>
                  <a:p>
                    <a:r>
                      <a:rPr lang="en-US"/>
                      <a:t>40</a:t>
                    </a:r>
                    <a:r>
                      <a:rPr lang="en-US" baseline="0"/>
                      <a:t> patients </a:t>
                    </a:r>
                    <a:r>
                      <a:rPr lang="en-US"/>
                      <a:t> 87%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Inappropriate</a:t>
                    </a:r>
                  </a:p>
                  <a:p>
                    <a:r>
                      <a:rPr lang="en-US"/>
                      <a:t> 6 patients</a:t>
                    </a:r>
                  </a:p>
                  <a:p>
                    <a:r>
                      <a:rPr lang="en-US"/>
                      <a:t> 13%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'POST SEG'!$A$17:$A$18</c:f>
              <c:strCache>
                <c:ptCount val="2"/>
                <c:pt idx="0">
                  <c:v>Appropriate </c:v>
                </c:pt>
                <c:pt idx="1">
                  <c:v>Inappropriate </c:v>
                </c:pt>
              </c:strCache>
            </c:strRef>
          </c:cat>
          <c:val>
            <c:numRef>
              <c:f>'POST SEG'!$B$17:$B$18</c:f>
              <c:numCache>
                <c:formatCode>General</c:formatCode>
                <c:ptCount val="2"/>
                <c:pt idx="0">
                  <c:v>40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727187226596695"/>
          <c:y val="0.41564085739282602"/>
          <c:w val="0.21772812773403299"/>
          <c:h val="0.1779775444736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Appropriate</a:t>
                    </a:r>
                  </a:p>
                  <a:p>
                    <a:r>
                      <a:rPr lang="en-US"/>
                      <a:t> 34 patients</a:t>
                    </a:r>
                  </a:p>
                  <a:p>
                    <a:r>
                      <a:rPr lang="en-US"/>
                      <a:t> 85%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Inappropriate</a:t>
                    </a:r>
                  </a:p>
                  <a:p>
                    <a:r>
                      <a:rPr lang="en-US"/>
                      <a:t> 6 patients</a:t>
                    </a:r>
                  </a:p>
                  <a:p>
                    <a:r>
                      <a:rPr lang="en-US"/>
                      <a:t> 15%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'POST SEG'!$A$20:$A$21</c:f>
              <c:strCache>
                <c:ptCount val="2"/>
                <c:pt idx="0">
                  <c:v>Appropriate</c:v>
                </c:pt>
                <c:pt idx="1">
                  <c:v>Inappropriate</c:v>
                </c:pt>
              </c:strCache>
            </c:strRef>
          </c:cat>
          <c:val>
            <c:numRef>
              <c:f>'POST SEG'!$B$20:$B$21</c:f>
              <c:numCache>
                <c:formatCode>General</c:formatCode>
                <c:ptCount val="2"/>
                <c:pt idx="0">
                  <c:v>34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421631671041104"/>
          <c:y val="0.41564085739282602"/>
          <c:w val="0.21078368328958899"/>
          <c:h val="0.1779775444736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Match </a:t>
                    </a:r>
                  </a:p>
                  <a:p>
                    <a:r>
                      <a:rPr lang="en-US"/>
                      <a:t>21 patients</a:t>
                    </a:r>
                  </a:p>
                  <a:p>
                    <a:r>
                      <a:rPr lang="en-US"/>
                      <a:t> 52%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Mismatch</a:t>
                    </a:r>
                  </a:p>
                  <a:p>
                    <a:r>
                      <a:rPr lang="en-US"/>
                      <a:t>7 patients</a:t>
                    </a:r>
                  </a:p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Indeterminate</a:t>
                    </a:r>
                  </a:p>
                  <a:p>
                    <a:r>
                      <a:rPr lang="en-US"/>
                      <a:t> 12 patients</a:t>
                    </a:r>
                    <a:r>
                      <a:rPr lang="en-US" baseline="0"/>
                      <a:t> </a:t>
                    </a:r>
                    <a:r>
                      <a:rPr lang="en-US"/>
                      <a:t> 30%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Sheet1!$A$6:$A$8</c:f>
              <c:strCache>
                <c:ptCount val="3"/>
                <c:pt idx="0">
                  <c:v>Match </c:v>
                </c:pt>
                <c:pt idx="1">
                  <c:v>Mismatch </c:v>
                </c:pt>
                <c:pt idx="2">
                  <c:v>Indeterminate </c:v>
                </c:pt>
              </c:strCache>
            </c:strRef>
          </c:cat>
          <c:val>
            <c:numRef>
              <c:f>Sheet1!$B$6:$B$8</c:f>
              <c:numCache>
                <c:formatCode>General</c:formatCode>
                <c:ptCount val="3"/>
                <c:pt idx="0">
                  <c:v>21</c:v>
                </c:pt>
                <c:pt idx="1">
                  <c:v>7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Match</a:t>
                    </a:r>
                  </a:p>
                  <a:p>
                    <a:r>
                      <a:rPr lang="en-US"/>
                      <a:t> 21 patients  46%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Mismatch</a:t>
                    </a:r>
                  </a:p>
                  <a:p>
                    <a:r>
                      <a:rPr lang="en-US"/>
                      <a:t> 18 patients</a:t>
                    </a:r>
                  </a:p>
                  <a:p>
                    <a:r>
                      <a:rPr lang="en-US"/>
                      <a:t>39%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Indeterminate </a:t>
                    </a:r>
                  </a:p>
                  <a:p>
                    <a:r>
                      <a:rPr lang="en-US"/>
                      <a:t> 7 patients</a:t>
                    </a:r>
                  </a:p>
                  <a:p>
                    <a:r>
                      <a:rPr lang="en-US"/>
                      <a:t> 15%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Match </c:v>
                </c:pt>
                <c:pt idx="1">
                  <c:v>Mismatch </c:v>
                </c:pt>
                <c:pt idx="2">
                  <c:v>Indeterminate 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21</c:v>
                </c:pt>
                <c:pt idx="1">
                  <c:v>18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'Eye A&amp;E Attendances'!$O$36</c:f>
              <c:strCache>
                <c:ptCount val="1"/>
                <c:pt idx="0">
                  <c:v>Sep</c:v>
                </c:pt>
              </c:strCache>
            </c:strRef>
          </c:tx>
          <c:invertIfNegative val="0"/>
          <c:cat>
            <c:strRef>
              <c:f>'Eye A&amp;E Attendances'!$N$37:$N$40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'Eye A&amp;E Attendances'!$O$37:$O$40</c:f>
              <c:numCache>
                <c:formatCode>General</c:formatCode>
                <c:ptCount val="4"/>
                <c:pt idx="0">
                  <c:v>1299</c:v>
                </c:pt>
                <c:pt idx="1">
                  <c:v>1217</c:v>
                </c:pt>
                <c:pt idx="2">
                  <c:v>1323</c:v>
                </c:pt>
                <c:pt idx="3">
                  <c:v>1359</c:v>
                </c:pt>
              </c:numCache>
            </c:numRef>
          </c:val>
        </c:ser>
        <c:ser>
          <c:idx val="1"/>
          <c:order val="1"/>
          <c:tx>
            <c:strRef>
              <c:f>'Eye A&amp;E Attendances'!$P$36</c:f>
              <c:strCache>
                <c:ptCount val="1"/>
                <c:pt idx="0">
                  <c:v>Oct</c:v>
                </c:pt>
              </c:strCache>
            </c:strRef>
          </c:tx>
          <c:invertIfNegative val="0"/>
          <c:cat>
            <c:strRef>
              <c:f>'Eye A&amp;E Attendances'!$N$37:$N$40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'Eye A&amp;E Attendances'!$P$37:$P$40</c:f>
              <c:numCache>
                <c:formatCode>General</c:formatCode>
                <c:ptCount val="4"/>
                <c:pt idx="0">
                  <c:v>1220</c:v>
                </c:pt>
                <c:pt idx="1">
                  <c:v>1341</c:v>
                </c:pt>
                <c:pt idx="2">
                  <c:v>1425</c:v>
                </c:pt>
                <c:pt idx="3">
                  <c:v>1421</c:v>
                </c:pt>
              </c:numCache>
            </c:numRef>
          </c:val>
        </c:ser>
        <c:ser>
          <c:idx val="2"/>
          <c:order val="2"/>
          <c:tx>
            <c:strRef>
              <c:f>'Eye A&amp;E Attendances'!$Q$36</c:f>
              <c:strCache>
                <c:ptCount val="1"/>
                <c:pt idx="0">
                  <c:v>Nov</c:v>
                </c:pt>
              </c:strCache>
            </c:strRef>
          </c:tx>
          <c:invertIfNegative val="0"/>
          <c:cat>
            <c:strRef>
              <c:f>'Eye A&amp;E Attendances'!$N$37:$N$40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'Eye A&amp;E Attendances'!$Q$37:$Q$40</c:f>
              <c:numCache>
                <c:formatCode>#,##0</c:formatCode>
                <c:ptCount val="4"/>
                <c:pt idx="0">
                  <c:v>1244</c:v>
                </c:pt>
                <c:pt idx="1">
                  <c:v>1306</c:v>
                </c:pt>
                <c:pt idx="2">
                  <c:v>1301</c:v>
                </c:pt>
                <c:pt idx="3">
                  <c:v>1271</c:v>
                </c:pt>
              </c:numCache>
            </c:numRef>
          </c:val>
        </c:ser>
        <c:ser>
          <c:idx val="3"/>
          <c:order val="3"/>
          <c:tx>
            <c:strRef>
              <c:f>'Eye A&amp;E Attendances'!$R$36</c:f>
              <c:strCache>
                <c:ptCount val="1"/>
                <c:pt idx="0">
                  <c:v>Dec</c:v>
                </c:pt>
              </c:strCache>
            </c:strRef>
          </c:tx>
          <c:invertIfNegative val="0"/>
          <c:cat>
            <c:strRef>
              <c:f>'Eye A&amp;E Attendances'!$N$37:$N$40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'Eye A&amp;E Attendances'!$R$37:$R$40</c:f>
              <c:numCache>
                <c:formatCode>General</c:formatCode>
                <c:ptCount val="4"/>
                <c:pt idx="0">
                  <c:v>1150</c:v>
                </c:pt>
                <c:pt idx="1">
                  <c:v>1093</c:v>
                </c:pt>
                <c:pt idx="2">
                  <c:v>1216</c:v>
                </c:pt>
                <c:pt idx="3">
                  <c:v>1141</c:v>
                </c:pt>
              </c:numCache>
            </c:numRef>
          </c:val>
        </c:ser>
        <c:ser>
          <c:idx val="4"/>
          <c:order val="4"/>
          <c:tx>
            <c:strRef>
              <c:f>'Eye A&amp;E Attendances'!$S$36</c:f>
              <c:strCache>
                <c:ptCount val="1"/>
                <c:pt idx="0">
                  <c:v>Jan </c:v>
                </c:pt>
              </c:strCache>
            </c:strRef>
          </c:tx>
          <c:invertIfNegative val="0"/>
          <c:cat>
            <c:strRef>
              <c:f>'Eye A&amp;E Attendances'!$N$37:$N$40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'Eye A&amp;E Attendances'!$S$37:$S$40</c:f>
              <c:numCache>
                <c:formatCode>General</c:formatCode>
                <c:ptCount val="4"/>
                <c:pt idx="0">
                  <c:v>1206</c:v>
                </c:pt>
                <c:pt idx="1">
                  <c:v>1228</c:v>
                </c:pt>
                <c:pt idx="2">
                  <c:v>1268</c:v>
                </c:pt>
                <c:pt idx="3">
                  <c:v>1229</c:v>
                </c:pt>
              </c:numCache>
            </c:numRef>
          </c:val>
        </c:ser>
        <c:ser>
          <c:idx val="5"/>
          <c:order val="5"/>
          <c:tx>
            <c:strRef>
              <c:f>'Eye A&amp;E Attendances'!$T$36</c:f>
              <c:strCache>
                <c:ptCount val="1"/>
                <c:pt idx="0">
                  <c:v>Feb</c:v>
                </c:pt>
              </c:strCache>
            </c:strRef>
          </c:tx>
          <c:invertIfNegative val="0"/>
          <c:cat>
            <c:strRef>
              <c:f>'Eye A&amp;E Attendances'!$N$37:$N$40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'Eye A&amp;E Attendances'!$T$37:$T$40</c:f>
              <c:numCache>
                <c:formatCode>General</c:formatCode>
                <c:ptCount val="4"/>
                <c:pt idx="0">
                  <c:v>1187</c:v>
                </c:pt>
                <c:pt idx="1">
                  <c:v>1219</c:v>
                </c:pt>
                <c:pt idx="2">
                  <c:v>1238</c:v>
                </c:pt>
                <c:pt idx="3">
                  <c:v>1175</c:v>
                </c:pt>
              </c:numCache>
            </c:numRef>
          </c:val>
        </c:ser>
        <c:ser>
          <c:idx val="6"/>
          <c:order val="6"/>
          <c:tx>
            <c:strRef>
              <c:f>'Eye A&amp;E Attendances'!$U$36</c:f>
              <c:strCache>
                <c:ptCount val="1"/>
                <c:pt idx="0">
                  <c:v>Mar</c:v>
                </c:pt>
              </c:strCache>
            </c:strRef>
          </c:tx>
          <c:invertIfNegative val="0"/>
          <c:cat>
            <c:strRef>
              <c:f>'Eye A&amp;E Attendances'!$N$37:$N$40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'Eye A&amp;E Attendances'!$U$37:$U$40</c:f>
              <c:numCache>
                <c:formatCode>General</c:formatCode>
                <c:ptCount val="4"/>
                <c:pt idx="0">
                  <c:v>1334</c:v>
                </c:pt>
                <c:pt idx="1">
                  <c:v>1310</c:v>
                </c:pt>
                <c:pt idx="2">
                  <c:v>1433</c:v>
                </c:pt>
                <c:pt idx="3">
                  <c:v>1343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357680"/>
        <c:axId val="251358072"/>
      </c:barChart>
      <c:catAx>
        <c:axId val="251357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1358072"/>
        <c:crosses val="autoZero"/>
        <c:auto val="1"/>
        <c:lblAlgn val="ctr"/>
        <c:lblOffset val="100"/>
        <c:noMultiLvlLbl val="0"/>
      </c:catAx>
      <c:valAx>
        <c:axId val="251358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1357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91B34-ACC7-FA4B-A2ED-4C28402773C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BFE5F-66A4-6E4A-8435-6B12F9436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8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These are the four criteria</a:t>
            </a:r>
            <a:r>
              <a:rPr lang="en-US" baseline="0" dirty="0" smtClean="0"/>
              <a:t> </a:t>
            </a:r>
            <a:r>
              <a:rPr lang="en-US" dirty="0" smtClean="0"/>
              <a:t>that we are using</a:t>
            </a:r>
            <a:r>
              <a:rPr lang="en-US" baseline="0" dirty="0" smtClean="0"/>
              <a:t> as a measure of the quality of service 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The standards were set locally </a:t>
            </a:r>
          </a:p>
          <a:p>
            <a:pPr marL="0" indent="0">
              <a:buFont typeface="Arial"/>
              <a:buNone/>
            </a:pPr>
            <a:endParaRPr lang="en-US" baseline="0" dirty="0" smtClean="0"/>
          </a:p>
          <a:p>
            <a:pPr marL="0" indent="0">
              <a:buFont typeface="Arial"/>
              <a:buNone/>
            </a:pPr>
            <a:r>
              <a:rPr lang="en-US" baseline="0" dirty="0" smtClean="0"/>
              <a:t>This slide is just to focus peoples’ attention that there are 4 standards being measured…..no need to go into details of each at this stage because you’ll be explaining each one as we go along.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6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FOURTH of our standards</a:t>
            </a:r>
          </a:p>
          <a:p>
            <a:endParaRPr lang="en-US" dirty="0" smtClean="0"/>
          </a:p>
          <a:p>
            <a:r>
              <a:rPr lang="en-US" dirty="0" smtClean="0"/>
              <a:t>How</a:t>
            </a:r>
            <a:r>
              <a:rPr lang="en-US" baseline="0" dirty="0" smtClean="0"/>
              <a:t> did the diagnosis on the referral compare with the </a:t>
            </a:r>
            <a:r>
              <a:rPr lang="en-US" baseline="0" dirty="0" err="1" smtClean="0"/>
              <a:t>diagosis</a:t>
            </a:r>
            <a:r>
              <a:rPr lang="en-US" baseline="0" dirty="0" smtClean="0"/>
              <a:t> made when </a:t>
            </a:r>
            <a:r>
              <a:rPr lang="en-US" baseline="0" dirty="0" err="1" smtClean="0"/>
              <a:t>pt</a:t>
            </a:r>
            <a:r>
              <a:rPr lang="en-US" baseline="0" dirty="0" smtClean="0"/>
              <a:t> seen in ARC?</a:t>
            </a:r>
          </a:p>
          <a:p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In just about half of the patients their was an agreement in the two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In a significant number, their was wither a mismatch OR the referral did not indicate a “suspected diagnosis” so cant really comment on the diagnostic accuracy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The main reasons for diagnostic inaccuracy were…..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RD/Ret tear/PVD related symptoms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Corneal ulcer…many of which turned out to be Marginal Keratitis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err="1" smtClean="0"/>
              <a:t>Pts</a:t>
            </a:r>
            <a:r>
              <a:rPr lang="en-US" baseline="0" dirty="0" smtClean="0"/>
              <a:t> still being referred to ARC for suspected wet AMD…..these referrals should go the Fast Track Macula Clinic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15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</a:t>
            </a:r>
            <a:r>
              <a:rPr lang="en-US" baseline="0" dirty="0" smtClean="0"/>
              <a:t> we doing as well as we should?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712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 </a:t>
            </a:r>
            <a:r>
              <a:rPr lang="en-US" dirty="0" err="1" smtClean="0"/>
              <a:t>throug</a:t>
            </a:r>
            <a:r>
              <a:rPr lang="en-US" dirty="0" smtClean="0"/>
              <a:t> the recommendations one by one…..will probably have some </a:t>
            </a:r>
            <a:r>
              <a:rPr lang="en-US" dirty="0" err="1" smtClean="0"/>
              <a:t>dicussion</a:t>
            </a:r>
            <a:r>
              <a:rPr lang="en-US" dirty="0" smtClean="0"/>
              <a:t> on this if people are interested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42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where we stop…next two slides, leave them to 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31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583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5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 not go into too much detail here….not important for the purposes of presentation.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24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86 </a:t>
            </a:r>
            <a:r>
              <a:rPr lang="en-US" baseline="0" dirty="0" err="1" smtClean="0"/>
              <a:t>pts</a:t>
            </a:r>
            <a:r>
              <a:rPr lang="en-US" baseline="0" dirty="0" smtClean="0"/>
              <a:t> referred to us in these 6/12</a:t>
            </a:r>
          </a:p>
          <a:p>
            <a:r>
              <a:rPr lang="en-US" baseline="0" dirty="0" smtClean="0"/>
              <a:t>Of these 62% by way of email……..emphasis t</a:t>
            </a:r>
            <a:r>
              <a:rPr lang="en-US" dirty="0" smtClean="0"/>
              <a:t>his is the FIRST of</a:t>
            </a:r>
            <a:r>
              <a:rPr lang="en-US" baseline="0" dirty="0" smtClean="0"/>
              <a:t> the 4 standards we are measuring.</a:t>
            </a:r>
          </a:p>
          <a:p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Of the 33 that were not seen following emailed referral…….. what is important here is that relatively large number were not seen following an email referral; details of these 33 is not crucial……… </a:t>
            </a:r>
          </a:p>
          <a:p>
            <a:r>
              <a:rPr lang="en-US" baseline="0" dirty="0" smtClean="0"/>
              <a:t>some turned up directly at A&amp;E, referral faxed rather than emailed…….in a large number we couldn’t tell from </a:t>
            </a:r>
            <a:r>
              <a:rPr lang="en-US" baseline="0" dirty="0" err="1" smtClean="0"/>
              <a:t>webportal</a:t>
            </a:r>
            <a:r>
              <a:rPr lang="en-US" baseline="0" dirty="0" smtClean="0"/>
              <a:t> how the patient got the ARC </a:t>
            </a:r>
            <a:r>
              <a:rPr lang="en-US" baseline="0" dirty="0" err="1" smtClean="0"/>
              <a:t>appt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3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53% of the 86 referrals came</a:t>
            </a:r>
            <a:r>
              <a:rPr lang="en-US" baseline="0" dirty="0" smtClean="0"/>
              <a:t> with a request to be seen within 24 hours and the other 47% came with a request to be seen within 72 hours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SECOND of the 4 standards we are looking at is…….did we actually see the patients within the requested time frame</a:t>
            </a:r>
          </a:p>
          <a:p>
            <a:endParaRPr lang="en-US" baseline="0" dirty="0" smtClean="0"/>
          </a:p>
          <a:p>
            <a:r>
              <a:rPr lang="en-US" baseline="0" dirty="0" smtClean="0"/>
              <a:t>61% of “24 hour” referrals and 50% of “72 hour” referrals seen within the requested timeframe</a:t>
            </a:r>
          </a:p>
          <a:p>
            <a:endParaRPr lang="en-US" baseline="0" dirty="0" smtClean="0"/>
          </a:p>
          <a:p>
            <a:r>
              <a:rPr lang="en-US" dirty="0" smtClean="0"/>
              <a:t>NEXT SLIDE shows the reasons for the delay in seeing some of these patients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91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the 24-hour requests…18 were not seen in ARC within</a:t>
            </a:r>
            <a:r>
              <a:rPr lang="en-US" baseline="0" dirty="0" smtClean="0"/>
              <a:t> that time frame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6</a:t>
            </a:r>
            <a:r>
              <a:rPr lang="en-US" baseline="0" dirty="0" smtClean="0"/>
              <a:t> actually came to A&amp;E, were triaged by the nurses there and then booked an </a:t>
            </a:r>
            <a:r>
              <a:rPr lang="en-US" baseline="0" dirty="0" err="1" smtClean="0"/>
              <a:t>appt</a:t>
            </a:r>
            <a:r>
              <a:rPr lang="en-US" baseline="0" dirty="0" smtClean="0"/>
              <a:t> in ARC in next couple of days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Another 6, the referral was sent / received late and therefore processed next day…..so delay in seeing by 1 day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5 patients cancelled / </a:t>
            </a:r>
            <a:r>
              <a:rPr lang="en-US" baseline="0" dirty="0" err="1" smtClean="0"/>
              <a:t>DNAd</a:t>
            </a:r>
            <a:r>
              <a:rPr lang="en-US" baseline="0" dirty="0" smtClean="0"/>
              <a:t> their first offered </a:t>
            </a:r>
            <a:r>
              <a:rPr lang="en-US" baseline="0" dirty="0" err="1" smtClean="0"/>
              <a:t>appt</a:t>
            </a: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0" indent="0">
              <a:buFont typeface="Arial"/>
              <a:buNone/>
            </a:pPr>
            <a:r>
              <a:rPr lang="en-US" baseline="0" dirty="0" smtClean="0"/>
              <a:t>Of the 72 hour referrals……..20 were not seen in ARC within that time frame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7 (35%) were not given </a:t>
            </a:r>
            <a:r>
              <a:rPr lang="en-US" baseline="0" dirty="0" err="1" smtClean="0"/>
              <a:t>appt</a:t>
            </a:r>
            <a:r>
              <a:rPr lang="en-US" baseline="0" dirty="0" smtClean="0"/>
              <a:t> within 3/7 (capacity issues)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5 (25%) – ?delay in sending referral so delayed processing resulting in delay in making the appt. 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Other reasons….NO NEED TO DETAIL THESE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5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to give a </a:t>
            </a:r>
            <a:r>
              <a:rPr lang="en-US" dirty="0" err="1" smtClean="0"/>
              <a:t>flavour</a:t>
            </a:r>
            <a:r>
              <a:rPr lang="en-US" dirty="0" smtClean="0"/>
              <a:t> of what kind of referrals are coming through…..fairly evenly distributed….anterior and post</a:t>
            </a:r>
            <a:r>
              <a:rPr lang="en-US" baseline="0" dirty="0" smtClean="0"/>
              <a:t> segment related complaints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NEED to read out these numbers….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3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Again, don</a:t>
            </a:r>
            <a:r>
              <a:rPr lang="fr-FR" dirty="0" smtClean="0"/>
              <a:t>’</a:t>
            </a:r>
            <a:r>
              <a:rPr lang="en-US" dirty="0" smtClean="0"/>
              <a:t>t spend too much time here</a:t>
            </a:r>
          </a:p>
          <a:p>
            <a:endParaRPr lang="en-US" dirty="0" smtClean="0"/>
          </a:p>
          <a:p>
            <a:r>
              <a:rPr lang="en-US" dirty="0" smtClean="0"/>
              <a:t>Large majority of referrals related to red / sore / painful eyes (58%)</a:t>
            </a:r>
          </a:p>
          <a:p>
            <a:r>
              <a:rPr lang="en-US" dirty="0" smtClean="0"/>
              <a:t>The other major reason for referral is suspected c ulcer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69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spend too much time here as well</a:t>
            </a:r>
          </a:p>
          <a:p>
            <a:endParaRPr lang="en-US" dirty="0" smtClean="0"/>
          </a:p>
          <a:p>
            <a:r>
              <a:rPr lang="en-US" dirty="0" smtClean="0"/>
              <a:t>Large majority of referrals related to RD / Ret tear / PVD symptoms (46%)</a:t>
            </a:r>
          </a:p>
          <a:p>
            <a:r>
              <a:rPr lang="en-US" dirty="0" smtClean="0"/>
              <a:t>The other major reason for referral is suspected retinal</a:t>
            </a:r>
            <a:r>
              <a:rPr lang="en-US" baseline="0" dirty="0" smtClean="0"/>
              <a:t> vascular problems….usually these are patients presenting with recent onset reduced vision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92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THIRD of the four standards we are looking at…..</a:t>
            </a:r>
          </a:p>
          <a:p>
            <a:endParaRPr lang="en-US" dirty="0" smtClean="0"/>
          </a:p>
          <a:p>
            <a:r>
              <a:rPr lang="en-US" dirty="0" smtClean="0"/>
              <a:t>When the PESRS scheme was launched, we agreed a set of guidelines for referring patients into the HES and requesting appropriate time frames. </a:t>
            </a:r>
          </a:p>
          <a:p>
            <a:endParaRPr lang="en-US" dirty="0" smtClean="0"/>
          </a:p>
          <a:p>
            <a:r>
              <a:rPr lang="en-US" dirty="0" smtClean="0"/>
              <a:t>We looked at how the referrals compared against these agreed guidelines</a:t>
            </a:r>
          </a:p>
          <a:p>
            <a:endParaRPr lang="en-US" dirty="0" smtClean="0"/>
          </a:p>
          <a:p>
            <a:r>
              <a:rPr lang="en-US" dirty="0" smtClean="0"/>
              <a:t>Reassuring</a:t>
            </a:r>
            <a:r>
              <a:rPr lang="en-US" baseline="0" dirty="0" smtClean="0"/>
              <a:t> to know that v</a:t>
            </a:r>
            <a:r>
              <a:rPr lang="en-US" dirty="0" smtClean="0"/>
              <a:t>ast majority (85%) actually were referred within appropriate time frames……..EMPHASISE that their was no instance of a patient’s treatment getting delayed </a:t>
            </a:r>
            <a:r>
              <a:rPr lang="en-US" baseline="0" dirty="0" smtClean="0"/>
              <a:t>for any urgent sight threatening complaint.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E5F-66A4-6E4A-8435-6B12F94364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16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3C3A192-766A-470F-B03D-A5FE2B89D489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D449802-CFF1-4552-A79A-701741319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324600" cy="2808312"/>
          </a:xfrm>
        </p:spPr>
        <p:txBody>
          <a:bodyPr/>
          <a:lstStyle/>
          <a:p>
            <a:r>
              <a:rPr lang="en-US" sz="4000" dirty="0" smtClean="0"/>
              <a:t>Primary </a:t>
            </a:r>
            <a:r>
              <a:rPr lang="en-US" sz="4000" dirty="0" err="1" smtClean="0"/>
              <a:t>Eyecare</a:t>
            </a:r>
            <a:r>
              <a:rPr lang="en-US" sz="4000" dirty="0" smtClean="0"/>
              <a:t> Assessment and Referral Scheme </a:t>
            </a:r>
            <a:r>
              <a:rPr lang="en-GB" sz="4000" dirty="0" smtClean="0"/>
              <a:t>: </a:t>
            </a:r>
            <a:br>
              <a:rPr lang="en-GB" sz="4000" dirty="0" smtClean="0"/>
            </a:br>
            <a:r>
              <a:rPr lang="en-GB" sz="4000" dirty="0" smtClean="0"/>
              <a:t>a six month audit </a:t>
            </a:r>
            <a:endParaRPr lang="en-GB" sz="4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9512" y="4725144"/>
            <a:ext cx="612068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1900" b="0" i="0" u="none" strike="noStrike" kern="1200" cap="none" spc="15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 Ramsamy, P </a:t>
            </a:r>
            <a:r>
              <a:rPr kumimoji="0" lang="en-US" sz="1900" b="0" i="0" u="none" strike="noStrike" kern="1200" cap="none" spc="15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Boparai</a:t>
            </a:r>
            <a:r>
              <a:rPr kumimoji="0" lang="en-US" sz="1900" b="0" i="0" u="none" strike="noStrike" kern="1200" cap="none" spc="15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 </a:t>
            </a:r>
            <a:r>
              <a:rPr kumimoji="0" lang="en-US" sz="1900" b="0" i="0" u="none" strike="noStrike" kern="1200" cap="none" spc="15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Rockett</a:t>
            </a:r>
            <a:r>
              <a:rPr kumimoji="0" lang="en-US" sz="1900" b="0" i="0" u="none" strike="noStrike" kern="1200" cap="none" spc="15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en-US" sz="1900" spc="150" dirty="0" smtClean="0">
                <a:solidFill>
                  <a:srgbClr val="FFFFFF"/>
                </a:solidFill>
              </a:rPr>
              <a:t>A B</a:t>
            </a:r>
            <a:r>
              <a:rPr kumimoji="0" lang="en-US" sz="1900" b="0" i="0" u="none" strike="noStrike" kern="1200" cap="none" spc="15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hatnagar</a:t>
            </a:r>
            <a:endParaRPr kumimoji="0" lang="en-US" sz="1900" b="0" i="0" u="none" strike="noStrike" kern="1200" cap="none" spc="15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1900" b="0" i="0" u="none" strike="noStrike" kern="1200" cap="none" spc="15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</a:t>
            </a:r>
            <a:r>
              <a:rPr kumimoji="0" lang="en-US" sz="1900" b="0" i="0" u="none" strike="noStrike" kern="1200" cap="none" spc="150" normalizeH="0" baseline="3000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1900" b="0" i="0" u="none" strike="noStrike" kern="1200" cap="none" spc="15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April 2015</a:t>
            </a:r>
          </a:p>
        </p:txBody>
      </p:sp>
    </p:spTree>
    <p:extLst>
      <p:ext uri="{BB962C8B-B14F-4D97-AF65-F5344CB8AC3E}">
        <p14:creationId xmlns:p14="http://schemas.microsoft.com/office/powerpoint/2010/main" val="21361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81260" cy="1054394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113386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GB" sz="2800" dirty="0" smtClean="0"/>
              <a:t>		86 patients </a:t>
            </a:r>
            <a:r>
              <a:rPr lang="en-GB" sz="2000" i="1" dirty="0" smtClean="0"/>
              <a:t>9-92 years (mean 57 years)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2996952"/>
            <a:ext cx="2808312" cy="1292662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60066"/>
                </a:solidFill>
              </a:rPr>
              <a:t>Referred by Email</a:t>
            </a:r>
          </a:p>
          <a:p>
            <a:endParaRPr lang="en-US" dirty="0"/>
          </a:p>
          <a:p>
            <a:r>
              <a:rPr lang="en-US" dirty="0" smtClean="0"/>
              <a:t>53 patients (62%)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39952" y="2996952"/>
            <a:ext cx="4680520" cy="1292662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60066"/>
                </a:solidFill>
              </a:rPr>
              <a:t>Referral received by other means:</a:t>
            </a:r>
          </a:p>
          <a:p>
            <a:endParaRPr lang="en-US" dirty="0"/>
          </a:p>
          <a:p>
            <a:r>
              <a:rPr lang="en-US" dirty="0"/>
              <a:t>3</a:t>
            </a:r>
            <a:r>
              <a:rPr lang="en-US" dirty="0" smtClean="0"/>
              <a:t>3 patients (38%)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95736" y="2204864"/>
            <a:ext cx="2160240" cy="72008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5" idx="0"/>
          </p:cNvCxnSpPr>
          <p:nvPr/>
        </p:nvCxnSpPr>
        <p:spPr>
          <a:xfrm>
            <a:off x="4355976" y="2204864"/>
            <a:ext cx="2124236" cy="7920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39952" y="4437112"/>
            <a:ext cx="4680520" cy="1477328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 </a:t>
            </a:r>
            <a:r>
              <a:rPr lang="en-GB" dirty="0" smtClean="0"/>
              <a:t>     7 </a:t>
            </a:r>
            <a:r>
              <a:rPr lang="en-GB" dirty="0"/>
              <a:t>turned up at A&amp;E</a:t>
            </a:r>
            <a:br>
              <a:rPr lang="en-GB" dirty="0"/>
            </a:br>
            <a:r>
              <a:rPr lang="en-GB" dirty="0" smtClean="0"/>
              <a:t>      1 </a:t>
            </a:r>
            <a:r>
              <a:rPr lang="en-GB" dirty="0"/>
              <a:t>referral faxed</a:t>
            </a:r>
            <a:br>
              <a:rPr lang="en-GB" dirty="0"/>
            </a:br>
            <a:r>
              <a:rPr lang="en-GB" dirty="0" smtClean="0"/>
              <a:t>      1 </a:t>
            </a:r>
            <a:r>
              <a:rPr lang="en-GB" dirty="0"/>
              <a:t>no evidence of </a:t>
            </a:r>
            <a:r>
              <a:rPr lang="en-GB" dirty="0" err="1"/>
              <a:t>optom</a:t>
            </a:r>
            <a:r>
              <a:rPr lang="en-GB" dirty="0"/>
              <a:t> consultation</a:t>
            </a:r>
            <a:br>
              <a:rPr lang="en-GB" dirty="0"/>
            </a:br>
            <a:r>
              <a:rPr lang="en-GB" dirty="0" smtClean="0"/>
              <a:t>      3 </a:t>
            </a:r>
            <a:r>
              <a:rPr lang="en-GB" dirty="0"/>
              <a:t>likely not sent as no </a:t>
            </a:r>
            <a:r>
              <a:rPr lang="en-GB" dirty="0" err="1"/>
              <a:t>appts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   21 </a:t>
            </a:r>
            <a:r>
              <a:rPr lang="en-GB" dirty="0"/>
              <a:t>unknown </a:t>
            </a:r>
            <a:r>
              <a:rPr lang="en-GB" dirty="0" smtClean="0"/>
              <a:t>source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25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81260" cy="1054394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113386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2800" dirty="0" smtClean="0"/>
              <a:t>		       86 patients </a:t>
            </a:r>
            <a:endParaRPr lang="en-GB" sz="2000" i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67544" y="2996952"/>
            <a:ext cx="3456384" cy="1292662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60066"/>
                </a:solidFill>
              </a:rPr>
              <a:t>To be seen within 24 </a:t>
            </a:r>
            <a:r>
              <a:rPr lang="en-US" sz="2400" dirty="0" err="1" smtClean="0">
                <a:solidFill>
                  <a:srgbClr val="660066"/>
                </a:solidFill>
              </a:rPr>
              <a:t>hrs</a:t>
            </a:r>
            <a:endParaRPr lang="en-US" sz="2400" dirty="0" smtClean="0">
              <a:solidFill>
                <a:srgbClr val="660066"/>
              </a:solidFill>
            </a:endParaRPr>
          </a:p>
          <a:p>
            <a:endParaRPr lang="en-US" dirty="0"/>
          </a:p>
          <a:p>
            <a:r>
              <a:rPr lang="en-US" dirty="0" smtClean="0"/>
              <a:t>46 patients (53%)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2996952"/>
            <a:ext cx="3744416" cy="1292662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60066"/>
                </a:solidFill>
              </a:rPr>
              <a:t>To be seen within 72 </a:t>
            </a:r>
            <a:r>
              <a:rPr lang="en-US" sz="2400" dirty="0" err="1" smtClean="0">
                <a:solidFill>
                  <a:srgbClr val="660066"/>
                </a:solidFill>
              </a:rPr>
              <a:t>hrs</a:t>
            </a:r>
            <a:endParaRPr lang="en-US" sz="2400" dirty="0" smtClean="0">
              <a:solidFill>
                <a:srgbClr val="660066"/>
              </a:solidFill>
            </a:endParaRPr>
          </a:p>
          <a:p>
            <a:endParaRPr lang="en-US" dirty="0"/>
          </a:p>
          <a:p>
            <a:r>
              <a:rPr lang="en-US" dirty="0" smtClean="0"/>
              <a:t>40 patients (47%)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95736" y="2204864"/>
            <a:ext cx="2160240" cy="72008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355976" y="2204864"/>
            <a:ext cx="1944216" cy="72008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7544" y="4584610"/>
            <a:ext cx="3456384" cy="184665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60066"/>
                </a:solidFill>
              </a:rPr>
              <a:t>Actually seen in: </a:t>
            </a:r>
          </a:p>
          <a:p>
            <a:endParaRPr lang="en-US" dirty="0" smtClean="0"/>
          </a:p>
          <a:p>
            <a:r>
              <a:rPr lang="en-US" dirty="0" smtClean="0"/>
              <a:t>&lt;24 </a:t>
            </a:r>
            <a:r>
              <a:rPr lang="en-US" dirty="0" err="1" smtClean="0"/>
              <a:t>hrs</a:t>
            </a:r>
            <a:r>
              <a:rPr lang="en-US" dirty="0" smtClean="0"/>
              <a:t>		28 (61%)</a:t>
            </a:r>
          </a:p>
          <a:p>
            <a:r>
              <a:rPr lang="en-US" dirty="0" smtClean="0"/>
              <a:t>In 2 days		8</a:t>
            </a:r>
          </a:p>
          <a:p>
            <a:r>
              <a:rPr lang="en-US" dirty="0" smtClean="0"/>
              <a:t>In 3 days		6</a:t>
            </a:r>
          </a:p>
          <a:p>
            <a:r>
              <a:rPr lang="en-US" dirty="0" smtClean="0"/>
              <a:t>In 4-7 days	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4008" y="4581128"/>
            <a:ext cx="3744416" cy="184665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60066"/>
                </a:solidFill>
              </a:rPr>
              <a:t>Actually seen in:</a:t>
            </a:r>
          </a:p>
          <a:p>
            <a:endParaRPr lang="en-US" dirty="0"/>
          </a:p>
          <a:p>
            <a:r>
              <a:rPr lang="en-US" dirty="0" smtClean="0"/>
              <a:t>&lt;72 </a:t>
            </a:r>
            <a:r>
              <a:rPr lang="en-US" dirty="0" err="1" smtClean="0"/>
              <a:t>hrs</a:t>
            </a:r>
            <a:r>
              <a:rPr lang="en-US" dirty="0" smtClean="0"/>
              <a:t>		20 (50%)</a:t>
            </a:r>
          </a:p>
          <a:p>
            <a:endParaRPr lang="en-US" dirty="0" smtClean="0"/>
          </a:p>
          <a:p>
            <a:r>
              <a:rPr lang="en-US" dirty="0" smtClean="0"/>
              <a:t>&gt;72 </a:t>
            </a:r>
            <a:r>
              <a:rPr lang="en-US" dirty="0" err="1" smtClean="0"/>
              <a:t>hrs</a:t>
            </a:r>
            <a:r>
              <a:rPr lang="en-US" dirty="0" smtClean="0"/>
              <a:t>		20 (50%)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45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delay in seeing these </a:t>
            </a:r>
            <a:r>
              <a:rPr lang="en-US" dirty="0" err="1" smtClean="0"/>
              <a:t>pts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115398"/>
              </p:ext>
            </p:extLst>
          </p:nvPr>
        </p:nvGraphicFramePr>
        <p:xfrm>
          <a:off x="-684584" y="1772816"/>
          <a:ext cx="5616624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758478"/>
              </p:ext>
            </p:extLst>
          </p:nvPr>
        </p:nvGraphicFramePr>
        <p:xfrm>
          <a:off x="3059832" y="1745432"/>
          <a:ext cx="707453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5616" y="1700808"/>
            <a:ext cx="1872208" cy="40011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24 </a:t>
            </a:r>
            <a:r>
              <a:rPr lang="en-US" sz="2000" dirty="0" err="1" smtClean="0"/>
              <a:t>hr</a:t>
            </a:r>
            <a:r>
              <a:rPr lang="en-US" sz="2000" dirty="0" smtClean="0"/>
              <a:t> referrals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92080" y="1700808"/>
            <a:ext cx="1872208" cy="40011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72 </a:t>
            </a:r>
            <a:r>
              <a:rPr lang="en-US" sz="2000" dirty="0" err="1" smtClean="0"/>
              <a:t>hr</a:t>
            </a:r>
            <a:r>
              <a:rPr lang="en-US" sz="2000" dirty="0" smtClean="0"/>
              <a:t> referrals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105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697436"/>
              </p:ext>
            </p:extLst>
          </p:nvPr>
        </p:nvGraphicFramePr>
        <p:xfrm>
          <a:off x="899591" y="2204864"/>
          <a:ext cx="7704858" cy="377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185"/>
                <a:gridCol w="3037591"/>
                <a:gridCol w="3302082"/>
              </a:tblGrid>
              <a:tr h="141015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7E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/>
                    </a:p>
                    <a:p>
                      <a:pPr algn="ctr"/>
                      <a:r>
                        <a:rPr lang="en-US" sz="2800" dirty="0" smtClean="0"/>
                        <a:t>Ant </a:t>
                      </a:r>
                      <a:r>
                        <a:rPr lang="en-US" sz="2800" dirty="0" err="1" smtClean="0"/>
                        <a:t>seg</a:t>
                      </a:r>
                      <a:r>
                        <a:rPr lang="en-US" sz="2800" dirty="0" smtClean="0"/>
                        <a:t> related referrals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/>
                    </a:p>
                    <a:p>
                      <a:pPr algn="ctr"/>
                      <a:r>
                        <a:rPr lang="en-US" sz="2800" dirty="0" smtClean="0"/>
                        <a:t>Post </a:t>
                      </a:r>
                      <a:r>
                        <a:rPr lang="en-US" sz="2800" dirty="0" err="1" smtClean="0"/>
                        <a:t>seg</a:t>
                      </a:r>
                      <a:r>
                        <a:rPr lang="en-US" sz="2800" baseline="0" dirty="0" smtClean="0"/>
                        <a:t> related referrals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9871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7E00"/>
                          </a:solidFill>
                        </a:rPr>
                        <a:t>24</a:t>
                      </a:r>
                      <a:r>
                        <a:rPr lang="en-US" sz="2800" baseline="0" dirty="0" smtClean="0">
                          <a:solidFill>
                            <a:srgbClr val="007E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7E00"/>
                          </a:solidFill>
                        </a:rPr>
                        <a:t>hrs</a:t>
                      </a:r>
                      <a:endParaRPr lang="en-US" sz="2800" baseline="0" dirty="0" smtClean="0">
                        <a:solidFill>
                          <a:srgbClr val="007E00"/>
                        </a:solidFill>
                      </a:endParaRPr>
                    </a:p>
                    <a:p>
                      <a:pPr algn="ctr"/>
                      <a:endParaRPr lang="en-US" sz="2800" dirty="0">
                        <a:solidFill>
                          <a:srgbClr val="007E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</a:t>
                      </a:r>
                      <a:endParaRPr lang="en-US" sz="2400" dirty="0"/>
                    </a:p>
                  </a:txBody>
                  <a:tcPr/>
                </a:tc>
              </a:tr>
              <a:tr h="9871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7E00"/>
                          </a:solidFill>
                        </a:rPr>
                        <a:t>72 </a:t>
                      </a:r>
                      <a:r>
                        <a:rPr lang="en-US" sz="2800" dirty="0" err="1" smtClean="0">
                          <a:solidFill>
                            <a:srgbClr val="007E00"/>
                          </a:solidFill>
                        </a:rPr>
                        <a:t>hrs</a:t>
                      </a:r>
                      <a:endParaRPr lang="en-US" sz="2800" dirty="0" smtClean="0">
                        <a:solidFill>
                          <a:srgbClr val="007E00"/>
                        </a:solidFill>
                      </a:endParaRPr>
                    </a:p>
                    <a:p>
                      <a:pPr algn="ctr"/>
                      <a:endParaRPr lang="en-US" sz="2800" dirty="0">
                        <a:solidFill>
                          <a:srgbClr val="007E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reasons for referral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3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</a:t>
            </a:r>
            <a:r>
              <a:rPr lang="en-GB" dirty="0"/>
              <a:t/>
            </a:r>
            <a:br>
              <a:rPr lang="en-GB" dirty="0"/>
            </a:br>
            <a:r>
              <a:rPr lang="en-GB" sz="2000" dirty="0" smtClean="0"/>
              <a:t>Anterior segment related referrals</a:t>
            </a:r>
            <a:endParaRPr lang="en-GB" sz="2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0370030"/>
              </p:ext>
            </p:extLst>
          </p:nvPr>
        </p:nvGraphicFramePr>
        <p:xfrm>
          <a:off x="1043608" y="1700808"/>
          <a:ext cx="6685136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1844824"/>
            <a:ext cx="864096" cy="369332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N=46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4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</a:t>
            </a:r>
            <a:br>
              <a:rPr lang="en-GB" dirty="0" smtClean="0"/>
            </a:br>
            <a:r>
              <a:rPr lang="en-GB" sz="2000" dirty="0" smtClean="0"/>
              <a:t>posterior segment related referrals</a:t>
            </a:r>
            <a:endParaRPr lang="en-GB" sz="20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969082"/>
              </p:ext>
            </p:extLst>
          </p:nvPr>
        </p:nvGraphicFramePr>
        <p:xfrm>
          <a:off x="1259632" y="1340768"/>
          <a:ext cx="6188918" cy="5772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536" y="1844824"/>
            <a:ext cx="864096" cy="369332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N=40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5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GB" sz="2400" dirty="0"/>
              <a:t>24-Hr Referrals to ARC (n=46)</a:t>
            </a:r>
            <a:endParaRPr lang="en-GB" sz="2400" b="1" dirty="0">
              <a:solidFill>
                <a:schemeClr val="tx1"/>
              </a:solidFill>
              <a:latin typeface="Cambria"/>
              <a:ea typeface="Cambria"/>
              <a:cs typeface="Times New Roman"/>
            </a:endParaRP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GB" sz="2400" dirty="0"/>
              <a:t>72-Hr Referrals to ARC (n=40)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Appropriateness of </a:t>
            </a:r>
            <a:r>
              <a:rPr lang="en-US" dirty="0" smtClean="0"/>
              <a:t>referrals</a:t>
            </a:r>
            <a:br>
              <a:rPr lang="en-US" dirty="0" smtClean="0"/>
            </a:br>
            <a:r>
              <a:rPr lang="en-US" sz="1800" i="1" dirty="0" smtClean="0"/>
              <a:t>(compared with agreed guidelines)</a:t>
            </a:r>
            <a:endParaRPr lang="en-US" i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431425"/>
              </p:ext>
            </p:extLst>
          </p:nvPr>
        </p:nvGraphicFramePr>
        <p:xfrm>
          <a:off x="251520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574498"/>
              </p:ext>
            </p:extLst>
          </p:nvPr>
        </p:nvGraphicFramePr>
        <p:xfrm>
          <a:off x="4572000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611560" y="5013176"/>
            <a:ext cx="4572000" cy="15735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/>
              <a:t>Mac hole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/>
              <a:t>Large </a:t>
            </a:r>
            <a:r>
              <a:rPr lang="en-GB" sz="1400" dirty="0" err="1"/>
              <a:t>subconjunctival</a:t>
            </a:r>
            <a:r>
              <a:rPr lang="en-GB" sz="1400" dirty="0"/>
              <a:t> haemorrhage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/>
              <a:t>Reduced VA 6/12 &gt;2/52. ?Cause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/>
              <a:t>CSR (2/12 history)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/>
              <a:t>Macular lesion (reduced vision over 12/12)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 err="1"/>
              <a:t>Chalazion</a:t>
            </a:r>
            <a:r>
              <a:rPr lang="en-GB" sz="1400" dirty="0"/>
              <a:t> (?)</a:t>
            </a:r>
          </a:p>
        </p:txBody>
      </p:sp>
      <p:sp>
        <p:nvSpPr>
          <p:cNvPr id="8" name="Rectangle 7"/>
          <p:cNvSpPr/>
          <p:nvPr/>
        </p:nvSpPr>
        <p:spPr>
          <a:xfrm>
            <a:off x="5148064" y="5085184"/>
            <a:ext cx="4572000" cy="10779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/>
              <a:t>Diabetic maculopathy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/>
              <a:t>Bacterial conjunctivitis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/>
              <a:t>?Wet AMD x3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400" dirty="0"/>
              <a:t>Corneal Ulcer </a:t>
            </a:r>
            <a:endParaRPr lang="en-GB" sz="1400" dirty="0">
              <a:latin typeface="Cambria"/>
              <a:ea typeface="Cambri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081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Diagnostic accuracy</a:t>
            </a:r>
            <a:r>
              <a:rPr lang="en-GB" dirty="0"/>
              <a:t/>
            </a:r>
            <a:br>
              <a:rPr lang="en-GB" dirty="0"/>
            </a:br>
            <a:r>
              <a:rPr lang="en-GB" sz="1800" i="1" dirty="0"/>
              <a:t>(referral diagnosis </a:t>
            </a:r>
            <a:r>
              <a:rPr lang="en-GB" sz="1800" i="1" dirty="0" err="1"/>
              <a:t>vs</a:t>
            </a:r>
            <a:r>
              <a:rPr lang="en-GB" sz="1800" i="1" dirty="0"/>
              <a:t> arc outcome)</a:t>
            </a:r>
            <a:endParaRPr lang="en-US" sz="18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222983"/>
              </p:ext>
            </p:extLst>
          </p:nvPr>
        </p:nvGraphicFramePr>
        <p:xfrm>
          <a:off x="4283968" y="2060848"/>
          <a:ext cx="4752528" cy="324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201118"/>
              </p:ext>
            </p:extLst>
          </p:nvPr>
        </p:nvGraphicFramePr>
        <p:xfrm>
          <a:off x="0" y="2204864"/>
          <a:ext cx="4788024" cy="3103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4476094" y="1628800"/>
            <a:ext cx="412835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2400" dirty="0"/>
              <a:t>72-Hr Referrals to ARC (n=40)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59684" y="1661899"/>
            <a:ext cx="31598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en-GB" sz="2400" dirty="0"/>
              <a:t>24-Hr Referrals to ARC </a:t>
            </a:r>
            <a:endParaRPr lang="en-GB" sz="2400" dirty="0" smtClean="0"/>
          </a:p>
          <a:p>
            <a:pPr marL="45720" indent="0" algn="ctr">
              <a:buNone/>
            </a:pPr>
            <a:r>
              <a:rPr lang="en-GB" sz="2400" dirty="0" smtClean="0"/>
              <a:t>(</a:t>
            </a:r>
            <a:r>
              <a:rPr lang="en-GB" sz="2400" dirty="0"/>
              <a:t>n=46)</a:t>
            </a:r>
            <a:endParaRPr lang="en-GB" sz="2400" b="1" dirty="0">
              <a:latin typeface="Cambria"/>
              <a:ea typeface="Cambria"/>
              <a:cs typeface="Times New Roman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177104"/>
              </p:ext>
            </p:extLst>
          </p:nvPr>
        </p:nvGraphicFramePr>
        <p:xfrm>
          <a:off x="1259632" y="4941168"/>
          <a:ext cx="295232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570"/>
                <a:gridCol w="1756758"/>
              </a:tblGrid>
              <a:tr h="15864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Referral Diagnosis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ARC Diagnosis</a:t>
                      </a:r>
                      <a:endParaRPr lang="en-US" sz="1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RD/ Retinal Tear     (8)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PVD, </a:t>
                      </a:r>
                      <a:r>
                        <a:rPr lang="en-US" sz="800" dirty="0" err="1" smtClean="0"/>
                        <a:t>Retinoschisis</a:t>
                      </a:r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Corneal Ulcer         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smtClean="0"/>
                        <a:t> (4)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Marginal Keratitis</a:t>
                      </a:r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Corneal</a:t>
                      </a:r>
                      <a:r>
                        <a:rPr lang="en-US" sz="800" baseline="0" dirty="0" smtClean="0"/>
                        <a:t> Abrasion     (2)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Healed C abrasion,</a:t>
                      </a:r>
                      <a:r>
                        <a:rPr lang="en-US" sz="800" baseline="0" dirty="0" smtClean="0"/>
                        <a:t> AAU</a:t>
                      </a:r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Vitreous haze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IOFB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AAU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Melanoma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err="1" smtClean="0"/>
                        <a:t>Naevus</a:t>
                      </a:r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409913"/>
              </p:ext>
            </p:extLst>
          </p:nvPr>
        </p:nvGraphicFramePr>
        <p:xfrm>
          <a:off x="5508104" y="4941168"/>
          <a:ext cx="295232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570"/>
                <a:gridCol w="1756758"/>
              </a:tblGrid>
              <a:tr h="15864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Referral Diagnosis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ARC Diagnosis</a:t>
                      </a:r>
                      <a:endParaRPr lang="en-US" sz="1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Retinal Tear     (8)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PVD</a:t>
                      </a:r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Wet AMD         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smtClean="0"/>
                        <a:t> (4)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Dry AMD, CSR</a:t>
                      </a:r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err="1" smtClean="0"/>
                        <a:t>Limbal</a:t>
                      </a:r>
                      <a:r>
                        <a:rPr lang="en-US" sz="800" dirty="0" smtClean="0"/>
                        <a:t> stain </a:t>
                      </a:r>
                      <a:r>
                        <a:rPr lang="en-US" sz="800" baseline="0" dirty="0" smtClean="0"/>
                        <a:t>    (2)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Marginal</a:t>
                      </a:r>
                      <a:r>
                        <a:rPr lang="en-US" sz="800" baseline="0" dirty="0" smtClean="0"/>
                        <a:t> keratitis</a:t>
                      </a:r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err="1" smtClean="0"/>
                        <a:t>Episcleritis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err="1" smtClean="0"/>
                        <a:t>Blepharoconjunctivitis</a:t>
                      </a:r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Macular lesion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Myopic degeneration</a:t>
                      </a:r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C. Abrasion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Healed</a:t>
                      </a:r>
                      <a:endParaRPr lang="en-US" sz="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45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0" grpId="0">
        <p:bldAsOne/>
      </p:bldGraphic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103715"/>
              </p:ext>
            </p:extLst>
          </p:nvPr>
        </p:nvGraphicFramePr>
        <p:xfrm>
          <a:off x="323528" y="1660435"/>
          <a:ext cx="8407399" cy="4432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4629"/>
                <a:gridCol w="1411385"/>
                <a:gridCol w="1411385"/>
              </a:tblGrid>
              <a:tr h="86866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Audit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 Criteria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FFFF00"/>
                          </a:solidFill>
                        </a:rPr>
                        <a:t>Std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Us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868661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Referrals from OO to ARC via email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62%</a:t>
                      </a:r>
                      <a:endParaRPr lang="en-US" sz="2000" dirty="0"/>
                    </a:p>
                  </a:txBody>
                  <a:tcPr/>
                </a:tc>
              </a:tr>
              <a:tr h="898513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Patients seen in the requested time frames – (24 / 72 </a:t>
                      </a:r>
                      <a:r>
                        <a:rPr lang="en-GB" sz="2000" dirty="0" err="1" smtClean="0"/>
                        <a:t>hrs</a:t>
                      </a:r>
                      <a:r>
                        <a:rPr lang="en-GB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61% / 50%</a:t>
                      </a:r>
                      <a:endParaRPr lang="en-US" sz="2000" dirty="0"/>
                    </a:p>
                  </a:txBody>
                  <a:tcPr/>
                </a:tc>
              </a:tr>
              <a:tr h="898513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Referrals follow the locally agreed guidelines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86% </a:t>
                      </a:r>
                      <a:r>
                        <a:rPr lang="en-US" sz="2800" baseline="30000" dirty="0" smtClean="0"/>
                        <a:t>*</a:t>
                      </a:r>
                      <a:endParaRPr lang="en-US" sz="2800" baseline="30000" dirty="0"/>
                    </a:p>
                  </a:txBody>
                  <a:tcPr/>
                </a:tc>
              </a:tr>
              <a:tr h="89851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Diagnostic accuracy of referrals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67944" y="616530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 smtClean="0"/>
              <a:t>*</a:t>
            </a:r>
            <a:r>
              <a:rPr lang="en-US" dirty="0" smtClean="0"/>
              <a:t>75% - Wales Study (Sheen et al) BJO 2009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7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677894"/>
              </p:ext>
            </p:extLst>
          </p:nvPr>
        </p:nvGraphicFramePr>
        <p:xfrm>
          <a:off x="323528" y="908720"/>
          <a:ext cx="8568953" cy="5486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64297"/>
                <a:gridCol w="3044748"/>
                <a:gridCol w="1499546"/>
                <a:gridCol w="1360362"/>
              </a:tblGrid>
              <a:tr h="358031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u="none" strike="noStrike" kern="1200" dirty="0" smtClean="0">
                        <a:solidFill>
                          <a:srgbClr val="660066"/>
                        </a:solidFill>
                        <a:effectLst/>
                      </a:endParaRP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u="none" strike="noStrike" kern="1200" dirty="0" smtClean="0">
                          <a:solidFill>
                            <a:srgbClr val="660066"/>
                          </a:solidFill>
                          <a:effectLst/>
                        </a:rPr>
                        <a:t>Recommendations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b="0" i="0" u="none" strike="noStrike" dirty="0">
                        <a:solidFill>
                          <a:srgbClr val="660066"/>
                        </a:solidFill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u="none" strike="noStrike" kern="1200" dirty="0" smtClean="0">
                        <a:solidFill>
                          <a:srgbClr val="660066"/>
                        </a:solidFill>
                        <a:effectLst/>
                      </a:endParaRP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u="none" strike="noStrike" kern="1200" dirty="0" smtClean="0">
                          <a:solidFill>
                            <a:srgbClr val="660066"/>
                          </a:solidFill>
                          <a:effectLst/>
                        </a:rPr>
                        <a:t>Action </a:t>
                      </a:r>
                      <a:r>
                        <a:rPr lang="en-GB" sz="2400" u="none" strike="noStrike" kern="1200" dirty="0">
                          <a:solidFill>
                            <a:srgbClr val="660066"/>
                          </a:solidFill>
                          <a:effectLst/>
                        </a:rPr>
                        <a:t>Plan</a:t>
                      </a:r>
                      <a:endParaRPr lang="en-GB" sz="2400" b="0" i="0" u="none" strike="noStrike" dirty="0">
                        <a:solidFill>
                          <a:srgbClr val="660066"/>
                        </a:solidFill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u="none" strike="noStrike" kern="1200" dirty="0" smtClean="0">
                        <a:solidFill>
                          <a:srgbClr val="660066"/>
                        </a:solidFill>
                        <a:effectLst/>
                      </a:endParaRP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u="none" strike="noStrike" kern="1200" dirty="0" smtClean="0">
                          <a:solidFill>
                            <a:srgbClr val="660066"/>
                          </a:solidFill>
                          <a:effectLst/>
                        </a:rPr>
                        <a:t>Lead</a:t>
                      </a:r>
                      <a:endParaRPr lang="en-GB" sz="2400" b="0" i="0" u="none" strike="noStrike" dirty="0">
                        <a:solidFill>
                          <a:srgbClr val="660066"/>
                        </a:solidFill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u="none" strike="noStrike" kern="1200" dirty="0" smtClean="0">
                        <a:solidFill>
                          <a:srgbClr val="660066"/>
                        </a:solidFill>
                        <a:effectLst/>
                      </a:endParaRP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u="none" strike="noStrike" kern="1200" dirty="0" smtClean="0">
                          <a:solidFill>
                            <a:srgbClr val="660066"/>
                          </a:solidFill>
                          <a:effectLst/>
                        </a:rPr>
                        <a:t>Deadline</a:t>
                      </a:r>
                      <a:endParaRPr lang="en-GB" sz="2400" b="0" i="0" u="none" strike="noStrike" dirty="0">
                        <a:solidFill>
                          <a:srgbClr val="660066"/>
                        </a:solidFill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PEARS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optometrist to refer patients using ARC email ID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 smtClean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Re-enforce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the message to all participating optometrists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LOC Chair / PEARS Lead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ASAP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E-mails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to be sent / 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baseline="0" dirty="0" err="1" smtClean="0">
                          <a:effectLst/>
                          <a:latin typeface="Arial"/>
                        </a:rPr>
                        <a:t>actioned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promptly.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Re-enforce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the message to all participating optometrists</a:t>
                      </a:r>
                    </a:p>
                    <a:p>
                      <a:pPr marL="285750" marR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Cut-off time for receiving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email in ARC – 4.30pm</a:t>
                      </a:r>
                    </a:p>
                    <a:p>
                      <a:pPr marL="285750" marR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4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10800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LOC Chair / PEARS Lead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ASAP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Inform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/ educate patients about PEARS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 smtClean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Information leaflets / advertising.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err="1" smtClean="0">
                          <a:effectLst/>
                          <a:latin typeface="Arial"/>
                        </a:rPr>
                        <a:t>PEARSLead</a:t>
                      </a:r>
                      <a:r>
                        <a:rPr lang="en-GB" sz="1400" b="0" i="0" u="none" strike="noStrike" baseline="0" dirty="0" smtClean="0">
                          <a:effectLst/>
                          <a:latin typeface="Arial"/>
                        </a:rPr>
                        <a:t> / CCG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ASAP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Continuing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education for optometrists (improve quality of referrals)</a:t>
                      </a:r>
                      <a:endParaRPr lang="en-US" sz="1400" b="0" i="0" u="none" strike="noStrike" dirty="0" smtClean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Feedback to referring optometrists (copy of GP letters)</a:t>
                      </a:r>
                    </a:p>
                    <a:p>
                      <a:pPr marL="285750" indent="-28575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Regular teaching</a:t>
                      </a:r>
                      <a:r>
                        <a:rPr lang="en-GB" sz="1400" b="0" i="0" u="none" strike="noStrike" baseline="0" dirty="0" smtClean="0">
                          <a:effectLst/>
                          <a:latin typeface="Arial"/>
                        </a:rPr>
                        <a:t> session</a:t>
                      </a:r>
                      <a:endParaRPr lang="en-GB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285750" indent="-28575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GB" sz="1400" b="0" i="0" u="none" strike="noStrike" dirty="0" smtClean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Secretaries’ team leader</a:t>
                      </a:r>
                    </a:p>
                    <a:p>
                      <a:pPr marL="285750" marR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ALL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err="1" smtClean="0">
                          <a:effectLst/>
                          <a:latin typeface="Arial"/>
                        </a:rPr>
                        <a:t>Ongoing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Re-audit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 smtClean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Re-audit</a:t>
                      </a:r>
                      <a:r>
                        <a:rPr lang="en-GB" sz="1400" b="0" i="0" u="none" strike="noStrike" baseline="0" dirty="0" smtClean="0">
                          <a:effectLst/>
                          <a:latin typeface="Arial"/>
                        </a:rPr>
                        <a:t> in 12/12</a:t>
                      </a:r>
                      <a:endParaRPr lang="en-GB" sz="1400" b="0" i="0" u="none" strike="noStrike" dirty="0" smtClean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CD,</a:t>
                      </a:r>
                      <a:r>
                        <a:rPr lang="en-GB" sz="1400" b="0" i="0" u="none" strike="noStrike" baseline="0" dirty="0" smtClean="0">
                          <a:effectLst/>
                          <a:latin typeface="Arial"/>
                        </a:rPr>
                        <a:t> PEARS Lead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April2016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23528" y="2060848"/>
            <a:ext cx="8568952" cy="792088"/>
          </a:xfrm>
          <a:prstGeom prst="rect">
            <a:avLst/>
          </a:prstGeom>
          <a:solidFill>
            <a:schemeClr val="accent1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23528" y="2852936"/>
            <a:ext cx="8568952" cy="1080120"/>
          </a:xfrm>
          <a:prstGeom prst="rect">
            <a:avLst/>
          </a:prstGeom>
          <a:solidFill>
            <a:schemeClr val="accent1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23528" y="3933056"/>
            <a:ext cx="8568952" cy="792088"/>
          </a:xfrm>
          <a:prstGeom prst="rect">
            <a:avLst/>
          </a:prstGeom>
          <a:solidFill>
            <a:schemeClr val="accent1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4725144"/>
            <a:ext cx="8568952" cy="936104"/>
          </a:xfrm>
          <a:prstGeom prst="rect">
            <a:avLst/>
          </a:prstGeom>
          <a:solidFill>
            <a:schemeClr val="accent1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23528" y="5661248"/>
            <a:ext cx="8568952" cy="792088"/>
          </a:xfrm>
          <a:prstGeom prst="rect">
            <a:avLst/>
          </a:prstGeom>
          <a:solidFill>
            <a:schemeClr val="accent1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79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in Wolverhampton in Aug / Sep 2014</a:t>
            </a:r>
          </a:p>
          <a:p>
            <a:r>
              <a:rPr lang="en-US" dirty="0" smtClean="0"/>
              <a:t>Based on Wales Optometry model </a:t>
            </a:r>
          </a:p>
          <a:p>
            <a:pPr lvl="1"/>
            <a:r>
              <a:rPr lang="en-US" dirty="0" smtClean="0"/>
              <a:t>manage appropriate patients in primary care</a:t>
            </a:r>
          </a:p>
          <a:p>
            <a:pPr lvl="1"/>
            <a:r>
              <a:rPr lang="en-US" dirty="0" smtClean="0"/>
              <a:t>Based on core optometry competencies</a:t>
            </a:r>
          </a:p>
          <a:p>
            <a:pPr lvl="1"/>
            <a:r>
              <a:rPr lang="en-US" dirty="0" smtClean="0"/>
              <a:t>Accreditation process (OSCE)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In Wolverhampton </a:t>
            </a:r>
            <a:r>
              <a:rPr lang="en-US" dirty="0" smtClean="0"/>
              <a:t>the scheme is run by LOC Company which holds the CCG </a:t>
            </a:r>
            <a:r>
              <a:rPr lang="en-US" dirty="0" err="1" smtClean="0"/>
              <a:t>conract</a:t>
            </a:r>
            <a:endParaRPr lang="en-US" dirty="0" smtClean="0"/>
          </a:p>
          <a:p>
            <a:pPr lvl="1"/>
            <a:r>
              <a:rPr lang="en-US" dirty="0"/>
              <a:t>O</a:t>
            </a:r>
            <a:r>
              <a:rPr lang="en-US" dirty="0" smtClean="0"/>
              <a:t>ptometry practices are subcontractors</a:t>
            </a:r>
          </a:p>
          <a:p>
            <a:pPr lvl="1"/>
            <a:r>
              <a:rPr lang="en-US" dirty="0" smtClean="0"/>
              <a:t>22 (of 38) practices in Wolverhampton, 3 out of area and 5 more to join soon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27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for listening</a:t>
            </a:r>
            <a:endParaRPr lang="en-GB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23528" y="2901803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tx1"/>
                </a:solidFill>
              </a:rPr>
              <a:t>Any questions?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620445"/>
              </p:ext>
            </p:extLst>
          </p:nvPr>
        </p:nvGraphicFramePr>
        <p:xfrm>
          <a:off x="755577" y="1484780"/>
          <a:ext cx="7704855" cy="4680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971"/>
                <a:gridCol w="1540971"/>
                <a:gridCol w="1540971"/>
                <a:gridCol w="1540971"/>
                <a:gridCol w="1540971"/>
              </a:tblGrid>
              <a:tr h="94431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2011-12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2012-13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2013-14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2014-15</a:t>
                      </a:r>
                    </a:p>
                    <a:p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Sept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1359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Oct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1421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Nov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1271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Dec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1141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Jan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1229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Feb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1175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Mar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548680"/>
            <a:ext cx="64807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</a:rPr>
              <a:t>A&amp;E Attendances (Ophthalmology)</a:t>
            </a:r>
            <a:endParaRPr lang="en-US" sz="32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80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268433"/>
              </p:ext>
            </p:extLst>
          </p:nvPr>
        </p:nvGraphicFramePr>
        <p:xfrm>
          <a:off x="323528" y="404664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694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696840"/>
              </p:ext>
            </p:extLst>
          </p:nvPr>
        </p:nvGraphicFramePr>
        <p:xfrm>
          <a:off x="755577" y="1484780"/>
          <a:ext cx="7704855" cy="4680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971"/>
                <a:gridCol w="1540971"/>
                <a:gridCol w="1540971"/>
                <a:gridCol w="1540971"/>
                <a:gridCol w="1540971"/>
              </a:tblGrid>
              <a:tr h="94431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2011-12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2012-13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2013-14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2014-15</a:t>
                      </a:r>
                    </a:p>
                    <a:p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Sept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1359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Oct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1421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Nov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1271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Dec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1141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Jan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1229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Feb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1175</a:t>
                      </a:r>
                      <a:endParaRPr lang="en-US" dirty="0"/>
                    </a:p>
                  </a:txBody>
                  <a:tcPr/>
                </a:tc>
              </a:tr>
              <a:tr h="53374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66"/>
                          </a:solidFill>
                        </a:rPr>
                        <a:t>Mar</a:t>
                      </a:r>
                      <a:endParaRPr lang="en-US" sz="2000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548680"/>
            <a:ext cx="64807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</a:rPr>
              <a:t>A&amp;E Attendances (Ophthalmology)</a:t>
            </a:r>
            <a:endParaRPr lang="en-US" sz="3200" b="1" dirty="0">
              <a:solidFill>
                <a:srgbClr val="66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5076056" y="3068960"/>
            <a:ext cx="2808312" cy="3456384"/>
          </a:xfrm>
          <a:prstGeom prst="ellipse">
            <a:avLst/>
          </a:prstGeom>
          <a:noFill/>
          <a:ln w="73533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/>
          <p:nvPr/>
        </p:nvSpPr>
        <p:spPr>
          <a:xfrm>
            <a:off x="415636" y="2936285"/>
            <a:ext cx="7929233" cy="3057937"/>
          </a:xfrm>
          <a:custGeom>
            <a:avLst/>
            <a:gdLst>
              <a:gd name="connsiteX0" fmla="*/ 692728 w 7929233"/>
              <a:gd name="connsiteY0" fmla="*/ 111537 h 3057937"/>
              <a:gd name="connsiteX1" fmla="*/ 738909 w 7929233"/>
              <a:gd name="connsiteY1" fmla="*/ 102300 h 3057937"/>
              <a:gd name="connsiteX2" fmla="*/ 766619 w 7929233"/>
              <a:gd name="connsiteY2" fmla="*/ 93064 h 3057937"/>
              <a:gd name="connsiteX3" fmla="*/ 803564 w 7929233"/>
              <a:gd name="connsiteY3" fmla="*/ 83828 h 3057937"/>
              <a:gd name="connsiteX4" fmla="*/ 831273 w 7929233"/>
              <a:gd name="connsiteY4" fmla="*/ 74591 h 3057937"/>
              <a:gd name="connsiteX5" fmla="*/ 960582 w 7929233"/>
              <a:gd name="connsiteY5" fmla="*/ 37646 h 3057937"/>
              <a:gd name="connsiteX6" fmla="*/ 1043709 w 7929233"/>
              <a:gd name="connsiteY6" fmla="*/ 9937 h 3057937"/>
              <a:gd name="connsiteX7" fmla="*/ 1071419 w 7929233"/>
              <a:gd name="connsiteY7" fmla="*/ 700 h 3057937"/>
              <a:gd name="connsiteX8" fmla="*/ 1450109 w 7929233"/>
              <a:gd name="connsiteY8" fmla="*/ 28410 h 3057937"/>
              <a:gd name="connsiteX9" fmla="*/ 1496291 w 7929233"/>
              <a:gd name="connsiteY9" fmla="*/ 37646 h 3057937"/>
              <a:gd name="connsiteX10" fmla="*/ 1625600 w 7929233"/>
              <a:gd name="connsiteY10" fmla="*/ 56119 h 3057937"/>
              <a:gd name="connsiteX11" fmla="*/ 1653309 w 7929233"/>
              <a:gd name="connsiteY11" fmla="*/ 65355 h 3057937"/>
              <a:gd name="connsiteX12" fmla="*/ 1791855 w 7929233"/>
              <a:gd name="connsiteY12" fmla="*/ 83828 h 3057937"/>
              <a:gd name="connsiteX13" fmla="*/ 1948873 w 7929233"/>
              <a:gd name="connsiteY13" fmla="*/ 102300 h 3057937"/>
              <a:gd name="connsiteX14" fmla="*/ 3048000 w 7929233"/>
              <a:gd name="connsiteY14" fmla="*/ 93064 h 3057937"/>
              <a:gd name="connsiteX15" fmla="*/ 3075709 w 7929233"/>
              <a:gd name="connsiteY15" fmla="*/ 83828 h 3057937"/>
              <a:gd name="connsiteX16" fmla="*/ 3205019 w 7929233"/>
              <a:gd name="connsiteY16" fmla="*/ 74591 h 3057937"/>
              <a:gd name="connsiteX17" fmla="*/ 5994400 w 7929233"/>
              <a:gd name="connsiteY17" fmla="*/ 65355 h 3057937"/>
              <a:gd name="connsiteX18" fmla="*/ 6059055 w 7929233"/>
              <a:gd name="connsiteY18" fmla="*/ 56119 h 3057937"/>
              <a:gd name="connsiteX19" fmla="*/ 6132946 w 7929233"/>
              <a:gd name="connsiteY19" fmla="*/ 46882 h 3057937"/>
              <a:gd name="connsiteX20" fmla="*/ 6206837 w 7929233"/>
              <a:gd name="connsiteY20" fmla="*/ 28410 h 3057937"/>
              <a:gd name="connsiteX21" fmla="*/ 6253019 w 7929233"/>
              <a:gd name="connsiteY21" fmla="*/ 19173 h 3057937"/>
              <a:gd name="connsiteX22" fmla="*/ 6631709 w 7929233"/>
              <a:gd name="connsiteY22" fmla="*/ 28410 h 3057937"/>
              <a:gd name="connsiteX23" fmla="*/ 6751782 w 7929233"/>
              <a:gd name="connsiteY23" fmla="*/ 46882 h 3057937"/>
              <a:gd name="connsiteX24" fmla="*/ 6853382 w 7929233"/>
              <a:gd name="connsiteY24" fmla="*/ 56119 h 3057937"/>
              <a:gd name="connsiteX25" fmla="*/ 6964219 w 7929233"/>
              <a:gd name="connsiteY25" fmla="*/ 74591 h 3057937"/>
              <a:gd name="connsiteX26" fmla="*/ 7056582 w 7929233"/>
              <a:gd name="connsiteY26" fmla="*/ 83828 h 3057937"/>
              <a:gd name="connsiteX27" fmla="*/ 7139709 w 7929233"/>
              <a:gd name="connsiteY27" fmla="*/ 102300 h 3057937"/>
              <a:gd name="connsiteX28" fmla="*/ 7204364 w 7929233"/>
              <a:gd name="connsiteY28" fmla="*/ 111537 h 3057937"/>
              <a:gd name="connsiteX29" fmla="*/ 7269019 w 7929233"/>
              <a:gd name="connsiteY29" fmla="*/ 130010 h 3057937"/>
              <a:gd name="connsiteX30" fmla="*/ 7324437 w 7929233"/>
              <a:gd name="connsiteY30" fmla="*/ 148482 h 3057937"/>
              <a:gd name="connsiteX31" fmla="*/ 7379855 w 7929233"/>
              <a:gd name="connsiteY31" fmla="*/ 157719 h 3057937"/>
              <a:gd name="connsiteX32" fmla="*/ 7407564 w 7929233"/>
              <a:gd name="connsiteY32" fmla="*/ 166955 h 3057937"/>
              <a:gd name="connsiteX33" fmla="*/ 7481455 w 7929233"/>
              <a:gd name="connsiteY33" fmla="*/ 176191 h 3057937"/>
              <a:gd name="connsiteX34" fmla="*/ 7555346 w 7929233"/>
              <a:gd name="connsiteY34" fmla="*/ 194664 h 3057937"/>
              <a:gd name="connsiteX35" fmla="*/ 7601528 w 7929233"/>
              <a:gd name="connsiteY35" fmla="*/ 213137 h 3057937"/>
              <a:gd name="connsiteX36" fmla="*/ 7656946 w 7929233"/>
              <a:gd name="connsiteY36" fmla="*/ 222373 h 3057937"/>
              <a:gd name="connsiteX37" fmla="*/ 7684655 w 7929233"/>
              <a:gd name="connsiteY37" fmla="*/ 231610 h 3057937"/>
              <a:gd name="connsiteX38" fmla="*/ 7740073 w 7929233"/>
              <a:gd name="connsiteY38" fmla="*/ 277791 h 3057937"/>
              <a:gd name="connsiteX39" fmla="*/ 7758546 w 7929233"/>
              <a:gd name="connsiteY39" fmla="*/ 314737 h 3057937"/>
              <a:gd name="connsiteX40" fmla="*/ 7795491 w 7929233"/>
              <a:gd name="connsiteY40" fmla="*/ 370155 h 3057937"/>
              <a:gd name="connsiteX41" fmla="*/ 7813964 w 7929233"/>
              <a:gd name="connsiteY41" fmla="*/ 397864 h 3057937"/>
              <a:gd name="connsiteX42" fmla="*/ 7832437 w 7929233"/>
              <a:gd name="connsiteY42" fmla="*/ 425573 h 3057937"/>
              <a:gd name="connsiteX43" fmla="*/ 7841673 w 7929233"/>
              <a:gd name="connsiteY43" fmla="*/ 462519 h 3057937"/>
              <a:gd name="connsiteX44" fmla="*/ 7878619 w 7929233"/>
              <a:gd name="connsiteY44" fmla="*/ 527173 h 3057937"/>
              <a:gd name="connsiteX45" fmla="*/ 7897091 w 7929233"/>
              <a:gd name="connsiteY45" fmla="*/ 582591 h 3057937"/>
              <a:gd name="connsiteX46" fmla="*/ 7915564 w 7929233"/>
              <a:gd name="connsiteY46" fmla="*/ 656482 h 3057937"/>
              <a:gd name="connsiteX47" fmla="*/ 7906328 w 7929233"/>
              <a:gd name="connsiteY47" fmla="*/ 1081355 h 3057937"/>
              <a:gd name="connsiteX48" fmla="*/ 7887855 w 7929233"/>
              <a:gd name="connsiteY48" fmla="*/ 1118300 h 3057937"/>
              <a:gd name="connsiteX49" fmla="*/ 7786255 w 7929233"/>
              <a:gd name="connsiteY49" fmla="*/ 1256846 h 3057937"/>
              <a:gd name="connsiteX50" fmla="*/ 7730837 w 7929233"/>
              <a:gd name="connsiteY50" fmla="*/ 1312264 h 3057937"/>
              <a:gd name="connsiteX51" fmla="*/ 7703128 w 7929233"/>
              <a:gd name="connsiteY51" fmla="*/ 1339973 h 3057937"/>
              <a:gd name="connsiteX52" fmla="*/ 7675419 w 7929233"/>
              <a:gd name="connsiteY52" fmla="*/ 1376919 h 3057937"/>
              <a:gd name="connsiteX53" fmla="*/ 7647709 w 7929233"/>
              <a:gd name="connsiteY53" fmla="*/ 1395391 h 3057937"/>
              <a:gd name="connsiteX54" fmla="*/ 7610764 w 7929233"/>
              <a:gd name="connsiteY54" fmla="*/ 1432337 h 3057937"/>
              <a:gd name="connsiteX55" fmla="*/ 7573819 w 7929233"/>
              <a:gd name="connsiteY55" fmla="*/ 1450810 h 3057937"/>
              <a:gd name="connsiteX56" fmla="*/ 7536873 w 7929233"/>
              <a:gd name="connsiteY56" fmla="*/ 1478519 h 3057937"/>
              <a:gd name="connsiteX57" fmla="*/ 7462982 w 7929233"/>
              <a:gd name="connsiteY57" fmla="*/ 1515464 h 3057937"/>
              <a:gd name="connsiteX58" fmla="*/ 7426037 w 7929233"/>
              <a:gd name="connsiteY58" fmla="*/ 1533937 h 3057937"/>
              <a:gd name="connsiteX59" fmla="*/ 7389091 w 7929233"/>
              <a:gd name="connsiteY59" fmla="*/ 1552410 h 3057937"/>
              <a:gd name="connsiteX60" fmla="*/ 7305964 w 7929233"/>
              <a:gd name="connsiteY60" fmla="*/ 1570882 h 3057937"/>
              <a:gd name="connsiteX61" fmla="*/ 7204364 w 7929233"/>
              <a:gd name="connsiteY61" fmla="*/ 1598591 h 3057937"/>
              <a:gd name="connsiteX62" fmla="*/ 7167419 w 7929233"/>
              <a:gd name="connsiteY62" fmla="*/ 1617064 h 3057937"/>
              <a:gd name="connsiteX63" fmla="*/ 7102764 w 7929233"/>
              <a:gd name="connsiteY63" fmla="*/ 1635537 h 3057937"/>
              <a:gd name="connsiteX64" fmla="*/ 6973455 w 7929233"/>
              <a:gd name="connsiteY64" fmla="*/ 1654010 h 3057937"/>
              <a:gd name="connsiteX65" fmla="*/ 6871855 w 7929233"/>
              <a:gd name="connsiteY65" fmla="*/ 1672482 h 3057937"/>
              <a:gd name="connsiteX66" fmla="*/ 6539346 w 7929233"/>
              <a:gd name="connsiteY66" fmla="*/ 1690955 h 3057937"/>
              <a:gd name="connsiteX67" fmla="*/ 6446982 w 7929233"/>
              <a:gd name="connsiteY67" fmla="*/ 1709428 h 3057937"/>
              <a:gd name="connsiteX68" fmla="*/ 6299200 w 7929233"/>
              <a:gd name="connsiteY68" fmla="*/ 1727900 h 3057937"/>
              <a:gd name="connsiteX69" fmla="*/ 6188364 w 7929233"/>
              <a:gd name="connsiteY69" fmla="*/ 1746373 h 3057937"/>
              <a:gd name="connsiteX70" fmla="*/ 6114473 w 7929233"/>
              <a:gd name="connsiteY70" fmla="*/ 1755610 h 3057937"/>
              <a:gd name="connsiteX71" fmla="*/ 6068291 w 7929233"/>
              <a:gd name="connsiteY71" fmla="*/ 1764846 h 3057937"/>
              <a:gd name="connsiteX72" fmla="*/ 5911273 w 7929233"/>
              <a:gd name="connsiteY72" fmla="*/ 1783319 h 3057937"/>
              <a:gd name="connsiteX73" fmla="*/ 5846619 w 7929233"/>
              <a:gd name="connsiteY73" fmla="*/ 1792555 h 3057937"/>
              <a:gd name="connsiteX74" fmla="*/ 5791200 w 7929233"/>
              <a:gd name="connsiteY74" fmla="*/ 1801791 h 3057937"/>
              <a:gd name="connsiteX75" fmla="*/ 5698837 w 7929233"/>
              <a:gd name="connsiteY75" fmla="*/ 1811028 h 3057937"/>
              <a:gd name="connsiteX76" fmla="*/ 5615709 w 7929233"/>
              <a:gd name="connsiteY76" fmla="*/ 1820264 h 3057937"/>
              <a:gd name="connsiteX77" fmla="*/ 5477164 w 7929233"/>
              <a:gd name="connsiteY77" fmla="*/ 1838737 h 3057937"/>
              <a:gd name="connsiteX78" fmla="*/ 5449455 w 7929233"/>
              <a:gd name="connsiteY78" fmla="*/ 1847973 h 3057937"/>
              <a:gd name="connsiteX79" fmla="*/ 5227782 w 7929233"/>
              <a:gd name="connsiteY79" fmla="*/ 1866446 h 3057937"/>
              <a:gd name="connsiteX80" fmla="*/ 3629891 w 7929233"/>
              <a:gd name="connsiteY80" fmla="*/ 1875682 h 3057937"/>
              <a:gd name="connsiteX81" fmla="*/ 3546764 w 7929233"/>
              <a:gd name="connsiteY81" fmla="*/ 1894155 h 3057937"/>
              <a:gd name="connsiteX82" fmla="*/ 3408219 w 7929233"/>
              <a:gd name="connsiteY82" fmla="*/ 1912628 h 3057937"/>
              <a:gd name="connsiteX83" fmla="*/ 3288146 w 7929233"/>
              <a:gd name="connsiteY83" fmla="*/ 1940337 h 3057937"/>
              <a:gd name="connsiteX84" fmla="*/ 3205019 w 7929233"/>
              <a:gd name="connsiteY84" fmla="*/ 1968046 h 3057937"/>
              <a:gd name="connsiteX85" fmla="*/ 3140364 w 7929233"/>
              <a:gd name="connsiteY85" fmla="*/ 1986519 h 3057937"/>
              <a:gd name="connsiteX86" fmla="*/ 3057237 w 7929233"/>
              <a:gd name="connsiteY86" fmla="*/ 1995755 h 3057937"/>
              <a:gd name="connsiteX87" fmla="*/ 3020291 w 7929233"/>
              <a:gd name="connsiteY87" fmla="*/ 2004991 h 3057937"/>
              <a:gd name="connsiteX88" fmla="*/ 2974109 w 7929233"/>
              <a:gd name="connsiteY88" fmla="*/ 2014228 h 3057937"/>
              <a:gd name="connsiteX89" fmla="*/ 2918691 w 7929233"/>
              <a:gd name="connsiteY89" fmla="*/ 2032700 h 3057937"/>
              <a:gd name="connsiteX90" fmla="*/ 2761673 w 7929233"/>
              <a:gd name="connsiteY90" fmla="*/ 2051173 h 3057937"/>
              <a:gd name="connsiteX91" fmla="*/ 2715491 w 7929233"/>
              <a:gd name="connsiteY91" fmla="*/ 2060410 h 3057937"/>
              <a:gd name="connsiteX92" fmla="*/ 2678546 w 7929233"/>
              <a:gd name="connsiteY92" fmla="*/ 2069646 h 3057937"/>
              <a:gd name="connsiteX93" fmla="*/ 2595419 w 7929233"/>
              <a:gd name="connsiteY93" fmla="*/ 2078882 h 3057937"/>
              <a:gd name="connsiteX94" fmla="*/ 2512291 w 7929233"/>
              <a:gd name="connsiteY94" fmla="*/ 2097355 h 3057937"/>
              <a:gd name="connsiteX95" fmla="*/ 2456873 w 7929233"/>
              <a:gd name="connsiteY95" fmla="*/ 2106591 h 3057937"/>
              <a:gd name="connsiteX96" fmla="*/ 2429164 w 7929233"/>
              <a:gd name="connsiteY96" fmla="*/ 2115828 h 3057937"/>
              <a:gd name="connsiteX97" fmla="*/ 2401455 w 7929233"/>
              <a:gd name="connsiteY97" fmla="*/ 2134300 h 3057937"/>
              <a:gd name="connsiteX98" fmla="*/ 2364509 w 7929233"/>
              <a:gd name="connsiteY98" fmla="*/ 2143537 h 3057937"/>
              <a:gd name="connsiteX99" fmla="*/ 2290619 w 7929233"/>
              <a:gd name="connsiteY99" fmla="*/ 2171246 h 3057937"/>
              <a:gd name="connsiteX100" fmla="*/ 2253673 w 7929233"/>
              <a:gd name="connsiteY100" fmla="*/ 2189719 h 3057937"/>
              <a:gd name="connsiteX101" fmla="*/ 2225964 w 7929233"/>
              <a:gd name="connsiteY101" fmla="*/ 2208191 h 3057937"/>
              <a:gd name="connsiteX102" fmla="*/ 2189019 w 7929233"/>
              <a:gd name="connsiteY102" fmla="*/ 2217428 h 3057937"/>
              <a:gd name="connsiteX103" fmla="*/ 2133600 w 7929233"/>
              <a:gd name="connsiteY103" fmla="*/ 2235900 h 3057937"/>
              <a:gd name="connsiteX104" fmla="*/ 2105891 w 7929233"/>
              <a:gd name="connsiteY104" fmla="*/ 2254373 h 3057937"/>
              <a:gd name="connsiteX105" fmla="*/ 2041237 w 7929233"/>
              <a:gd name="connsiteY105" fmla="*/ 2282082 h 3057937"/>
              <a:gd name="connsiteX106" fmla="*/ 1985819 w 7929233"/>
              <a:gd name="connsiteY106" fmla="*/ 2319028 h 3057937"/>
              <a:gd name="connsiteX107" fmla="*/ 1958109 w 7929233"/>
              <a:gd name="connsiteY107" fmla="*/ 2337500 h 3057937"/>
              <a:gd name="connsiteX108" fmla="*/ 1930400 w 7929233"/>
              <a:gd name="connsiteY108" fmla="*/ 2346737 h 3057937"/>
              <a:gd name="connsiteX109" fmla="*/ 1884219 w 7929233"/>
              <a:gd name="connsiteY109" fmla="*/ 2439100 h 3057937"/>
              <a:gd name="connsiteX110" fmla="*/ 1847273 w 7929233"/>
              <a:gd name="connsiteY110" fmla="*/ 2836264 h 3057937"/>
              <a:gd name="connsiteX111" fmla="*/ 1838037 w 7929233"/>
              <a:gd name="connsiteY111" fmla="*/ 2863973 h 3057937"/>
              <a:gd name="connsiteX112" fmla="*/ 1819564 w 7929233"/>
              <a:gd name="connsiteY112" fmla="*/ 2928628 h 3057937"/>
              <a:gd name="connsiteX113" fmla="*/ 1736437 w 7929233"/>
              <a:gd name="connsiteY113" fmla="*/ 2993282 h 3057937"/>
              <a:gd name="connsiteX114" fmla="*/ 1653309 w 7929233"/>
              <a:gd name="connsiteY114" fmla="*/ 3030228 h 3057937"/>
              <a:gd name="connsiteX115" fmla="*/ 1625600 w 7929233"/>
              <a:gd name="connsiteY115" fmla="*/ 3039464 h 3057937"/>
              <a:gd name="connsiteX116" fmla="*/ 1450109 w 7929233"/>
              <a:gd name="connsiteY116" fmla="*/ 3057937 h 3057937"/>
              <a:gd name="connsiteX117" fmla="*/ 858982 w 7929233"/>
              <a:gd name="connsiteY117" fmla="*/ 3048700 h 3057937"/>
              <a:gd name="connsiteX118" fmla="*/ 831273 w 7929233"/>
              <a:gd name="connsiteY118" fmla="*/ 3039464 h 3057937"/>
              <a:gd name="connsiteX119" fmla="*/ 757382 w 7929233"/>
              <a:gd name="connsiteY119" fmla="*/ 3020991 h 3057937"/>
              <a:gd name="connsiteX120" fmla="*/ 720437 w 7929233"/>
              <a:gd name="connsiteY120" fmla="*/ 3011755 h 3057937"/>
              <a:gd name="connsiteX121" fmla="*/ 683491 w 7929233"/>
              <a:gd name="connsiteY121" fmla="*/ 3002519 h 3057937"/>
              <a:gd name="connsiteX122" fmla="*/ 655782 w 7929233"/>
              <a:gd name="connsiteY122" fmla="*/ 2993282 h 3057937"/>
              <a:gd name="connsiteX123" fmla="*/ 572655 w 7929233"/>
              <a:gd name="connsiteY123" fmla="*/ 2974810 h 3057937"/>
              <a:gd name="connsiteX124" fmla="*/ 544946 w 7929233"/>
              <a:gd name="connsiteY124" fmla="*/ 2965573 h 3057937"/>
              <a:gd name="connsiteX125" fmla="*/ 498764 w 7929233"/>
              <a:gd name="connsiteY125" fmla="*/ 2956337 h 3057937"/>
              <a:gd name="connsiteX126" fmla="*/ 461819 w 7929233"/>
              <a:gd name="connsiteY126" fmla="*/ 2947100 h 3057937"/>
              <a:gd name="connsiteX127" fmla="*/ 406400 w 7929233"/>
              <a:gd name="connsiteY127" fmla="*/ 2910155 h 3057937"/>
              <a:gd name="connsiteX128" fmla="*/ 360219 w 7929233"/>
              <a:gd name="connsiteY128" fmla="*/ 2863973 h 3057937"/>
              <a:gd name="connsiteX129" fmla="*/ 304800 w 7929233"/>
              <a:gd name="connsiteY129" fmla="*/ 2845500 h 3057937"/>
              <a:gd name="connsiteX130" fmla="*/ 277091 w 7929233"/>
              <a:gd name="connsiteY130" fmla="*/ 2836264 h 3057937"/>
              <a:gd name="connsiteX131" fmla="*/ 249382 w 7929233"/>
              <a:gd name="connsiteY131" fmla="*/ 2817791 h 3057937"/>
              <a:gd name="connsiteX132" fmla="*/ 212437 w 7929233"/>
              <a:gd name="connsiteY132" fmla="*/ 2799319 h 3057937"/>
              <a:gd name="connsiteX133" fmla="*/ 175491 w 7929233"/>
              <a:gd name="connsiteY133" fmla="*/ 2771610 h 3057937"/>
              <a:gd name="connsiteX134" fmla="*/ 147782 w 7929233"/>
              <a:gd name="connsiteY134" fmla="*/ 2753137 h 3057937"/>
              <a:gd name="connsiteX135" fmla="*/ 129309 w 7929233"/>
              <a:gd name="connsiteY135" fmla="*/ 2725428 h 3057937"/>
              <a:gd name="connsiteX136" fmla="*/ 101600 w 7929233"/>
              <a:gd name="connsiteY136" fmla="*/ 2660773 h 3057937"/>
              <a:gd name="connsiteX137" fmla="*/ 83128 w 7929233"/>
              <a:gd name="connsiteY137" fmla="*/ 2586882 h 3057937"/>
              <a:gd name="connsiteX138" fmla="*/ 73891 w 7929233"/>
              <a:gd name="connsiteY138" fmla="*/ 2069646 h 3057937"/>
              <a:gd name="connsiteX139" fmla="*/ 55419 w 7929233"/>
              <a:gd name="connsiteY139" fmla="*/ 2032700 h 3057937"/>
              <a:gd name="connsiteX140" fmla="*/ 27709 w 7929233"/>
              <a:gd name="connsiteY140" fmla="*/ 1884919 h 3057937"/>
              <a:gd name="connsiteX141" fmla="*/ 18473 w 7929233"/>
              <a:gd name="connsiteY141" fmla="*/ 1293791 h 3057937"/>
              <a:gd name="connsiteX142" fmla="*/ 0 w 7929233"/>
              <a:gd name="connsiteY142" fmla="*/ 1256846 h 3057937"/>
              <a:gd name="connsiteX143" fmla="*/ 55419 w 7929233"/>
              <a:gd name="connsiteY143" fmla="*/ 998228 h 3057937"/>
              <a:gd name="connsiteX144" fmla="*/ 73891 w 7929233"/>
              <a:gd name="connsiteY144" fmla="*/ 970519 h 3057937"/>
              <a:gd name="connsiteX145" fmla="*/ 101600 w 7929233"/>
              <a:gd name="connsiteY145" fmla="*/ 952046 h 3057937"/>
              <a:gd name="connsiteX146" fmla="*/ 110837 w 7929233"/>
              <a:gd name="connsiteY146" fmla="*/ 924337 h 3057937"/>
              <a:gd name="connsiteX147" fmla="*/ 166255 w 7929233"/>
              <a:gd name="connsiteY147" fmla="*/ 878155 h 3057937"/>
              <a:gd name="connsiteX148" fmla="*/ 240146 w 7929233"/>
              <a:gd name="connsiteY148" fmla="*/ 813500 h 3057937"/>
              <a:gd name="connsiteX149" fmla="*/ 267855 w 7929233"/>
              <a:gd name="connsiteY149" fmla="*/ 795028 h 3057937"/>
              <a:gd name="connsiteX150" fmla="*/ 304800 w 7929233"/>
              <a:gd name="connsiteY150" fmla="*/ 739610 h 3057937"/>
              <a:gd name="connsiteX151" fmla="*/ 323273 w 7929233"/>
              <a:gd name="connsiteY151" fmla="*/ 711900 h 3057937"/>
              <a:gd name="connsiteX152" fmla="*/ 350982 w 7929233"/>
              <a:gd name="connsiteY152" fmla="*/ 647246 h 3057937"/>
              <a:gd name="connsiteX153" fmla="*/ 369455 w 7929233"/>
              <a:gd name="connsiteY153" fmla="*/ 591828 h 3057937"/>
              <a:gd name="connsiteX154" fmla="*/ 406400 w 7929233"/>
              <a:gd name="connsiteY154" fmla="*/ 527173 h 3057937"/>
              <a:gd name="connsiteX155" fmla="*/ 434109 w 7929233"/>
              <a:gd name="connsiteY155" fmla="*/ 462519 h 3057937"/>
              <a:gd name="connsiteX156" fmla="*/ 452582 w 7929233"/>
              <a:gd name="connsiteY156" fmla="*/ 434810 h 3057937"/>
              <a:gd name="connsiteX157" fmla="*/ 461819 w 7929233"/>
              <a:gd name="connsiteY157" fmla="*/ 407100 h 3057937"/>
              <a:gd name="connsiteX158" fmla="*/ 480291 w 7929233"/>
              <a:gd name="connsiteY158" fmla="*/ 379391 h 3057937"/>
              <a:gd name="connsiteX159" fmla="*/ 498764 w 7929233"/>
              <a:gd name="connsiteY159" fmla="*/ 314737 h 3057937"/>
              <a:gd name="connsiteX160" fmla="*/ 517237 w 7929233"/>
              <a:gd name="connsiteY160" fmla="*/ 287028 h 3057937"/>
              <a:gd name="connsiteX161" fmla="*/ 572655 w 7929233"/>
              <a:gd name="connsiteY161" fmla="*/ 259319 h 3057937"/>
              <a:gd name="connsiteX162" fmla="*/ 618837 w 7929233"/>
              <a:gd name="connsiteY162" fmla="*/ 250082 h 3057937"/>
              <a:gd name="connsiteX163" fmla="*/ 674255 w 7929233"/>
              <a:gd name="connsiteY163" fmla="*/ 231610 h 3057937"/>
              <a:gd name="connsiteX164" fmla="*/ 720437 w 7929233"/>
              <a:gd name="connsiteY164" fmla="*/ 139246 h 3057937"/>
              <a:gd name="connsiteX165" fmla="*/ 692728 w 7929233"/>
              <a:gd name="connsiteY165" fmla="*/ 111537 h 305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7929233" h="3057937">
                <a:moveTo>
                  <a:pt x="692728" y="111537"/>
                </a:moveTo>
                <a:cubicBezTo>
                  <a:pt x="695807" y="105379"/>
                  <a:pt x="723679" y="106108"/>
                  <a:pt x="738909" y="102300"/>
                </a:cubicBezTo>
                <a:cubicBezTo>
                  <a:pt x="748355" y="99939"/>
                  <a:pt x="757257" y="95739"/>
                  <a:pt x="766619" y="93064"/>
                </a:cubicBezTo>
                <a:cubicBezTo>
                  <a:pt x="778825" y="89577"/>
                  <a:pt x="791358" y="87315"/>
                  <a:pt x="803564" y="83828"/>
                </a:cubicBezTo>
                <a:cubicBezTo>
                  <a:pt x="812925" y="81153"/>
                  <a:pt x="821880" y="77153"/>
                  <a:pt x="831273" y="74591"/>
                </a:cubicBezTo>
                <a:cubicBezTo>
                  <a:pt x="958872" y="39791"/>
                  <a:pt x="854375" y="73048"/>
                  <a:pt x="960582" y="37646"/>
                </a:cubicBezTo>
                <a:lnTo>
                  <a:pt x="1043709" y="9937"/>
                </a:lnTo>
                <a:lnTo>
                  <a:pt x="1071419" y="700"/>
                </a:lnTo>
                <a:cubicBezTo>
                  <a:pt x="1630883" y="16686"/>
                  <a:pt x="1253275" y="-25272"/>
                  <a:pt x="1450109" y="28410"/>
                </a:cubicBezTo>
                <a:cubicBezTo>
                  <a:pt x="1465255" y="32541"/>
                  <a:pt x="1480784" y="35198"/>
                  <a:pt x="1496291" y="37646"/>
                </a:cubicBezTo>
                <a:cubicBezTo>
                  <a:pt x="1539299" y="44437"/>
                  <a:pt x="1625600" y="56119"/>
                  <a:pt x="1625600" y="56119"/>
                </a:cubicBezTo>
                <a:cubicBezTo>
                  <a:pt x="1634836" y="59198"/>
                  <a:pt x="1643762" y="63446"/>
                  <a:pt x="1653309" y="65355"/>
                </a:cubicBezTo>
                <a:cubicBezTo>
                  <a:pt x="1679464" y="70586"/>
                  <a:pt x="1768275" y="80459"/>
                  <a:pt x="1791855" y="83828"/>
                </a:cubicBezTo>
                <a:cubicBezTo>
                  <a:pt x="1921572" y="102359"/>
                  <a:pt x="1754617" y="84641"/>
                  <a:pt x="1948873" y="102300"/>
                </a:cubicBezTo>
                <a:lnTo>
                  <a:pt x="3048000" y="93064"/>
                </a:lnTo>
                <a:cubicBezTo>
                  <a:pt x="3057735" y="92904"/>
                  <a:pt x="3066040" y="84966"/>
                  <a:pt x="3075709" y="83828"/>
                </a:cubicBezTo>
                <a:cubicBezTo>
                  <a:pt x="3118626" y="78779"/>
                  <a:pt x="3161807" y="74864"/>
                  <a:pt x="3205019" y="74591"/>
                </a:cubicBezTo>
                <a:lnTo>
                  <a:pt x="5994400" y="65355"/>
                </a:lnTo>
                <a:lnTo>
                  <a:pt x="6059055" y="56119"/>
                </a:lnTo>
                <a:cubicBezTo>
                  <a:pt x="6083659" y="52838"/>
                  <a:pt x="6108549" y="51456"/>
                  <a:pt x="6132946" y="46882"/>
                </a:cubicBezTo>
                <a:cubicBezTo>
                  <a:pt x="6157899" y="42203"/>
                  <a:pt x="6181942" y="33389"/>
                  <a:pt x="6206837" y="28410"/>
                </a:cubicBezTo>
                <a:lnTo>
                  <a:pt x="6253019" y="19173"/>
                </a:lnTo>
                <a:lnTo>
                  <a:pt x="6631709" y="28410"/>
                </a:lnTo>
                <a:cubicBezTo>
                  <a:pt x="6661774" y="29663"/>
                  <a:pt x="6720593" y="43213"/>
                  <a:pt x="6751782" y="46882"/>
                </a:cubicBezTo>
                <a:cubicBezTo>
                  <a:pt x="6785555" y="50855"/>
                  <a:pt x="6819661" y="51721"/>
                  <a:pt x="6853382" y="56119"/>
                </a:cubicBezTo>
                <a:cubicBezTo>
                  <a:pt x="6890523" y="60963"/>
                  <a:pt x="6926950" y="70864"/>
                  <a:pt x="6964219" y="74591"/>
                </a:cubicBezTo>
                <a:cubicBezTo>
                  <a:pt x="6995007" y="77670"/>
                  <a:pt x="7025880" y="79990"/>
                  <a:pt x="7056582" y="83828"/>
                </a:cubicBezTo>
                <a:cubicBezTo>
                  <a:pt x="7240981" y="106878"/>
                  <a:pt x="7032172" y="80792"/>
                  <a:pt x="7139709" y="102300"/>
                </a:cubicBezTo>
                <a:cubicBezTo>
                  <a:pt x="7161057" y="106570"/>
                  <a:pt x="7182812" y="108458"/>
                  <a:pt x="7204364" y="111537"/>
                </a:cubicBezTo>
                <a:cubicBezTo>
                  <a:pt x="7297484" y="142576"/>
                  <a:pt x="7153042" y="95217"/>
                  <a:pt x="7269019" y="130010"/>
                </a:cubicBezTo>
                <a:cubicBezTo>
                  <a:pt x="7287670" y="135605"/>
                  <a:pt x="7305230" y="145281"/>
                  <a:pt x="7324437" y="148482"/>
                </a:cubicBezTo>
                <a:cubicBezTo>
                  <a:pt x="7342910" y="151561"/>
                  <a:pt x="7361573" y="153656"/>
                  <a:pt x="7379855" y="157719"/>
                </a:cubicBezTo>
                <a:cubicBezTo>
                  <a:pt x="7389359" y="159831"/>
                  <a:pt x="7397985" y="165213"/>
                  <a:pt x="7407564" y="166955"/>
                </a:cubicBezTo>
                <a:cubicBezTo>
                  <a:pt x="7431986" y="171395"/>
                  <a:pt x="7456825" y="173112"/>
                  <a:pt x="7481455" y="176191"/>
                </a:cubicBezTo>
                <a:cubicBezTo>
                  <a:pt x="7506085" y="182349"/>
                  <a:pt x="7531774" y="185235"/>
                  <a:pt x="7555346" y="194664"/>
                </a:cubicBezTo>
                <a:cubicBezTo>
                  <a:pt x="7570740" y="200822"/>
                  <a:pt x="7585532" y="208775"/>
                  <a:pt x="7601528" y="213137"/>
                </a:cubicBezTo>
                <a:cubicBezTo>
                  <a:pt x="7619596" y="218065"/>
                  <a:pt x="7638473" y="219294"/>
                  <a:pt x="7656946" y="222373"/>
                </a:cubicBezTo>
                <a:cubicBezTo>
                  <a:pt x="7666182" y="225452"/>
                  <a:pt x="7675947" y="227256"/>
                  <a:pt x="7684655" y="231610"/>
                </a:cubicBezTo>
                <a:cubicBezTo>
                  <a:pt x="7702659" y="240612"/>
                  <a:pt x="7728724" y="261902"/>
                  <a:pt x="7740073" y="277791"/>
                </a:cubicBezTo>
                <a:cubicBezTo>
                  <a:pt x="7748076" y="288995"/>
                  <a:pt x="7751462" y="302930"/>
                  <a:pt x="7758546" y="314737"/>
                </a:cubicBezTo>
                <a:cubicBezTo>
                  <a:pt x="7769968" y="333775"/>
                  <a:pt x="7783176" y="351682"/>
                  <a:pt x="7795491" y="370155"/>
                </a:cubicBezTo>
                <a:lnTo>
                  <a:pt x="7813964" y="397864"/>
                </a:lnTo>
                <a:lnTo>
                  <a:pt x="7832437" y="425573"/>
                </a:lnTo>
                <a:cubicBezTo>
                  <a:pt x="7835516" y="437888"/>
                  <a:pt x="7837216" y="450633"/>
                  <a:pt x="7841673" y="462519"/>
                </a:cubicBezTo>
                <a:cubicBezTo>
                  <a:pt x="7851717" y="489303"/>
                  <a:pt x="7863307" y="504205"/>
                  <a:pt x="7878619" y="527173"/>
                </a:cubicBezTo>
                <a:cubicBezTo>
                  <a:pt x="7884776" y="545646"/>
                  <a:pt x="7893272" y="563497"/>
                  <a:pt x="7897091" y="582591"/>
                </a:cubicBezTo>
                <a:cubicBezTo>
                  <a:pt x="7908237" y="638320"/>
                  <a:pt x="7901364" y="613880"/>
                  <a:pt x="7915564" y="656482"/>
                </a:cubicBezTo>
                <a:cubicBezTo>
                  <a:pt x="7935305" y="834161"/>
                  <a:pt x="7934867" y="788831"/>
                  <a:pt x="7906328" y="1081355"/>
                </a:cubicBezTo>
                <a:cubicBezTo>
                  <a:pt x="7904991" y="1095059"/>
                  <a:pt x="7894939" y="1106494"/>
                  <a:pt x="7887855" y="1118300"/>
                </a:cubicBezTo>
                <a:cubicBezTo>
                  <a:pt x="7866761" y="1153456"/>
                  <a:pt x="7808688" y="1234413"/>
                  <a:pt x="7786255" y="1256846"/>
                </a:cubicBezTo>
                <a:lnTo>
                  <a:pt x="7730837" y="1312264"/>
                </a:lnTo>
                <a:cubicBezTo>
                  <a:pt x="7721601" y="1321500"/>
                  <a:pt x="7710965" y="1329523"/>
                  <a:pt x="7703128" y="1339973"/>
                </a:cubicBezTo>
                <a:cubicBezTo>
                  <a:pt x="7693892" y="1352288"/>
                  <a:pt x="7686304" y="1366034"/>
                  <a:pt x="7675419" y="1376919"/>
                </a:cubicBezTo>
                <a:cubicBezTo>
                  <a:pt x="7667569" y="1384768"/>
                  <a:pt x="7656137" y="1388167"/>
                  <a:pt x="7647709" y="1395391"/>
                </a:cubicBezTo>
                <a:cubicBezTo>
                  <a:pt x="7634486" y="1406725"/>
                  <a:pt x="7624697" y="1421887"/>
                  <a:pt x="7610764" y="1432337"/>
                </a:cubicBezTo>
                <a:cubicBezTo>
                  <a:pt x="7599749" y="1440598"/>
                  <a:pt x="7585495" y="1443513"/>
                  <a:pt x="7573819" y="1450810"/>
                </a:cubicBezTo>
                <a:cubicBezTo>
                  <a:pt x="7560765" y="1458969"/>
                  <a:pt x="7550170" y="1470762"/>
                  <a:pt x="7536873" y="1478519"/>
                </a:cubicBezTo>
                <a:cubicBezTo>
                  <a:pt x="7513087" y="1492394"/>
                  <a:pt x="7487612" y="1503149"/>
                  <a:pt x="7462982" y="1515464"/>
                </a:cubicBezTo>
                <a:lnTo>
                  <a:pt x="7426037" y="1533937"/>
                </a:lnTo>
                <a:cubicBezTo>
                  <a:pt x="7413722" y="1540095"/>
                  <a:pt x="7402449" y="1549071"/>
                  <a:pt x="7389091" y="1552410"/>
                </a:cubicBezTo>
                <a:cubicBezTo>
                  <a:pt x="7336916" y="1565453"/>
                  <a:pt x="7364594" y="1559157"/>
                  <a:pt x="7305964" y="1570882"/>
                </a:cubicBezTo>
                <a:cubicBezTo>
                  <a:pt x="7157670" y="1630200"/>
                  <a:pt x="7371835" y="1548350"/>
                  <a:pt x="7204364" y="1598591"/>
                </a:cubicBezTo>
                <a:cubicBezTo>
                  <a:pt x="7191176" y="1602547"/>
                  <a:pt x="7180359" y="1612359"/>
                  <a:pt x="7167419" y="1617064"/>
                </a:cubicBezTo>
                <a:cubicBezTo>
                  <a:pt x="7146354" y="1624724"/>
                  <a:pt x="7124604" y="1630497"/>
                  <a:pt x="7102764" y="1635537"/>
                </a:cubicBezTo>
                <a:cubicBezTo>
                  <a:pt x="7061668" y="1645021"/>
                  <a:pt x="7014494" y="1647530"/>
                  <a:pt x="6973455" y="1654010"/>
                </a:cubicBezTo>
                <a:cubicBezTo>
                  <a:pt x="6939454" y="1659379"/>
                  <a:pt x="6906032" y="1668381"/>
                  <a:pt x="6871855" y="1672482"/>
                </a:cubicBezTo>
                <a:cubicBezTo>
                  <a:pt x="6803218" y="1680718"/>
                  <a:pt x="6584400" y="1688907"/>
                  <a:pt x="6539346" y="1690955"/>
                </a:cubicBezTo>
                <a:cubicBezTo>
                  <a:pt x="6508558" y="1697113"/>
                  <a:pt x="6478137" y="1705534"/>
                  <a:pt x="6446982" y="1709428"/>
                </a:cubicBezTo>
                <a:cubicBezTo>
                  <a:pt x="6397721" y="1715585"/>
                  <a:pt x="6348169" y="1719738"/>
                  <a:pt x="6299200" y="1727900"/>
                </a:cubicBezTo>
                <a:cubicBezTo>
                  <a:pt x="6262255" y="1734058"/>
                  <a:pt x="6225530" y="1741727"/>
                  <a:pt x="6188364" y="1746373"/>
                </a:cubicBezTo>
                <a:cubicBezTo>
                  <a:pt x="6163734" y="1749452"/>
                  <a:pt x="6139006" y="1751836"/>
                  <a:pt x="6114473" y="1755610"/>
                </a:cubicBezTo>
                <a:cubicBezTo>
                  <a:pt x="6098957" y="1757997"/>
                  <a:pt x="6083807" y="1762459"/>
                  <a:pt x="6068291" y="1764846"/>
                </a:cubicBezTo>
                <a:cubicBezTo>
                  <a:pt x="6022112" y="1771950"/>
                  <a:pt x="5956873" y="1777619"/>
                  <a:pt x="5911273" y="1783319"/>
                </a:cubicBezTo>
                <a:cubicBezTo>
                  <a:pt x="5889671" y="1786019"/>
                  <a:pt x="5868136" y="1789245"/>
                  <a:pt x="5846619" y="1792555"/>
                </a:cubicBezTo>
                <a:cubicBezTo>
                  <a:pt x="5828109" y="1795403"/>
                  <a:pt x="5809783" y="1799468"/>
                  <a:pt x="5791200" y="1801791"/>
                </a:cubicBezTo>
                <a:cubicBezTo>
                  <a:pt x="5760498" y="1805629"/>
                  <a:pt x="5729608" y="1807789"/>
                  <a:pt x="5698837" y="1811028"/>
                </a:cubicBezTo>
                <a:lnTo>
                  <a:pt x="5615709" y="1820264"/>
                </a:lnTo>
                <a:cubicBezTo>
                  <a:pt x="5544915" y="1843861"/>
                  <a:pt x="5627837" y="1818647"/>
                  <a:pt x="5477164" y="1838737"/>
                </a:cubicBezTo>
                <a:cubicBezTo>
                  <a:pt x="5467513" y="1840024"/>
                  <a:pt x="5459002" y="1846064"/>
                  <a:pt x="5449455" y="1847973"/>
                </a:cubicBezTo>
                <a:cubicBezTo>
                  <a:pt x="5386964" y="1860471"/>
                  <a:pt x="5276325" y="1865935"/>
                  <a:pt x="5227782" y="1866446"/>
                </a:cubicBezTo>
                <a:lnTo>
                  <a:pt x="3629891" y="1875682"/>
                </a:lnTo>
                <a:cubicBezTo>
                  <a:pt x="3575967" y="1893658"/>
                  <a:pt x="3628037" y="1877901"/>
                  <a:pt x="3546764" y="1894155"/>
                </a:cubicBezTo>
                <a:cubicBezTo>
                  <a:pt x="3444770" y="1914553"/>
                  <a:pt x="3608341" y="1894434"/>
                  <a:pt x="3408219" y="1912628"/>
                </a:cubicBezTo>
                <a:cubicBezTo>
                  <a:pt x="3319098" y="1934907"/>
                  <a:pt x="3359223" y="1926121"/>
                  <a:pt x="3288146" y="1940337"/>
                </a:cubicBezTo>
                <a:cubicBezTo>
                  <a:pt x="3226691" y="1971064"/>
                  <a:pt x="3276636" y="1950142"/>
                  <a:pt x="3205019" y="1968046"/>
                </a:cubicBezTo>
                <a:cubicBezTo>
                  <a:pt x="3166407" y="1977699"/>
                  <a:pt x="3185267" y="1979611"/>
                  <a:pt x="3140364" y="1986519"/>
                </a:cubicBezTo>
                <a:cubicBezTo>
                  <a:pt x="3112809" y="1990758"/>
                  <a:pt x="3084946" y="1992676"/>
                  <a:pt x="3057237" y="1995755"/>
                </a:cubicBezTo>
                <a:cubicBezTo>
                  <a:pt x="3044922" y="1998834"/>
                  <a:pt x="3032683" y="2002237"/>
                  <a:pt x="3020291" y="2004991"/>
                </a:cubicBezTo>
                <a:cubicBezTo>
                  <a:pt x="3004966" y="2008397"/>
                  <a:pt x="2989255" y="2010097"/>
                  <a:pt x="2974109" y="2014228"/>
                </a:cubicBezTo>
                <a:cubicBezTo>
                  <a:pt x="2955323" y="2019351"/>
                  <a:pt x="2938044" y="2030550"/>
                  <a:pt x="2918691" y="2032700"/>
                </a:cubicBezTo>
                <a:lnTo>
                  <a:pt x="2761673" y="2051173"/>
                </a:lnTo>
                <a:cubicBezTo>
                  <a:pt x="2746157" y="2053560"/>
                  <a:pt x="2730816" y="2057004"/>
                  <a:pt x="2715491" y="2060410"/>
                </a:cubicBezTo>
                <a:cubicBezTo>
                  <a:pt x="2703099" y="2063164"/>
                  <a:pt x="2691092" y="2067716"/>
                  <a:pt x="2678546" y="2069646"/>
                </a:cubicBezTo>
                <a:cubicBezTo>
                  <a:pt x="2650991" y="2073885"/>
                  <a:pt x="2623018" y="2074939"/>
                  <a:pt x="2595419" y="2078882"/>
                </a:cubicBezTo>
                <a:cubicBezTo>
                  <a:pt x="2538976" y="2086945"/>
                  <a:pt x="2562699" y="2087274"/>
                  <a:pt x="2512291" y="2097355"/>
                </a:cubicBezTo>
                <a:cubicBezTo>
                  <a:pt x="2493927" y="2101028"/>
                  <a:pt x="2475346" y="2103512"/>
                  <a:pt x="2456873" y="2106591"/>
                </a:cubicBezTo>
                <a:cubicBezTo>
                  <a:pt x="2447637" y="2109670"/>
                  <a:pt x="2437872" y="2111474"/>
                  <a:pt x="2429164" y="2115828"/>
                </a:cubicBezTo>
                <a:cubicBezTo>
                  <a:pt x="2419235" y="2120792"/>
                  <a:pt x="2411658" y="2129927"/>
                  <a:pt x="2401455" y="2134300"/>
                </a:cubicBezTo>
                <a:cubicBezTo>
                  <a:pt x="2389787" y="2139301"/>
                  <a:pt x="2376395" y="2139080"/>
                  <a:pt x="2364509" y="2143537"/>
                </a:cubicBezTo>
                <a:cubicBezTo>
                  <a:pt x="2267918" y="2179760"/>
                  <a:pt x="2385445" y="2147540"/>
                  <a:pt x="2290619" y="2171246"/>
                </a:cubicBezTo>
                <a:cubicBezTo>
                  <a:pt x="2278304" y="2177404"/>
                  <a:pt x="2265628" y="2182888"/>
                  <a:pt x="2253673" y="2189719"/>
                </a:cubicBezTo>
                <a:cubicBezTo>
                  <a:pt x="2244035" y="2195226"/>
                  <a:pt x="2236167" y="2203818"/>
                  <a:pt x="2225964" y="2208191"/>
                </a:cubicBezTo>
                <a:cubicBezTo>
                  <a:pt x="2214296" y="2213191"/>
                  <a:pt x="2201178" y="2213780"/>
                  <a:pt x="2189019" y="2217428"/>
                </a:cubicBezTo>
                <a:cubicBezTo>
                  <a:pt x="2170368" y="2223023"/>
                  <a:pt x="2133600" y="2235900"/>
                  <a:pt x="2133600" y="2235900"/>
                </a:cubicBezTo>
                <a:cubicBezTo>
                  <a:pt x="2124364" y="2242058"/>
                  <a:pt x="2115820" y="2249408"/>
                  <a:pt x="2105891" y="2254373"/>
                </a:cubicBezTo>
                <a:cubicBezTo>
                  <a:pt x="2029453" y="2292593"/>
                  <a:pt x="2137330" y="2224426"/>
                  <a:pt x="2041237" y="2282082"/>
                </a:cubicBezTo>
                <a:cubicBezTo>
                  <a:pt x="2022199" y="2293505"/>
                  <a:pt x="2004292" y="2306713"/>
                  <a:pt x="1985819" y="2319028"/>
                </a:cubicBezTo>
                <a:cubicBezTo>
                  <a:pt x="1976583" y="2325186"/>
                  <a:pt x="1968640" y="2333989"/>
                  <a:pt x="1958109" y="2337500"/>
                </a:cubicBezTo>
                <a:lnTo>
                  <a:pt x="1930400" y="2346737"/>
                </a:lnTo>
                <a:cubicBezTo>
                  <a:pt x="1886414" y="2412717"/>
                  <a:pt x="1898839" y="2380617"/>
                  <a:pt x="1884219" y="2439100"/>
                </a:cubicBezTo>
                <a:cubicBezTo>
                  <a:pt x="1864694" y="2800310"/>
                  <a:pt x="1901823" y="2672615"/>
                  <a:pt x="1847273" y="2836264"/>
                </a:cubicBezTo>
                <a:cubicBezTo>
                  <a:pt x="1844194" y="2845500"/>
                  <a:pt x="1840398" y="2854528"/>
                  <a:pt x="1838037" y="2863973"/>
                </a:cubicBezTo>
                <a:cubicBezTo>
                  <a:pt x="1836806" y="2868896"/>
                  <a:pt x="1824863" y="2920680"/>
                  <a:pt x="1819564" y="2928628"/>
                </a:cubicBezTo>
                <a:cubicBezTo>
                  <a:pt x="1802201" y="2954673"/>
                  <a:pt x="1758456" y="2978603"/>
                  <a:pt x="1736437" y="2993282"/>
                </a:cubicBezTo>
                <a:cubicBezTo>
                  <a:pt x="1692525" y="3022557"/>
                  <a:pt x="1719261" y="3008244"/>
                  <a:pt x="1653309" y="3030228"/>
                </a:cubicBezTo>
                <a:cubicBezTo>
                  <a:pt x="1644073" y="3033307"/>
                  <a:pt x="1635296" y="3038583"/>
                  <a:pt x="1625600" y="3039464"/>
                </a:cubicBezTo>
                <a:cubicBezTo>
                  <a:pt x="1499280" y="3050947"/>
                  <a:pt x="1557744" y="3044482"/>
                  <a:pt x="1450109" y="3057937"/>
                </a:cubicBezTo>
                <a:lnTo>
                  <a:pt x="858982" y="3048700"/>
                </a:lnTo>
                <a:cubicBezTo>
                  <a:pt x="849250" y="3048410"/>
                  <a:pt x="840666" y="3042026"/>
                  <a:pt x="831273" y="3039464"/>
                </a:cubicBezTo>
                <a:cubicBezTo>
                  <a:pt x="806779" y="3032784"/>
                  <a:pt x="782012" y="3027149"/>
                  <a:pt x="757382" y="3020991"/>
                </a:cubicBezTo>
                <a:lnTo>
                  <a:pt x="720437" y="3011755"/>
                </a:lnTo>
                <a:cubicBezTo>
                  <a:pt x="708122" y="3008676"/>
                  <a:pt x="695534" y="3006534"/>
                  <a:pt x="683491" y="3002519"/>
                </a:cubicBezTo>
                <a:cubicBezTo>
                  <a:pt x="674255" y="2999440"/>
                  <a:pt x="665227" y="2995643"/>
                  <a:pt x="655782" y="2993282"/>
                </a:cubicBezTo>
                <a:cubicBezTo>
                  <a:pt x="628245" y="2986398"/>
                  <a:pt x="600192" y="2981694"/>
                  <a:pt x="572655" y="2974810"/>
                </a:cubicBezTo>
                <a:cubicBezTo>
                  <a:pt x="563210" y="2972449"/>
                  <a:pt x="554391" y="2967934"/>
                  <a:pt x="544946" y="2965573"/>
                </a:cubicBezTo>
                <a:cubicBezTo>
                  <a:pt x="529716" y="2961765"/>
                  <a:pt x="514089" y="2959743"/>
                  <a:pt x="498764" y="2956337"/>
                </a:cubicBezTo>
                <a:cubicBezTo>
                  <a:pt x="486372" y="2953583"/>
                  <a:pt x="474134" y="2950179"/>
                  <a:pt x="461819" y="2947100"/>
                </a:cubicBezTo>
                <a:cubicBezTo>
                  <a:pt x="443346" y="2934785"/>
                  <a:pt x="418715" y="2928628"/>
                  <a:pt x="406400" y="2910155"/>
                </a:cubicBezTo>
                <a:cubicBezTo>
                  <a:pt x="389548" y="2884877"/>
                  <a:pt x="389386" y="2876936"/>
                  <a:pt x="360219" y="2863973"/>
                </a:cubicBezTo>
                <a:cubicBezTo>
                  <a:pt x="342425" y="2856065"/>
                  <a:pt x="323273" y="2851658"/>
                  <a:pt x="304800" y="2845500"/>
                </a:cubicBezTo>
                <a:lnTo>
                  <a:pt x="277091" y="2836264"/>
                </a:lnTo>
                <a:cubicBezTo>
                  <a:pt x="267855" y="2830106"/>
                  <a:pt x="259020" y="2823298"/>
                  <a:pt x="249382" y="2817791"/>
                </a:cubicBezTo>
                <a:cubicBezTo>
                  <a:pt x="237428" y="2810960"/>
                  <a:pt x="224113" y="2806616"/>
                  <a:pt x="212437" y="2799319"/>
                </a:cubicBezTo>
                <a:cubicBezTo>
                  <a:pt x="199383" y="2791160"/>
                  <a:pt x="188018" y="2780558"/>
                  <a:pt x="175491" y="2771610"/>
                </a:cubicBezTo>
                <a:cubicBezTo>
                  <a:pt x="166458" y="2765158"/>
                  <a:pt x="157018" y="2759295"/>
                  <a:pt x="147782" y="2753137"/>
                </a:cubicBezTo>
                <a:cubicBezTo>
                  <a:pt x="141624" y="2743901"/>
                  <a:pt x="134816" y="2735066"/>
                  <a:pt x="129309" y="2725428"/>
                </a:cubicBezTo>
                <a:cubicBezTo>
                  <a:pt x="116149" y="2702398"/>
                  <a:pt x="108356" y="2685546"/>
                  <a:pt x="101600" y="2660773"/>
                </a:cubicBezTo>
                <a:cubicBezTo>
                  <a:pt x="94920" y="2636279"/>
                  <a:pt x="83128" y="2586882"/>
                  <a:pt x="83128" y="2586882"/>
                </a:cubicBezTo>
                <a:cubicBezTo>
                  <a:pt x="80049" y="2414470"/>
                  <a:pt x="82502" y="2241870"/>
                  <a:pt x="73891" y="2069646"/>
                </a:cubicBezTo>
                <a:cubicBezTo>
                  <a:pt x="73203" y="2055894"/>
                  <a:pt x="59202" y="2045939"/>
                  <a:pt x="55419" y="2032700"/>
                </a:cubicBezTo>
                <a:cubicBezTo>
                  <a:pt x="46562" y="2001700"/>
                  <a:pt x="34182" y="1923753"/>
                  <a:pt x="27709" y="1884919"/>
                </a:cubicBezTo>
                <a:cubicBezTo>
                  <a:pt x="24630" y="1687876"/>
                  <a:pt x="27159" y="1490666"/>
                  <a:pt x="18473" y="1293791"/>
                </a:cubicBezTo>
                <a:cubicBezTo>
                  <a:pt x="17866" y="1280036"/>
                  <a:pt x="0" y="1270615"/>
                  <a:pt x="0" y="1256846"/>
                </a:cubicBezTo>
                <a:cubicBezTo>
                  <a:pt x="0" y="1149136"/>
                  <a:pt x="238" y="1081003"/>
                  <a:pt x="55419" y="998228"/>
                </a:cubicBezTo>
                <a:cubicBezTo>
                  <a:pt x="61576" y="988992"/>
                  <a:pt x="66042" y="978368"/>
                  <a:pt x="73891" y="970519"/>
                </a:cubicBezTo>
                <a:cubicBezTo>
                  <a:pt x="81740" y="962669"/>
                  <a:pt x="92364" y="958204"/>
                  <a:pt x="101600" y="952046"/>
                </a:cubicBezTo>
                <a:cubicBezTo>
                  <a:pt x="104679" y="942810"/>
                  <a:pt x="105436" y="932438"/>
                  <a:pt x="110837" y="924337"/>
                </a:cubicBezTo>
                <a:cubicBezTo>
                  <a:pt x="125061" y="903002"/>
                  <a:pt x="145809" y="891786"/>
                  <a:pt x="166255" y="878155"/>
                </a:cubicBezTo>
                <a:cubicBezTo>
                  <a:pt x="197043" y="831974"/>
                  <a:pt x="175493" y="856602"/>
                  <a:pt x="240146" y="813500"/>
                </a:cubicBezTo>
                <a:lnTo>
                  <a:pt x="267855" y="795028"/>
                </a:lnTo>
                <a:lnTo>
                  <a:pt x="304800" y="739610"/>
                </a:lnTo>
                <a:lnTo>
                  <a:pt x="323273" y="711900"/>
                </a:lnTo>
                <a:cubicBezTo>
                  <a:pt x="352999" y="622719"/>
                  <a:pt x="305335" y="761361"/>
                  <a:pt x="350982" y="647246"/>
                </a:cubicBezTo>
                <a:cubicBezTo>
                  <a:pt x="358214" y="629167"/>
                  <a:pt x="358654" y="608030"/>
                  <a:pt x="369455" y="591828"/>
                </a:cubicBezTo>
                <a:cubicBezTo>
                  <a:pt x="388010" y="563996"/>
                  <a:pt x="392335" y="559991"/>
                  <a:pt x="406400" y="527173"/>
                </a:cubicBezTo>
                <a:cubicBezTo>
                  <a:pt x="428600" y="475374"/>
                  <a:pt x="399109" y="523769"/>
                  <a:pt x="434109" y="462519"/>
                </a:cubicBezTo>
                <a:cubicBezTo>
                  <a:pt x="439616" y="452881"/>
                  <a:pt x="447618" y="444739"/>
                  <a:pt x="452582" y="434810"/>
                </a:cubicBezTo>
                <a:cubicBezTo>
                  <a:pt x="456936" y="426102"/>
                  <a:pt x="457465" y="415808"/>
                  <a:pt x="461819" y="407100"/>
                </a:cubicBezTo>
                <a:cubicBezTo>
                  <a:pt x="466783" y="397171"/>
                  <a:pt x="475327" y="389320"/>
                  <a:pt x="480291" y="379391"/>
                </a:cubicBezTo>
                <a:cubicBezTo>
                  <a:pt x="498274" y="343424"/>
                  <a:pt x="480997" y="356193"/>
                  <a:pt x="498764" y="314737"/>
                </a:cubicBezTo>
                <a:cubicBezTo>
                  <a:pt x="503137" y="304534"/>
                  <a:pt x="509388" y="294877"/>
                  <a:pt x="517237" y="287028"/>
                </a:cubicBezTo>
                <a:cubicBezTo>
                  <a:pt x="532288" y="271977"/>
                  <a:pt x="552621" y="264328"/>
                  <a:pt x="572655" y="259319"/>
                </a:cubicBezTo>
                <a:cubicBezTo>
                  <a:pt x="587885" y="255511"/>
                  <a:pt x="603691" y="254213"/>
                  <a:pt x="618837" y="250082"/>
                </a:cubicBezTo>
                <a:cubicBezTo>
                  <a:pt x="637623" y="244959"/>
                  <a:pt x="674255" y="231610"/>
                  <a:pt x="674255" y="231610"/>
                </a:cubicBezTo>
                <a:cubicBezTo>
                  <a:pt x="706875" y="182679"/>
                  <a:pt x="712314" y="187981"/>
                  <a:pt x="720437" y="139246"/>
                </a:cubicBezTo>
                <a:cubicBezTo>
                  <a:pt x="721449" y="133172"/>
                  <a:pt x="689649" y="117695"/>
                  <a:pt x="692728" y="111537"/>
                </a:cubicBezTo>
                <a:close/>
              </a:path>
            </a:pathLst>
          </a:custGeom>
          <a:solidFill>
            <a:srgbClr val="FFFF00">
              <a:alpha val="43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1224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PEARS</a:t>
            </a:r>
            <a:br>
              <a:rPr lang="en-US" dirty="0" smtClean="0"/>
            </a:br>
            <a:r>
              <a:rPr lang="en-US" sz="2200" dirty="0" smtClean="0"/>
              <a:t>(</a:t>
            </a:r>
            <a:r>
              <a:rPr lang="en-US" sz="4000" dirty="0" smtClean="0"/>
              <a:t>P</a:t>
            </a:r>
            <a:r>
              <a:rPr lang="en-US" sz="2200" dirty="0" smtClean="0"/>
              <a:t>rimary </a:t>
            </a:r>
            <a:r>
              <a:rPr lang="en-US" dirty="0" smtClean="0"/>
              <a:t>E</a:t>
            </a:r>
            <a:r>
              <a:rPr lang="en-US" sz="2200" dirty="0" smtClean="0"/>
              <a:t>yecare </a:t>
            </a:r>
            <a:r>
              <a:rPr lang="en-US" dirty="0" smtClean="0"/>
              <a:t>A</a:t>
            </a:r>
            <a:r>
              <a:rPr lang="en-US" sz="2200" dirty="0" smtClean="0"/>
              <a:t>ssessment and </a:t>
            </a:r>
            <a:r>
              <a:rPr lang="en-US" dirty="0" smtClean="0"/>
              <a:t>R</a:t>
            </a:r>
            <a:r>
              <a:rPr lang="en-US" sz="2200" dirty="0" smtClean="0"/>
              <a:t>eferral </a:t>
            </a:r>
            <a:r>
              <a:rPr lang="en-US" dirty="0" smtClean="0"/>
              <a:t>S</a:t>
            </a:r>
            <a:r>
              <a:rPr lang="en-US" sz="2200" dirty="0" smtClean="0"/>
              <a:t>cheme)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1712005"/>
            <a:ext cx="154356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GP referral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6286" y="1712005"/>
            <a:ext cx="2011119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Patient self- refers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25791" y="2439257"/>
            <a:ext cx="344908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PEARS - accredited Optometrist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16924" y="3169227"/>
            <a:ext cx="6678687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dirty="0" smtClean="0"/>
              <a:t>Triage and seen within “appropriate” timeframe by the optometrist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83768" y="5301208"/>
            <a:ext cx="2572966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Referred to ARC via email (to be seen within 24 / 72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1999" y="4775458"/>
            <a:ext cx="14799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Discharged / treated in primary care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20024" y="5319858"/>
            <a:ext cx="2572966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Referred to C&amp;B via email (to be seen in OPD)</a:t>
            </a:r>
          </a:p>
          <a:p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528291" y="2081337"/>
            <a:ext cx="480291" cy="357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97237" y="2081337"/>
            <a:ext cx="341260" cy="357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4636655" y="2811307"/>
            <a:ext cx="19613" cy="357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761615" y="4365104"/>
            <a:ext cx="2073" cy="4103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779912" y="4365104"/>
            <a:ext cx="31394" cy="97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236296" y="4365104"/>
            <a:ext cx="11425" cy="97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23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PEARS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4806273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Assessment / management / referral of recent onset eye conditions</a:t>
            </a:r>
          </a:p>
          <a:p>
            <a:endParaRPr lang="en-GB" sz="2800" dirty="0"/>
          </a:p>
          <a:p>
            <a:r>
              <a:rPr lang="en-GB" sz="2800" dirty="0"/>
              <a:t>Small list </a:t>
            </a:r>
            <a:r>
              <a:rPr lang="en-GB" sz="2800" dirty="0" smtClean="0"/>
              <a:t>of basic </a:t>
            </a:r>
            <a:r>
              <a:rPr lang="en-GB" sz="2800" dirty="0"/>
              <a:t>topical medications available through PEARS</a:t>
            </a:r>
          </a:p>
          <a:p>
            <a:endParaRPr lang="en-GB" sz="2800" dirty="0"/>
          </a:p>
          <a:p>
            <a:r>
              <a:rPr lang="en-GB" sz="2800" dirty="0"/>
              <a:t>Expecting to manage conditions </a:t>
            </a:r>
            <a:r>
              <a:rPr lang="en-GB" sz="2800" dirty="0" smtClean="0"/>
              <a:t>like</a:t>
            </a:r>
          </a:p>
          <a:p>
            <a:pPr lvl="1"/>
            <a:r>
              <a:rPr lang="en-GB" sz="2600" dirty="0" err="1" smtClean="0"/>
              <a:t>blepharitis</a:t>
            </a:r>
            <a:r>
              <a:rPr lang="en-GB" sz="2600" dirty="0" smtClean="0"/>
              <a:t>/dry eye/corneal abrasion/conjunctivitis</a:t>
            </a:r>
          </a:p>
          <a:p>
            <a:pPr lvl="1"/>
            <a:r>
              <a:rPr lang="en-GB" sz="2600" dirty="0" smtClean="0"/>
              <a:t>referring </a:t>
            </a:r>
            <a:r>
              <a:rPr lang="en-GB" sz="2600" dirty="0"/>
              <a:t>appropriately and </a:t>
            </a:r>
            <a:endParaRPr lang="en-GB" sz="2600" dirty="0" smtClean="0"/>
          </a:p>
          <a:p>
            <a:pPr lvl="1"/>
            <a:r>
              <a:rPr lang="en-GB" sz="2600" dirty="0" smtClean="0"/>
              <a:t>being </a:t>
            </a:r>
            <a:r>
              <a:rPr lang="en-GB" sz="2600" dirty="0"/>
              <a:t>aware of own limitations.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0745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721 patients seen (now 190 per month)</a:t>
            </a:r>
          </a:p>
          <a:p>
            <a:endParaRPr lang="en-GB" dirty="0"/>
          </a:p>
          <a:p>
            <a:r>
              <a:rPr lang="en-GB" dirty="0"/>
              <a:t>82% managed within </a:t>
            </a:r>
            <a:r>
              <a:rPr lang="en-GB" dirty="0" smtClean="0"/>
              <a:t>community </a:t>
            </a:r>
          </a:p>
          <a:p>
            <a:pPr marL="45720" indent="0">
              <a:buNone/>
            </a:pPr>
            <a:endParaRPr lang="en-GB" dirty="0" smtClean="0"/>
          </a:p>
          <a:p>
            <a:r>
              <a:rPr lang="en-GB" dirty="0" smtClean="0"/>
              <a:t>18% referred to hospital eye service</a:t>
            </a:r>
            <a:endParaRPr lang="en-GB" dirty="0"/>
          </a:p>
          <a:p>
            <a:endParaRPr lang="en-GB" dirty="0"/>
          </a:p>
          <a:p>
            <a:pPr lvl="1"/>
            <a:r>
              <a:rPr lang="en-GB" dirty="0"/>
              <a:t>6% 24 hour ARC referrals</a:t>
            </a:r>
          </a:p>
          <a:p>
            <a:endParaRPr lang="en-GB" dirty="0"/>
          </a:p>
          <a:p>
            <a:pPr lvl="1"/>
            <a:r>
              <a:rPr lang="en-GB" dirty="0"/>
              <a:t>5% 72 hour ARC referrals</a:t>
            </a:r>
          </a:p>
          <a:p>
            <a:endParaRPr lang="en-GB" dirty="0"/>
          </a:p>
          <a:p>
            <a:pPr lvl="1"/>
            <a:r>
              <a:rPr lang="en-GB" dirty="0"/>
              <a:t>6% routine referrals to ophthalmology</a:t>
            </a:r>
          </a:p>
          <a:p>
            <a:endParaRPr lang="en-GB" dirty="0"/>
          </a:p>
          <a:p>
            <a:pPr lvl="1"/>
            <a:r>
              <a:rPr lang="en-GB" dirty="0"/>
              <a:t>1% fast track wet AMD referrals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months of pears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TRIAGE SYMPTOMS – flashes &amp; floaters</a:t>
            </a:r>
          </a:p>
          <a:p>
            <a:pPr marL="45720" indent="0">
              <a:buNone/>
            </a:pPr>
            <a:r>
              <a:rPr lang="en-GB" dirty="0"/>
              <a:t>	130 cases, 16% referred to ARC</a:t>
            </a:r>
          </a:p>
          <a:p>
            <a:endParaRPr lang="en-GB" dirty="0"/>
          </a:p>
          <a:p>
            <a:endParaRPr lang="en-GB" dirty="0"/>
          </a:p>
          <a:p>
            <a:r>
              <a:rPr lang="en-GB" i="1" dirty="0"/>
              <a:t>TRIAGE SYMPTOMS – dry/sore/painful/red eye</a:t>
            </a:r>
          </a:p>
          <a:p>
            <a:pPr marL="45720" indent="0">
              <a:buNone/>
            </a:pPr>
            <a:r>
              <a:rPr lang="en-GB" i="1" dirty="0"/>
              <a:t>	</a:t>
            </a:r>
            <a:r>
              <a:rPr lang="en-GB" dirty="0"/>
              <a:t>447 cases, 9% referred </a:t>
            </a:r>
          </a:p>
          <a:p>
            <a:pPr marL="45720" indent="0">
              <a:buNone/>
            </a:pPr>
            <a:r>
              <a:rPr lang="en-GB" dirty="0"/>
              <a:t>	</a:t>
            </a:r>
            <a:r>
              <a:rPr lang="en-GB" sz="1800" dirty="0"/>
              <a:t>including 12 corneal ulcer, 5 abrasions, 5 uveitis.</a:t>
            </a:r>
            <a:endParaRPr lang="en-GB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7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2267744" y="4941168"/>
            <a:ext cx="3024336" cy="1728192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1224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PEARS</a:t>
            </a:r>
            <a:br>
              <a:rPr lang="en-US" dirty="0" smtClean="0"/>
            </a:br>
            <a:r>
              <a:rPr lang="en-US" sz="2200" dirty="0" smtClean="0"/>
              <a:t>(</a:t>
            </a:r>
            <a:r>
              <a:rPr lang="en-US" sz="4000" dirty="0" smtClean="0"/>
              <a:t>P</a:t>
            </a:r>
            <a:r>
              <a:rPr lang="en-US" sz="2200" dirty="0" smtClean="0"/>
              <a:t>rimary </a:t>
            </a:r>
            <a:r>
              <a:rPr lang="en-US" dirty="0" smtClean="0"/>
              <a:t>E</a:t>
            </a:r>
            <a:r>
              <a:rPr lang="en-US" sz="2200" dirty="0" smtClean="0"/>
              <a:t>yecare </a:t>
            </a:r>
            <a:r>
              <a:rPr lang="en-US" dirty="0" smtClean="0"/>
              <a:t>A</a:t>
            </a:r>
            <a:r>
              <a:rPr lang="en-US" sz="2200" dirty="0" smtClean="0"/>
              <a:t>ssessment and </a:t>
            </a:r>
            <a:r>
              <a:rPr lang="en-US" dirty="0" smtClean="0"/>
              <a:t>R</a:t>
            </a:r>
            <a:r>
              <a:rPr lang="en-US" sz="2200" dirty="0" smtClean="0"/>
              <a:t>eferral </a:t>
            </a:r>
            <a:r>
              <a:rPr lang="en-US" dirty="0" smtClean="0"/>
              <a:t>S</a:t>
            </a:r>
            <a:r>
              <a:rPr lang="en-US" sz="2200" dirty="0" smtClean="0"/>
              <a:t>cheme)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1712005"/>
            <a:ext cx="154356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GP referral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6286" y="1712005"/>
            <a:ext cx="2011119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Patient self- refers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25791" y="2439257"/>
            <a:ext cx="344908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PEARS - accredited Optometrist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16924" y="3169227"/>
            <a:ext cx="6678687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dirty="0" smtClean="0"/>
              <a:t>Triage and seen within “appropriate” timeframe by the optometrist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83768" y="5301208"/>
            <a:ext cx="2572966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Referred to ARC via email (to be seen within 24 / 72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1999" y="4775458"/>
            <a:ext cx="14799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Discharged / treated in primary care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20024" y="5319858"/>
            <a:ext cx="2572966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Referred to C&amp;B via email (to be seen in OPD)</a:t>
            </a:r>
          </a:p>
          <a:p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528291" y="2081337"/>
            <a:ext cx="480291" cy="357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97237" y="2081337"/>
            <a:ext cx="341260" cy="357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4636655" y="2811307"/>
            <a:ext cx="19613" cy="357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761615" y="4365104"/>
            <a:ext cx="2073" cy="4103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779912" y="4365104"/>
            <a:ext cx="31394" cy="97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236296" y="4365104"/>
            <a:ext cx="11425" cy="97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3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299185"/>
              </p:ext>
            </p:extLst>
          </p:nvPr>
        </p:nvGraphicFramePr>
        <p:xfrm>
          <a:off x="381000" y="2007296"/>
          <a:ext cx="8407400" cy="430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1280"/>
                <a:gridCol w="1696120"/>
              </a:tblGrid>
              <a:tr h="1048483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Referrals from OO to ARC via email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90</a:t>
                      </a:r>
                      <a:r>
                        <a:rPr lang="en-US" sz="2800" dirty="0" smtClean="0"/>
                        <a:t>%</a:t>
                      </a:r>
                      <a:endParaRPr lang="en-US" sz="2800" dirty="0"/>
                    </a:p>
                  </a:txBody>
                  <a:tcPr/>
                </a:tc>
              </a:tr>
              <a:tr h="108451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Patients seen in the requested time frames – (24 / 72 </a:t>
                      </a:r>
                      <a:r>
                        <a:rPr lang="en-GB" sz="2800" dirty="0" err="1" smtClean="0"/>
                        <a:t>hrs</a:t>
                      </a:r>
                      <a:r>
                        <a:rPr lang="en-GB" sz="2800" dirty="0" smtClean="0"/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100%</a:t>
                      </a:r>
                      <a:endParaRPr lang="en-US" sz="2800" dirty="0"/>
                    </a:p>
                  </a:txBody>
                  <a:tcPr/>
                </a:tc>
              </a:tr>
              <a:tr h="108451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Referrals follow the locally agreed guidelines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100%</a:t>
                      </a:r>
                      <a:endParaRPr lang="en-US" sz="2800" dirty="0"/>
                    </a:p>
                  </a:txBody>
                  <a:tcPr/>
                </a:tc>
              </a:tr>
              <a:tr h="108451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Diagnostic accuracy of referrals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80%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5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Patients referred by PEARS (Sep’14-Feb’15)</a:t>
            </a:r>
            <a:endParaRPr lang="en-GB" sz="2800" dirty="0"/>
          </a:p>
          <a:p>
            <a:pPr lvl="1">
              <a:buFont typeface="Courier New"/>
              <a:buChar char="o"/>
            </a:pPr>
            <a:r>
              <a:rPr lang="en-GB" sz="2600" dirty="0" smtClean="0"/>
              <a:t>Details collected retrospectively from WEBSTAR database</a:t>
            </a:r>
          </a:p>
          <a:p>
            <a:pPr lvl="1">
              <a:buFont typeface="Courier New"/>
              <a:buChar char="o"/>
            </a:pPr>
            <a:endParaRPr lang="en-GB" sz="2600" dirty="0" smtClean="0"/>
          </a:p>
          <a:p>
            <a:r>
              <a:rPr lang="en-GB" sz="2800" dirty="0" smtClean="0"/>
              <a:t>Details cross-checked with emails received in ARC</a:t>
            </a:r>
          </a:p>
          <a:p>
            <a:pPr marL="45720" indent="0">
              <a:buNone/>
            </a:pPr>
            <a:endParaRPr lang="en-GB" sz="2800" dirty="0" smtClean="0"/>
          </a:p>
          <a:p>
            <a:r>
              <a:rPr lang="en-GB" sz="2800" dirty="0" smtClean="0"/>
              <a:t>Data analysed and cross-checked with information on web portal.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83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2539</TotalTime>
  <Words>1693</Words>
  <Application>Microsoft Office PowerPoint</Application>
  <PresentationFormat>On-screen Show (4:3)</PresentationFormat>
  <Paragraphs>398</Paragraphs>
  <Slides>23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Calibri</vt:lpstr>
      <vt:lpstr>Cambria</vt:lpstr>
      <vt:lpstr>Courier New</vt:lpstr>
      <vt:lpstr>Franklin Gothic Medium</vt:lpstr>
      <vt:lpstr>Symbol</vt:lpstr>
      <vt:lpstr>Times New Roman</vt:lpstr>
      <vt:lpstr>Wingdings</vt:lpstr>
      <vt:lpstr>Wingdings 2</vt:lpstr>
      <vt:lpstr>Grid</vt:lpstr>
      <vt:lpstr>Primary Eyecare Assessment and Referral Scheme :  a six month audit </vt:lpstr>
      <vt:lpstr>PEARS</vt:lpstr>
      <vt:lpstr>PEARS (Primary Eyecare Assessment and Referral Scheme)</vt:lpstr>
      <vt:lpstr>PEARS</vt:lpstr>
      <vt:lpstr>6 months of pears</vt:lpstr>
      <vt:lpstr>PEARS</vt:lpstr>
      <vt:lpstr>PEARS (Primary Eyecare Assessment and Referral Scheme)</vt:lpstr>
      <vt:lpstr>Local standards</vt:lpstr>
      <vt:lpstr>method</vt:lpstr>
      <vt:lpstr>results</vt:lpstr>
      <vt:lpstr>results</vt:lpstr>
      <vt:lpstr>Why the delay in seeing these pts</vt:lpstr>
      <vt:lpstr>reasons for referral</vt:lpstr>
      <vt:lpstr>Results  Anterior segment related referrals</vt:lpstr>
      <vt:lpstr>Results  posterior segment related referrals</vt:lpstr>
      <vt:lpstr>Appropriateness of referrals (compared with agreed guidelines)</vt:lpstr>
      <vt:lpstr>Diagnostic accuracy (referral diagnosis vs arc outcome)</vt:lpstr>
      <vt:lpstr>conclusions</vt:lpstr>
      <vt:lpstr>PowerPoint Presentation</vt:lpstr>
      <vt:lpstr>Thank you for listening</vt:lpstr>
      <vt:lpstr>PowerPoint Presentation</vt:lpstr>
      <vt:lpstr>PowerPoint Presentation</vt:lpstr>
      <vt:lpstr>PowerPoint Presentation</vt:lpstr>
    </vt:vector>
  </TitlesOfParts>
  <Company>Royal Wolverhampton Hospital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By Ganeshan Ramsamy</dc:creator>
  <cp:lastModifiedBy>Alison Lowell</cp:lastModifiedBy>
  <cp:revision>183</cp:revision>
  <dcterms:created xsi:type="dcterms:W3CDTF">2015-01-26T17:37:25Z</dcterms:created>
  <dcterms:modified xsi:type="dcterms:W3CDTF">2016-05-16T08:12:20Z</dcterms:modified>
</cp:coreProperties>
</file>