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83" r:id="rId21"/>
    <p:sldId id="274" r:id="rId22"/>
    <p:sldId id="275" r:id="rId23"/>
    <p:sldId id="276" r:id="rId24"/>
    <p:sldId id="277" r:id="rId25"/>
    <p:sldId id="278" r:id="rId26"/>
    <p:sldId id="28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4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0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4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4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7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3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818B-9BF1-CA4C-B302-C8201D9BBC0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D0C-D48A-9F48-82C7-D9EFCDDA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72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Pigmented </a:t>
            </a:r>
            <a:r>
              <a:rPr lang="en-US" dirty="0" err="1" smtClean="0">
                <a:solidFill>
                  <a:srgbClr val="FFFF00"/>
                </a:solidFill>
              </a:rPr>
              <a:t>Choroidal</a:t>
            </a:r>
            <a:r>
              <a:rPr lang="en-US" dirty="0" smtClean="0">
                <a:solidFill>
                  <a:srgbClr val="FFFF00"/>
                </a:solidFill>
              </a:rPr>
              <a:t> Lesions – UHNM </a:t>
            </a:r>
            <a:r>
              <a:rPr lang="en-US" dirty="0" err="1" smtClean="0">
                <a:solidFill>
                  <a:srgbClr val="FFFF00"/>
                </a:solidFill>
              </a:rPr>
              <a:t>Choroidal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Naevus</a:t>
            </a:r>
            <a:r>
              <a:rPr lang="en-US" dirty="0" smtClean="0">
                <a:solidFill>
                  <a:srgbClr val="FFFF00"/>
                </a:solidFill>
              </a:rPr>
              <a:t> clinic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Dr</a:t>
            </a:r>
            <a:r>
              <a:rPr lang="en-US" dirty="0" smtClean="0">
                <a:solidFill>
                  <a:srgbClr val="FFFF00"/>
                </a:solidFill>
              </a:rPr>
              <a:t> Andrew Brown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November 2016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Other risk factors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Ultrasonographic</a:t>
            </a:r>
            <a:r>
              <a:rPr lang="en-US" dirty="0" smtClean="0">
                <a:solidFill>
                  <a:srgbClr val="FFFF00"/>
                </a:solidFill>
              </a:rPr>
              <a:t> hollowness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FFFF00"/>
                </a:solidFill>
              </a:rPr>
              <a:t>(p&lt;0.001)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Thickness &gt; </a:t>
            </a:r>
            <a:r>
              <a:rPr lang="en-US" dirty="0" smtClean="0">
                <a:solidFill>
                  <a:srgbClr val="FFFF00"/>
                </a:solidFill>
              </a:rPr>
              <a:t>1.5mm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Suspicious OCT findings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Suspicious OCT findings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Intra retinal </a:t>
            </a:r>
            <a:r>
              <a:rPr lang="en-US" dirty="0" err="1">
                <a:solidFill>
                  <a:srgbClr val="FFFF00"/>
                </a:solidFill>
              </a:rPr>
              <a:t>oedema</a:t>
            </a:r>
            <a:r>
              <a:rPr lang="en-US" dirty="0">
                <a:solidFill>
                  <a:srgbClr val="FFFF00"/>
                </a:solidFill>
              </a:rPr>
              <a:t> 	</a:t>
            </a:r>
            <a:r>
              <a:rPr lang="en-US" dirty="0" smtClean="0">
                <a:solidFill>
                  <a:srgbClr val="FFFF00"/>
                </a:solidFill>
              </a:rPr>
              <a:t>				(</a:t>
            </a:r>
            <a:r>
              <a:rPr lang="en-US" dirty="0">
                <a:solidFill>
                  <a:srgbClr val="FFFF00"/>
                </a:solidFill>
              </a:rPr>
              <a:t>p=0.003)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Shaggy photoreceptors 	</a:t>
            </a:r>
            <a:r>
              <a:rPr lang="en-US" dirty="0" smtClean="0">
                <a:solidFill>
                  <a:srgbClr val="FFFF00"/>
                </a:solidFill>
              </a:rPr>
              <a:t>			(</a:t>
            </a:r>
            <a:r>
              <a:rPr lang="en-US" dirty="0">
                <a:solidFill>
                  <a:srgbClr val="FFFF00"/>
                </a:solidFill>
              </a:rPr>
              <a:t>p=0.005)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Loss of photoreceptors 	</a:t>
            </a:r>
            <a:r>
              <a:rPr lang="en-US" dirty="0" smtClean="0">
                <a:solidFill>
                  <a:srgbClr val="FFFF00"/>
                </a:solidFill>
              </a:rPr>
              <a:t>			(</a:t>
            </a:r>
            <a:r>
              <a:rPr lang="en-US" dirty="0">
                <a:solidFill>
                  <a:srgbClr val="FFFF00"/>
                </a:solidFill>
              </a:rPr>
              <a:t>p=0.005)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Loss of ELM 			</a:t>
            </a:r>
            <a:r>
              <a:rPr lang="en-US" dirty="0" smtClean="0">
                <a:solidFill>
                  <a:srgbClr val="FFFF00"/>
                </a:solidFill>
              </a:rPr>
              <a:t>					(</a:t>
            </a:r>
            <a:r>
              <a:rPr lang="en-US" dirty="0">
                <a:solidFill>
                  <a:srgbClr val="FFFF00"/>
                </a:solidFill>
              </a:rPr>
              <a:t>p=0.008)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Loss of IS/OS junction 	</a:t>
            </a:r>
            <a:r>
              <a:rPr lang="en-US" dirty="0" smtClean="0">
                <a:solidFill>
                  <a:srgbClr val="FFFF00"/>
                </a:solidFill>
              </a:rPr>
              <a:t>				(</a:t>
            </a:r>
            <a:r>
              <a:rPr lang="en-US" dirty="0">
                <a:solidFill>
                  <a:srgbClr val="FFFF00"/>
                </a:solidFill>
              </a:rPr>
              <a:t>p=0.02)</a:t>
            </a:r>
            <a:r>
              <a:rPr lang="en-GB" dirty="0" smtClean="0">
                <a:solidFill>
                  <a:srgbClr val="FFFF00"/>
                </a:solidFill>
                <a:effectLst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Risk Factors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 risk factor = 38</a:t>
            </a:r>
            <a:r>
              <a:rPr lang="en-US" dirty="0" smtClean="0">
                <a:solidFill>
                  <a:srgbClr val="FFFF00"/>
                </a:solidFill>
              </a:rPr>
              <a:t>% chance of growth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2 </a:t>
            </a:r>
            <a:r>
              <a:rPr lang="en-US" dirty="0">
                <a:solidFill>
                  <a:srgbClr val="FFFF00"/>
                </a:solidFill>
              </a:rPr>
              <a:t>risk factors = 50</a:t>
            </a:r>
            <a:r>
              <a:rPr lang="en-US" dirty="0" smtClean="0">
                <a:solidFill>
                  <a:srgbClr val="FFFF00"/>
                </a:solidFill>
              </a:rPr>
              <a:t>% chance of growth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Risk factors only relevant </a:t>
            </a:r>
            <a:r>
              <a:rPr lang="en-US" smtClean="0">
                <a:solidFill>
                  <a:srgbClr val="FFFF00"/>
                </a:solidFill>
              </a:rPr>
              <a:t>for flat lesions </a:t>
            </a:r>
            <a:r>
              <a:rPr lang="en-US" dirty="0" smtClean="0">
                <a:solidFill>
                  <a:srgbClr val="FFFF00"/>
                </a:solidFill>
              </a:rPr>
              <a:t>larger than 3mm largest diameter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Learning Point – Lesions 3-6mm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0-1 risk factor – routine referral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2 or more risk factors – urgent referral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Community Referral Guidelines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Lesions over 3mm diameter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Any lesion with documented growth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Any raised lesion, regardless of size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Risk factors should be indicated to allow effective referral triage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Any lesion with a high suspicion of melanoma should be referred urgently via the emergency eye clinic</a:t>
            </a:r>
            <a:endParaRPr lang="en-GB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03 at 21.07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66" y="-104251"/>
            <a:ext cx="4842400" cy="68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UHNM Clinic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00"/>
                </a:solidFill>
              </a:rPr>
              <a:t>Measurement of visual acuity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Dilation and Retinal examination of new patients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B ultrasound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Colour</a:t>
            </a:r>
            <a:r>
              <a:rPr lang="en-US" dirty="0">
                <a:solidFill>
                  <a:srgbClr val="FFFF00"/>
                </a:solidFill>
              </a:rPr>
              <a:t> photographs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OCT </a:t>
            </a:r>
            <a:r>
              <a:rPr lang="en-US" dirty="0" err="1">
                <a:solidFill>
                  <a:srgbClr val="FFFF00"/>
                </a:solidFill>
              </a:rPr>
              <a:t>autofluorescence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OCT-EDI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Optos</a:t>
            </a:r>
            <a:r>
              <a:rPr lang="en-US" dirty="0">
                <a:solidFill>
                  <a:srgbClr val="FFFF00"/>
                </a:solidFill>
              </a:rPr>
              <a:t> wide field imaging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Optos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autofluoresence</a:t>
            </a:r>
            <a:endParaRPr lang="en-GB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Ultrasound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OCT-EDI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OCT-EDI measurements are approximately 50% less thick than USB measurements (i.e. a 3mm lesion on USB will measure 1.5 mm on OCT-EDI)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USB cannot detect/measure lesions &lt;0.75 mm thick – these can be measured with OCT-EDI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OCT-EDI less helpful as </a:t>
            </a:r>
            <a:r>
              <a:rPr lang="en-US" dirty="0" err="1">
                <a:solidFill>
                  <a:srgbClr val="FFFF00"/>
                </a:solidFill>
              </a:rPr>
              <a:t>tumours</a:t>
            </a:r>
            <a:r>
              <a:rPr lang="en-US" dirty="0">
                <a:solidFill>
                  <a:srgbClr val="FFFF00"/>
                </a:solidFill>
              </a:rPr>
              <a:t> enlarge (&gt;3mm)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The lesion must be at least 1.5mm thick on USB measurement before meaningful comments on echogenicity can be made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USB echogenicity is determined by the density of cellularity of the tissue comprising the lesion (the denser the tissue the lesser the internal reflectivity)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OCT-EDI appearance is determined by the amount of pigment in the lesion and does not correlate to ultrasonic internal reflectivity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OCT-EDI offers a better estimate of the true dimensions of the lesion compared to USB</a:t>
            </a:r>
            <a:endParaRPr lang="en-GB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36" y="207864"/>
            <a:ext cx="7951412" cy="65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8" y="155848"/>
            <a:ext cx="4099069" cy="3178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07" y="3284389"/>
            <a:ext cx="4565293" cy="33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Differentiating between benign and malignant </a:t>
            </a:r>
            <a:r>
              <a:rPr lang="en-US" dirty="0" err="1" smtClean="0">
                <a:solidFill>
                  <a:srgbClr val="FFFF00"/>
                </a:solidFill>
              </a:rPr>
              <a:t>choroidal</a:t>
            </a:r>
            <a:r>
              <a:rPr lang="en-US" dirty="0" smtClean="0">
                <a:solidFill>
                  <a:srgbClr val="FFFF00"/>
                </a:solidFill>
              </a:rPr>
              <a:t> lesions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When to refer urgently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When to refer routinely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to refer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UHNM </a:t>
            </a:r>
            <a:r>
              <a:rPr lang="en-US" dirty="0" err="1" smtClean="0">
                <a:solidFill>
                  <a:srgbClr val="FFFF00"/>
                </a:solidFill>
              </a:rPr>
              <a:t>choroidal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Naevus</a:t>
            </a:r>
            <a:r>
              <a:rPr lang="en-US" dirty="0" smtClean="0">
                <a:solidFill>
                  <a:srgbClr val="FFFF00"/>
                </a:solidFill>
              </a:rPr>
              <a:t> Clinic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21" y="191219"/>
            <a:ext cx="6449919" cy="64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3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84" y="178885"/>
            <a:ext cx="8645340" cy="66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6" y="0"/>
            <a:ext cx="9043954" cy="77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63" y="275980"/>
            <a:ext cx="7107172" cy="64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61" y="697651"/>
            <a:ext cx="6554834" cy="563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1" y="2128730"/>
            <a:ext cx="7678455" cy="26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3" y="151775"/>
            <a:ext cx="4022205" cy="4049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676" y="2890165"/>
            <a:ext cx="4095797" cy="40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085" y="1949845"/>
            <a:ext cx="9193185" cy="27548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Questions?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Naevi</a:t>
            </a:r>
            <a:r>
              <a:rPr lang="en-US" dirty="0">
                <a:solidFill>
                  <a:srgbClr val="FFFF00"/>
                </a:solidFill>
              </a:rPr>
              <a:t> are present in 4.6 -7.9% of the Caucasian </a:t>
            </a:r>
            <a:r>
              <a:rPr lang="en-US" dirty="0" smtClean="0">
                <a:solidFill>
                  <a:srgbClr val="FFFF00"/>
                </a:solidFill>
              </a:rPr>
              <a:t>population – common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Malignant transformation of </a:t>
            </a:r>
            <a:r>
              <a:rPr lang="en-US" dirty="0" err="1">
                <a:solidFill>
                  <a:srgbClr val="FFFF00"/>
                </a:solidFill>
              </a:rPr>
              <a:t>naevi</a:t>
            </a:r>
            <a:r>
              <a:rPr lang="en-US" dirty="0">
                <a:solidFill>
                  <a:srgbClr val="FFFF00"/>
                </a:solidFill>
              </a:rPr>
              <a:t> occurs in approximately 1 in </a:t>
            </a:r>
            <a:r>
              <a:rPr lang="en-US" dirty="0" smtClean="0">
                <a:solidFill>
                  <a:srgbClr val="FFFF00"/>
                </a:solidFill>
              </a:rPr>
              <a:t>8,845 – rare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Can be difficult to tell apart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Definitions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Naevus</a:t>
            </a:r>
            <a:r>
              <a:rPr lang="en-US" dirty="0">
                <a:solidFill>
                  <a:srgbClr val="FFFF00"/>
                </a:solidFill>
              </a:rPr>
              <a:t> – Thickness &lt; 2mm (USB) and no other risk factors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Melanoma – Thickness &gt; 2.5 mm (USB) and 2 other risk factors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Indeterminate – Fitting into neither of the above categories</a:t>
            </a:r>
            <a:endParaRPr lang="en-GB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83" y="53663"/>
            <a:ext cx="5329901" cy="58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98672" y="5886724"/>
            <a:ext cx="924267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From: Size Overlap between Benign Melanocytic </a:t>
            </a:r>
            <a:r>
              <a:rPr lang="en-US" b="1" dirty="0" err="1" smtClean="0">
                <a:solidFill>
                  <a:srgbClr val="FFFF00"/>
                </a:solidFill>
              </a:rPr>
              <a:t>Choroidal</a:t>
            </a:r>
            <a:r>
              <a:rPr lang="en-US" b="1" dirty="0" smtClean="0">
                <a:solidFill>
                  <a:srgbClr val="FFFF00"/>
                </a:solidFill>
              </a:rPr>
              <a:t> Nevi and </a:t>
            </a:r>
            <a:r>
              <a:rPr lang="en-US" b="1" dirty="0" err="1" smtClean="0">
                <a:solidFill>
                  <a:srgbClr val="FFFF00"/>
                </a:solidFill>
              </a:rPr>
              <a:t>Choroidal</a:t>
            </a:r>
            <a:r>
              <a:rPr lang="en-US" b="1" dirty="0" smtClean="0">
                <a:solidFill>
                  <a:srgbClr val="FFFF00"/>
                </a:solidFill>
              </a:rPr>
              <a:t> Malignant Melanomas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Invest. </a:t>
            </a:r>
            <a:r>
              <a:rPr lang="en-US" sz="1600" b="1" dirty="0" err="1" smtClean="0">
                <a:solidFill>
                  <a:srgbClr val="FFFF00"/>
                </a:solidFill>
              </a:rPr>
              <a:t>Ophthalmol</a:t>
            </a:r>
            <a:r>
              <a:rPr lang="en-US" sz="1600" b="1" dirty="0" smtClean="0">
                <a:solidFill>
                  <a:srgbClr val="FFFF00"/>
                </a:solidFill>
              </a:rPr>
              <a:t>. Vis. Sci.. 2008;49(7):2823-2828. doi:10.1167/iovs.07-1603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Lesions smaller than 3mm unlikely to be melanoma 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Lesions larger than 6 mm unlikely to be </a:t>
            </a:r>
            <a:r>
              <a:rPr lang="en-US" dirty="0" err="1" smtClean="0">
                <a:solidFill>
                  <a:srgbClr val="FFFF00"/>
                </a:solidFill>
              </a:rPr>
              <a:t>naevus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 disc diameter </a:t>
            </a:r>
            <a:r>
              <a:rPr lang="en-US" dirty="0" err="1" smtClean="0">
                <a:solidFill>
                  <a:srgbClr val="FFFF00"/>
                </a:solidFill>
              </a:rPr>
              <a:t>approx</a:t>
            </a:r>
            <a:r>
              <a:rPr lang="en-US" dirty="0" smtClean="0">
                <a:solidFill>
                  <a:srgbClr val="FFFF00"/>
                </a:solidFill>
              </a:rPr>
              <a:t> 1.5 mm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Lesions less than 1.5 mm thick unlikely to be melanoma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Lesions greater than 2 mm thick unlikely to be </a:t>
            </a:r>
            <a:r>
              <a:rPr lang="en-US" dirty="0" err="1" smtClean="0">
                <a:solidFill>
                  <a:srgbClr val="FFFF00"/>
                </a:solidFill>
              </a:rPr>
              <a:t>naevus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Impossible to determine thickness to this degree </a:t>
            </a:r>
            <a:r>
              <a:rPr lang="en-US" smtClean="0">
                <a:solidFill>
                  <a:srgbClr val="FFFF00"/>
                </a:solidFill>
              </a:rPr>
              <a:t>of accuracy </a:t>
            </a:r>
            <a:r>
              <a:rPr lang="en-US" dirty="0" smtClean="0">
                <a:solidFill>
                  <a:srgbClr val="FFFF00"/>
                </a:solidFill>
              </a:rPr>
              <a:t>clinically</a:t>
            </a:r>
            <a:endParaRPr lang="en-GB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-549327"/>
            <a:ext cx="8001000" cy="74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Learning point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Flat lesions 3mm or less – observe in community (digital imaging preferable)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Lesions 6mm or more urgent referral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Lesions 3mm – 6mm asses risk factors to determine urgency of referral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Lesions that are raised clinically require referral regardless of diameter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Initial assessment must include pupil dilation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Risk factors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Symptoms					</a:t>
            </a:r>
            <a:r>
              <a:rPr lang="en-US" dirty="0" smtClean="0">
                <a:solidFill>
                  <a:srgbClr val="FFFF00"/>
                </a:solidFill>
              </a:rPr>
              <a:t>					(</a:t>
            </a:r>
            <a:r>
              <a:rPr lang="en-US" dirty="0">
                <a:solidFill>
                  <a:srgbClr val="FFFF00"/>
                </a:solidFill>
              </a:rPr>
              <a:t>p=0.002)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Sub-retinal fluid				</a:t>
            </a:r>
            <a:r>
              <a:rPr lang="en-US" dirty="0" smtClean="0">
                <a:solidFill>
                  <a:srgbClr val="FFFF00"/>
                </a:solidFill>
              </a:rPr>
              <a:t>				(</a:t>
            </a:r>
            <a:r>
              <a:rPr lang="en-US" dirty="0">
                <a:solidFill>
                  <a:srgbClr val="FFFF00"/>
                </a:solidFill>
              </a:rPr>
              <a:t>p=0.002)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Orange </a:t>
            </a:r>
            <a:r>
              <a:rPr lang="en-US" dirty="0" smtClean="0">
                <a:solidFill>
                  <a:srgbClr val="FFFF00"/>
                </a:solidFill>
              </a:rPr>
              <a:t>pigment (</a:t>
            </a:r>
            <a:r>
              <a:rPr lang="en-US" dirty="0" err="1" smtClean="0">
                <a:solidFill>
                  <a:srgbClr val="FFFF00"/>
                </a:solidFill>
              </a:rPr>
              <a:t>autofluoresent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>
                <a:solidFill>
                  <a:srgbClr val="FFFF00"/>
                </a:solidFill>
              </a:rPr>
              <a:t>		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p&lt;0.001)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Tumour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within 3mm optic </a:t>
            </a:r>
            <a:r>
              <a:rPr lang="en-US" dirty="0" smtClean="0">
                <a:solidFill>
                  <a:srgbClr val="FFFF00"/>
                </a:solidFill>
              </a:rPr>
              <a:t>Disc		</a:t>
            </a:r>
            <a:r>
              <a:rPr lang="en-US" dirty="0">
                <a:solidFill>
                  <a:srgbClr val="FFFF00"/>
                </a:solidFill>
              </a:rPr>
              <a:t>	(p=0.001)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Absence </a:t>
            </a:r>
            <a:r>
              <a:rPr lang="en-US" dirty="0">
                <a:solidFill>
                  <a:srgbClr val="FFFF00"/>
                </a:solidFill>
              </a:rPr>
              <a:t>of Halo				</a:t>
            </a:r>
            <a:r>
              <a:rPr lang="en-US" dirty="0" smtClean="0">
                <a:solidFill>
                  <a:srgbClr val="FFFF00"/>
                </a:solidFill>
              </a:rPr>
              <a:t>				(</a:t>
            </a:r>
            <a:r>
              <a:rPr lang="en-US" dirty="0">
                <a:solidFill>
                  <a:srgbClr val="FFFF00"/>
                </a:solidFill>
              </a:rPr>
              <a:t>p=0.009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err="1">
                <a:solidFill>
                  <a:srgbClr val="FFFF00"/>
                </a:solidFill>
              </a:rPr>
              <a:t>Amelanotic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507</Words>
  <Application>Microsoft Office PowerPoint</Application>
  <PresentationFormat>On-screen Show (4:3)</PresentationFormat>
  <Paragraphs>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Pigmented Choroidal Lesions – UHNM Choroidal Naevus clinic</vt:lpstr>
      <vt:lpstr>PowerPoint Presentation</vt:lpstr>
      <vt:lpstr>Problem</vt:lpstr>
      <vt:lpstr>Definitions</vt:lpstr>
      <vt:lpstr>PowerPoint Presentation</vt:lpstr>
      <vt:lpstr>PowerPoint Presentation</vt:lpstr>
      <vt:lpstr>PowerPoint Presentation</vt:lpstr>
      <vt:lpstr>Learning point</vt:lpstr>
      <vt:lpstr>Risk factors</vt:lpstr>
      <vt:lpstr>Other risk factors</vt:lpstr>
      <vt:lpstr>Suspicious OCT findings</vt:lpstr>
      <vt:lpstr>Risk Factors</vt:lpstr>
      <vt:lpstr>Learning Point – Lesions 3-6mm size</vt:lpstr>
      <vt:lpstr>Community Referral Guidelines</vt:lpstr>
      <vt:lpstr>PowerPoint Presentation</vt:lpstr>
      <vt:lpstr>UHNM Clinic</vt:lpstr>
      <vt:lpstr>Ultrasound vs OCT-EDI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Pigmented Choroidal Lesions – UHNM Choroidal Naevus clinic</dc:title>
  <dc:creator>Andrew Brown</dc:creator>
  <cp:lastModifiedBy>Alison Lowell</cp:lastModifiedBy>
  <cp:revision>17</cp:revision>
  <dcterms:created xsi:type="dcterms:W3CDTF">2016-10-08T11:26:21Z</dcterms:created>
  <dcterms:modified xsi:type="dcterms:W3CDTF">2016-11-09T12:30:38Z</dcterms:modified>
</cp:coreProperties>
</file>