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8" r:id="rId10"/>
    <p:sldId id="269" r:id="rId11"/>
    <p:sldId id="264" r:id="rId12"/>
    <p:sldId id="265" r:id="rId13"/>
    <p:sldId id="266" r:id="rId14"/>
    <p:sldId id="267" r:id="rId15"/>
    <p:sldId id="270" r:id="rId16"/>
    <p:sldId id="271" r:id="rId17"/>
    <p:sldId id="272" r:id="rId18"/>
    <p:sldId id="273"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5/8/2019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5/8/2019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5/8/2019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5/8/2019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5/8/2019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5/8/2019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5/8/2019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5/8/2019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03361-0DA0-4486-B37E-D263F3A93E62}"/>
              </a:ext>
            </a:extLst>
          </p:cNvPr>
          <p:cNvSpPr>
            <a:spLocks noGrp="1"/>
          </p:cNvSpPr>
          <p:nvPr>
            <p:ph type="ctrTitle"/>
          </p:nvPr>
        </p:nvSpPr>
        <p:spPr/>
        <p:txBody>
          <a:bodyPr/>
          <a:lstStyle/>
          <a:p>
            <a:r>
              <a:rPr lang="en-GB" dirty="0"/>
              <a:t>MECS – Guidance for Participating Optometrists</a:t>
            </a:r>
          </a:p>
        </p:txBody>
      </p:sp>
      <p:sp>
        <p:nvSpPr>
          <p:cNvPr id="3" name="Subtitle 2">
            <a:extLst>
              <a:ext uri="{FF2B5EF4-FFF2-40B4-BE49-F238E27FC236}">
                <a16:creationId xmlns:a16="http://schemas.microsoft.com/office/drawing/2014/main" id="{0358B929-8DE7-4265-8BE0-0A04C5B98FAA}"/>
              </a:ext>
            </a:extLst>
          </p:cNvPr>
          <p:cNvSpPr>
            <a:spLocks noGrp="1"/>
          </p:cNvSpPr>
          <p:nvPr>
            <p:ph type="subTitle" idx="1"/>
          </p:nvPr>
        </p:nvSpPr>
        <p:spPr/>
        <p:txBody>
          <a:bodyPr/>
          <a:lstStyle/>
          <a:p>
            <a:r>
              <a:rPr lang="en-GB" dirty="0"/>
              <a:t>North Staffs Eyecare Services Re-launch, March 2019</a:t>
            </a:r>
          </a:p>
          <a:p>
            <a:r>
              <a:rPr lang="en-GB" dirty="0"/>
              <a:t>Author: Mark McCracken</a:t>
            </a:r>
          </a:p>
        </p:txBody>
      </p:sp>
    </p:spTree>
    <p:extLst>
      <p:ext uri="{BB962C8B-B14F-4D97-AF65-F5344CB8AC3E}">
        <p14:creationId xmlns:p14="http://schemas.microsoft.com/office/powerpoint/2010/main" val="528836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7EA8-FAEC-4A4E-9E6D-F7FB88BA35AF}"/>
              </a:ext>
            </a:extLst>
          </p:cNvPr>
          <p:cNvSpPr>
            <a:spLocks noGrp="1"/>
          </p:cNvSpPr>
          <p:nvPr>
            <p:ph type="title"/>
          </p:nvPr>
        </p:nvSpPr>
        <p:spPr/>
        <p:txBody>
          <a:bodyPr/>
          <a:lstStyle/>
          <a:p>
            <a:r>
              <a:rPr lang="en-GB" dirty="0"/>
              <a:t>Electronic Referral Hub - </a:t>
            </a:r>
            <a:r>
              <a:rPr lang="en-GB" dirty="0" err="1"/>
              <a:t>Failsafes</a:t>
            </a:r>
            <a:endParaRPr lang="en-GB" dirty="0"/>
          </a:p>
        </p:txBody>
      </p:sp>
      <p:sp>
        <p:nvSpPr>
          <p:cNvPr id="3" name="Content Placeholder 2">
            <a:extLst>
              <a:ext uri="{FF2B5EF4-FFF2-40B4-BE49-F238E27FC236}">
                <a16:creationId xmlns:a16="http://schemas.microsoft.com/office/drawing/2014/main" id="{F9F6E752-4647-49DB-B1F1-65C51D79EA7B}"/>
              </a:ext>
            </a:extLst>
          </p:cNvPr>
          <p:cNvSpPr>
            <a:spLocks noGrp="1"/>
          </p:cNvSpPr>
          <p:nvPr>
            <p:ph idx="1"/>
          </p:nvPr>
        </p:nvSpPr>
        <p:spPr/>
        <p:txBody>
          <a:bodyPr/>
          <a:lstStyle/>
          <a:p>
            <a:pPr lvl="0"/>
            <a:r>
              <a:rPr lang="en-GB" dirty="0"/>
              <a:t>1) Practices would be required to confirm with Alison that they have fitted the MECS referral into its clinics with the appropriate urgency, or else found an alternative provider.  </a:t>
            </a:r>
          </a:p>
          <a:p>
            <a:pPr lvl="0"/>
            <a:r>
              <a:rPr lang="en-GB" dirty="0"/>
              <a:t>2) Alison will keep a log of electronic referrals, and chase up practices if she doesn’t hear back from them.  </a:t>
            </a:r>
          </a:p>
          <a:p>
            <a:pPr lvl="0"/>
            <a:r>
              <a:rPr lang="en-GB" dirty="0"/>
              <a:t>3) If patient can’t be contacted by the MECS practice, or DNA’s twice, then the referring GP must be informed.</a:t>
            </a:r>
          </a:p>
          <a:p>
            <a:endParaRPr lang="en-GB" dirty="0"/>
          </a:p>
        </p:txBody>
      </p:sp>
    </p:spTree>
    <p:extLst>
      <p:ext uri="{BB962C8B-B14F-4D97-AF65-F5344CB8AC3E}">
        <p14:creationId xmlns:p14="http://schemas.microsoft.com/office/powerpoint/2010/main" val="3947003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630B2A-7661-4955-803A-EA45F21D6742}"/>
              </a:ext>
            </a:extLst>
          </p:cNvPr>
          <p:cNvPicPr>
            <a:picLocks noChangeAspect="1"/>
          </p:cNvPicPr>
          <p:nvPr/>
        </p:nvPicPr>
        <p:blipFill>
          <a:blip r:embed="rId2"/>
          <a:stretch>
            <a:fillRect/>
          </a:stretch>
        </p:blipFill>
        <p:spPr>
          <a:xfrm>
            <a:off x="3679000" y="0"/>
            <a:ext cx="4834000" cy="6858000"/>
          </a:xfrm>
          <a:prstGeom prst="rect">
            <a:avLst/>
          </a:prstGeom>
        </p:spPr>
      </p:pic>
    </p:spTree>
    <p:extLst>
      <p:ext uri="{BB962C8B-B14F-4D97-AF65-F5344CB8AC3E}">
        <p14:creationId xmlns:p14="http://schemas.microsoft.com/office/powerpoint/2010/main" val="2923337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0C51C0B-26D8-488E-AE38-F40F135A7620}"/>
              </a:ext>
            </a:extLst>
          </p:cNvPr>
          <p:cNvPicPr>
            <a:picLocks noChangeAspect="1"/>
          </p:cNvPicPr>
          <p:nvPr/>
        </p:nvPicPr>
        <p:blipFill>
          <a:blip r:embed="rId2"/>
          <a:stretch>
            <a:fillRect/>
          </a:stretch>
        </p:blipFill>
        <p:spPr>
          <a:xfrm>
            <a:off x="3426196" y="0"/>
            <a:ext cx="5339608" cy="6858000"/>
          </a:xfrm>
          <a:prstGeom prst="rect">
            <a:avLst/>
          </a:prstGeom>
        </p:spPr>
      </p:pic>
    </p:spTree>
    <p:extLst>
      <p:ext uri="{BB962C8B-B14F-4D97-AF65-F5344CB8AC3E}">
        <p14:creationId xmlns:p14="http://schemas.microsoft.com/office/powerpoint/2010/main" val="335224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51CE4-BDB9-4C67-B52C-094E6E7E2312}"/>
              </a:ext>
            </a:extLst>
          </p:cNvPr>
          <p:cNvSpPr>
            <a:spLocks noGrp="1"/>
          </p:cNvSpPr>
          <p:nvPr>
            <p:ph type="title"/>
          </p:nvPr>
        </p:nvSpPr>
        <p:spPr/>
        <p:txBody>
          <a:bodyPr/>
          <a:lstStyle/>
          <a:p>
            <a:r>
              <a:rPr lang="en-GB" dirty="0"/>
              <a:t>MECS – Inclusion Criteria</a:t>
            </a:r>
          </a:p>
        </p:txBody>
      </p:sp>
      <p:sp>
        <p:nvSpPr>
          <p:cNvPr id="3" name="Content Placeholder 2">
            <a:extLst>
              <a:ext uri="{FF2B5EF4-FFF2-40B4-BE49-F238E27FC236}">
                <a16:creationId xmlns:a16="http://schemas.microsoft.com/office/drawing/2014/main" id="{0082579A-FE43-4BB1-A30F-5330408129C3}"/>
              </a:ext>
            </a:extLst>
          </p:cNvPr>
          <p:cNvSpPr>
            <a:spLocks noGrp="1"/>
          </p:cNvSpPr>
          <p:nvPr>
            <p:ph idx="1"/>
          </p:nvPr>
        </p:nvSpPr>
        <p:spPr/>
        <p:txBody>
          <a:bodyPr>
            <a:normAutofit lnSpcReduction="10000"/>
          </a:bodyPr>
          <a:lstStyle/>
          <a:p>
            <a:pPr lvl="1"/>
            <a:r>
              <a:rPr lang="en-GB" dirty="0"/>
              <a:t>Distorted vision </a:t>
            </a:r>
          </a:p>
          <a:p>
            <a:pPr lvl="1"/>
            <a:r>
              <a:rPr lang="en-GB" dirty="0"/>
              <a:t>Ocular pain</a:t>
            </a:r>
          </a:p>
          <a:p>
            <a:pPr lvl="1"/>
            <a:r>
              <a:rPr lang="en-GB" dirty="0"/>
              <a:t>Systemic disease affecting the eye</a:t>
            </a:r>
          </a:p>
          <a:p>
            <a:pPr lvl="1"/>
            <a:r>
              <a:rPr lang="en-GB" dirty="0"/>
              <a:t>Differential diagnosis of the red eye</a:t>
            </a:r>
          </a:p>
          <a:p>
            <a:pPr lvl="1"/>
            <a:r>
              <a:rPr lang="en-GB" dirty="0"/>
              <a:t>Foreign body and emergency contact lens removal (not by the fitting practitioner)</a:t>
            </a:r>
          </a:p>
          <a:p>
            <a:pPr lvl="1"/>
            <a:r>
              <a:rPr lang="en-GB" dirty="0"/>
              <a:t>Dry eye</a:t>
            </a:r>
          </a:p>
          <a:p>
            <a:pPr lvl="1"/>
            <a:r>
              <a:rPr lang="en-GB" dirty="0"/>
              <a:t>Epiphora (watery eye)</a:t>
            </a:r>
          </a:p>
          <a:p>
            <a:pPr lvl="1"/>
            <a:r>
              <a:rPr lang="en-GB" dirty="0"/>
              <a:t>Trichiasis (in growing eyelashes)</a:t>
            </a:r>
          </a:p>
          <a:p>
            <a:pPr lvl="1"/>
            <a:r>
              <a:rPr lang="en-GB" dirty="0"/>
              <a:t>Differential diagnosis of lumps and bumps in the vicinity of the eye</a:t>
            </a:r>
          </a:p>
          <a:p>
            <a:pPr lvl="1"/>
            <a:r>
              <a:rPr lang="en-GB" dirty="0"/>
              <a:t>Flashes/floaters</a:t>
            </a:r>
          </a:p>
          <a:p>
            <a:pPr lvl="1"/>
            <a:r>
              <a:rPr lang="en-GB" dirty="0"/>
              <a:t>Retinal lesions</a:t>
            </a:r>
          </a:p>
          <a:p>
            <a:pPr lvl="1"/>
            <a:r>
              <a:rPr lang="en-GB" dirty="0"/>
              <a:t>Patient reported field defects (NOT FROM SIGHT TEST)</a:t>
            </a:r>
          </a:p>
          <a:p>
            <a:pPr lvl="1"/>
            <a:r>
              <a:rPr lang="en-GB" dirty="0"/>
              <a:t>GP referrals (including referral refinement, and raised IOP/suspected raised IOP)</a:t>
            </a:r>
          </a:p>
          <a:p>
            <a:endParaRPr lang="en-GB" dirty="0"/>
          </a:p>
        </p:txBody>
      </p:sp>
    </p:spTree>
    <p:extLst>
      <p:ext uri="{BB962C8B-B14F-4D97-AF65-F5344CB8AC3E}">
        <p14:creationId xmlns:p14="http://schemas.microsoft.com/office/powerpoint/2010/main" val="1663363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D2DB-FF94-45F4-83F1-6E915D4998A6}"/>
              </a:ext>
            </a:extLst>
          </p:cNvPr>
          <p:cNvSpPr>
            <a:spLocks noGrp="1"/>
          </p:cNvSpPr>
          <p:nvPr>
            <p:ph type="title"/>
          </p:nvPr>
        </p:nvSpPr>
        <p:spPr/>
        <p:txBody>
          <a:bodyPr/>
          <a:lstStyle/>
          <a:p>
            <a:r>
              <a:rPr lang="en-GB" dirty="0"/>
              <a:t>MECS – Exclusion Criteria</a:t>
            </a:r>
          </a:p>
        </p:txBody>
      </p:sp>
      <p:sp>
        <p:nvSpPr>
          <p:cNvPr id="3" name="Content Placeholder 2">
            <a:extLst>
              <a:ext uri="{FF2B5EF4-FFF2-40B4-BE49-F238E27FC236}">
                <a16:creationId xmlns:a16="http://schemas.microsoft.com/office/drawing/2014/main" id="{627AE6D0-65C1-44B2-9664-1F154DCF28B0}"/>
              </a:ext>
            </a:extLst>
          </p:cNvPr>
          <p:cNvSpPr>
            <a:spLocks noGrp="1"/>
          </p:cNvSpPr>
          <p:nvPr>
            <p:ph idx="1"/>
          </p:nvPr>
        </p:nvSpPr>
        <p:spPr/>
        <p:txBody>
          <a:bodyPr>
            <a:normAutofit lnSpcReduction="10000"/>
          </a:bodyPr>
          <a:lstStyle/>
          <a:p>
            <a:pPr lvl="0"/>
            <a:r>
              <a:rPr lang="en-GB" dirty="0"/>
              <a:t>Sudden, persistent loss of vision &lt;48 hours – urgent to EEC (&lt;24 hours)</a:t>
            </a:r>
          </a:p>
          <a:p>
            <a:pPr lvl="0"/>
            <a:r>
              <a:rPr lang="en-GB" dirty="0"/>
              <a:t>Sudden, persistent loss of vision &gt;48 hours – urgent to EEC (&lt;72 hours)</a:t>
            </a:r>
          </a:p>
          <a:p>
            <a:pPr lvl="0"/>
            <a:r>
              <a:rPr lang="en-GB" dirty="0"/>
              <a:t>Sudden onset diplopia – urgent to EEC (&lt;72 hours)</a:t>
            </a:r>
          </a:p>
          <a:p>
            <a:pPr lvl="0"/>
            <a:r>
              <a:rPr lang="en-GB" dirty="0"/>
              <a:t>Injuries: chemical, penetrating or post-operative infection – urgent to EEC (&lt;24 hours)</a:t>
            </a:r>
          </a:p>
          <a:p>
            <a:pPr lvl="0"/>
            <a:r>
              <a:rPr lang="en-GB" dirty="0"/>
              <a:t>Severe ocular pain requiring immediate attention – urgent to EEC (&lt;24 hours)</a:t>
            </a:r>
          </a:p>
          <a:p>
            <a:pPr lvl="0"/>
            <a:r>
              <a:rPr lang="en-GB" dirty="0"/>
              <a:t>Suspected retinal detachment – urgent to EEC (&lt;24 hours)</a:t>
            </a:r>
          </a:p>
          <a:p>
            <a:pPr lvl="0"/>
            <a:r>
              <a:rPr lang="en-GB" dirty="0"/>
              <a:t>Suspected vascular abnormality</a:t>
            </a:r>
          </a:p>
          <a:p>
            <a:pPr marL="0" lvl="0" indent="0">
              <a:buNone/>
            </a:pPr>
            <a:r>
              <a:rPr lang="en-GB" dirty="0"/>
              <a:t>(Don’t forget Wet AMD and </a:t>
            </a:r>
            <a:r>
              <a:rPr lang="en-GB"/>
              <a:t>RVO pathways…)</a:t>
            </a:r>
            <a:endParaRPr lang="en-GB" dirty="0"/>
          </a:p>
          <a:p>
            <a:endParaRPr lang="en-GB" dirty="0"/>
          </a:p>
        </p:txBody>
      </p:sp>
    </p:spTree>
    <p:extLst>
      <p:ext uri="{BB962C8B-B14F-4D97-AF65-F5344CB8AC3E}">
        <p14:creationId xmlns:p14="http://schemas.microsoft.com/office/powerpoint/2010/main" val="2433637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C8ECD-4DCE-416F-B11E-6E1C790812EC}"/>
              </a:ext>
            </a:extLst>
          </p:cNvPr>
          <p:cNvSpPr>
            <a:spLocks noGrp="1"/>
          </p:cNvSpPr>
          <p:nvPr>
            <p:ph type="title"/>
          </p:nvPr>
        </p:nvSpPr>
        <p:spPr/>
        <p:txBody>
          <a:bodyPr/>
          <a:lstStyle/>
          <a:p>
            <a:r>
              <a:rPr lang="en-GB" dirty="0"/>
              <a:t>Use of MECS (1)</a:t>
            </a:r>
          </a:p>
        </p:txBody>
      </p:sp>
      <p:sp>
        <p:nvSpPr>
          <p:cNvPr id="3" name="Content Placeholder 2">
            <a:extLst>
              <a:ext uri="{FF2B5EF4-FFF2-40B4-BE49-F238E27FC236}">
                <a16:creationId xmlns:a16="http://schemas.microsoft.com/office/drawing/2014/main" id="{6CFF44E9-D6F3-4F83-A4CD-107EE9569987}"/>
              </a:ext>
            </a:extLst>
          </p:cNvPr>
          <p:cNvSpPr>
            <a:spLocks noGrp="1"/>
          </p:cNvSpPr>
          <p:nvPr>
            <p:ph idx="1"/>
          </p:nvPr>
        </p:nvSpPr>
        <p:spPr/>
        <p:txBody>
          <a:bodyPr>
            <a:normAutofit fontScale="77500" lnSpcReduction="20000"/>
          </a:bodyPr>
          <a:lstStyle/>
          <a:p>
            <a:r>
              <a:rPr lang="en-GB" b="1" dirty="0"/>
              <a:t>MECS should not normally be used in the following cases:</a:t>
            </a:r>
          </a:p>
          <a:p>
            <a:pPr lvl="0"/>
            <a:r>
              <a:rPr lang="en-GB" dirty="0"/>
              <a:t>Flashes and/or floaters if &lt; 1 month has elapsed since the first full MECS consultation for the same issue</a:t>
            </a:r>
          </a:p>
          <a:p>
            <a:pPr lvl="0"/>
            <a:r>
              <a:rPr lang="en-GB" dirty="0"/>
              <a:t>For removing in-growing eyelashes if &lt; 4 months have elapsed since the first full MECS consultation for the same issue</a:t>
            </a:r>
          </a:p>
          <a:p>
            <a:pPr lvl="0"/>
            <a:r>
              <a:rPr lang="en-GB" dirty="0"/>
              <a:t>For repeat dry eye / blepharitis consultations if &lt; 4 months have elapsed since the first full MECS consultation for the same issue</a:t>
            </a:r>
          </a:p>
          <a:p>
            <a:pPr lvl="0"/>
            <a:r>
              <a:rPr lang="en-GB" dirty="0"/>
              <a:t>And in similar situations to the previous 2 points, e.g. transient loss of vision</a:t>
            </a:r>
          </a:p>
          <a:p>
            <a:pPr lvl="0"/>
            <a:r>
              <a:rPr lang="en-GB" dirty="0"/>
              <a:t>Where the patient’s reported symptoms indicate that a sight test is more appropriate than MECS</a:t>
            </a:r>
          </a:p>
          <a:p>
            <a:pPr lvl="0"/>
            <a:r>
              <a:rPr lang="en-GB" dirty="0"/>
              <a:t>Adult squints, long standing diplopia</a:t>
            </a:r>
          </a:p>
          <a:p>
            <a:pPr lvl="0"/>
            <a:r>
              <a:rPr lang="en-GB" dirty="0"/>
              <a:t>Removal of suture</a:t>
            </a:r>
          </a:p>
          <a:p>
            <a:pPr lvl="0"/>
            <a:r>
              <a:rPr lang="en-GB" dirty="0"/>
              <a:t>Repeat field tests to aid diagnosis following an eye examination (unless referred in by a non-accredited optometrist from a different practice)</a:t>
            </a:r>
          </a:p>
          <a:p>
            <a:pPr lvl="0"/>
            <a:r>
              <a:rPr lang="en-GB" dirty="0"/>
              <a:t>Age related macular degeneration (unless disciform changes of recent onset are suspected)</a:t>
            </a:r>
          </a:p>
        </p:txBody>
      </p:sp>
    </p:spTree>
    <p:extLst>
      <p:ext uri="{BB962C8B-B14F-4D97-AF65-F5344CB8AC3E}">
        <p14:creationId xmlns:p14="http://schemas.microsoft.com/office/powerpoint/2010/main" val="290642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FED1C-04A4-40B1-8590-30919E3018AD}"/>
              </a:ext>
            </a:extLst>
          </p:cNvPr>
          <p:cNvSpPr>
            <a:spLocks noGrp="1"/>
          </p:cNvSpPr>
          <p:nvPr>
            <p:ph type="title"/>
          </p:nvPr>
        </p:nvSpPr>
        <p:spPr/>
        <p:txBody>
          <a:bodyPr/>
          <a:lstStyle/>
          <a:p>
            <a:r>
              <a:rPr lang="en-GB" dirty="0"/>
              <a:t>Use of MECS (2)</a:t>
            </a:r>
          </a:p>
        </p:txBody>
      </p:sp>
      <p:sp>
        <p:nvSpPr>
          <p:cNvPr id="3" name="Content Placeholder 2">
            <a:extLst>
              <a:ext uri="{FF2B5EF4-FFF2-40B4-BE49-F238E27FC236}">
                <a16:creationId xmlns:a16="http://schemas.microsoft.com/office/drawing/2014/main" id="{73ADD0F4-B5A3-4F7B-BD01-999584E5CAF5}"/>
              </a:ext>
            </a:extLst>
          </p:cNvPr>
          <p:cNvSpPr>
            <a:spLocks noGrp="1"/>
          </p:cNvSpPr>
          <p:nvPr>
            <p:ph idx="1"/>
          </p:nvPr>
        </p:nvSpPr>
        <p:spPr/>
        <p:txBody>
          <a:bodyPr>
            <a:normAutofit lnSpcReduction="10000"/>
          </a:bodyPr>
          <a:lstStyle/>
          <a:p>
            <a:r>
              <a:rPr lang="en-GB" b="1" dirty="0"/>
              <a:t>There are other specific exclusions to MECS:</a:t>
            </a:r>
          </a:p>
          <a:p>
            <a:pPr lvl="0"/>
            <a:r>
              <a:rPr lang="en-GB" dirty="0"/>
              <a:t>Patients identified to have severe eye conditions which need hospital attention, e.g. orbital cellulitis, temporal arteritis</a:t>
            </a:r>
          </a:p>
          <a:p>
            <a:pPr lvl="0"/>
            <a:r>
              <a:rPr lang="en-GB" dirty="0"/>
              <a:t>Eye problems relating to Herpes zoster</a:t>
            </a:r>
          </a:p>
          <a:p>
            <a:pPr lvl="0"/>
            <a:r>
              <a:rPr lang="en-GB" dirty="0"/>
              <a:t>Suspected cancers of the eye</a:t>
            </a:r>
          </a:p>
          <a:p>
            <a:r>
              <a:rPr lang="en-GB" b="1" dirty="0"/>
              <a:t>Patients cannot be treated under MECS if their signs or symptoms indicate they are more suitable for the following locally enhanced services:</a:t>
            </a:r>
          </a:p>
          <a:p>
            <a:pPr lvl="0"/>
            <a:r>
              <a:rPr lang="en-GB" dirty="0"/>
              <a:t>North Staffordshire Direct Access Cataract (DAC) pathway</a:t>
            </a:r>
          </a:p>
          <a:p>
            <a:pPr lvl="0"/>
            <a:r>
              <a:rPr lang="en-GB" dirty="0"/>
              <a:t>North Staffordshire &amp; Stoke-on-Trent Glaucoma Referral  Refinement (GRR) service</a:t>
            </a:r>
          </a:p>
          <a:p>
            <a:pPr lvl="0"/>
            <a:r>
              <a:rPr lang="en-GB" dirty="0"/>
              <a:t>Staffordshire Diabetic Eye Screening Programme</a:t>
            </a:r>
          </a:p>
          <a:p>
            <a:endParaRPr lang="en-GB" dirty="0"/>
          </a:p>
        </p:txBody>
      </p:sp>
    </p:spTree>
    <p:extLst>
      <p:ext uri="{BB962C8B-B14F-4D97-AF65-F5344CB8AC3E}">
        <p14:creationId xmlns:p14="http://schemas.microsoft.com/office/powerpoint/2010/main" val="4057534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19DDE-12ED-4A11-B5E3-50673A53CC7F}"/>
              </a:ext>
            </a:extLst>
          </p:cNvPr>
          <p:cNvSpPr>
            <a:spLocks noGrp="1"/>
          </p:cNvSpPr>
          <p:nvPr>
            <p:ph type="title"/>
          </p:nvPr>
        </p:nvSpPr>
        <p:spPr/>
        <p:txBody>
          <a:bodyPr/>
          <a:lstStyle/>
          <a:p>
            <a:r>
              <a:rPr lang="en-GB" dirty="0"/>
              <a:t>The use of MECS and Sight Tests</a:t>
            </a:r>
          </a:p>
        </p:txBody>
      </p:sp>
      <p:sp>
        <p:nvSpPr>
          <p:cNvPr id="3" name="Content Placeholder 2">
            <a:extLst>
              <a:ext uri="{FF2B5EF4-FFF2-40B4-BE49-F238E27FC236}">
                <a16:creationId xmlns:a16="http://schemas.microsoft.com/office/drawing/2014/main" id="{A1B96268-0DCC-49D4-82E7-98DED65F0162}"/>
              </a:ext>
            </a:extLst>
          </p:cNvPr>
          <p:cNvSpPr>
            <a:spLocks noGrp="1"/>
          </p:cNvSpPr>
          <p:nvPr>
            <p:ph idx="1"/>
          </p:nvPr>
        </p:nvSpPr>
        <p:spPr/>
        <p:txBody>
          <a:bodyPr/>
          <a:lstStyle/>
          <a:p>
            <a:r>
              <a:rPr lang="en-GB" dirty="0"/>
              <a:t>A simple but important point to bear in mind is that</a:t>
            </a:r>
            <a:r>
              <a:rPr lang="en-GB" b="1" dirty="0"/>
              <a:t> a MECS examination is not an adjunct to a sight test, it is an alternative for those cases where the symptoms do not seem to be obvious sight test material.  </a:t>
            </a:r>
            <a:r>
              <a:rPr lang="en-GB" dirty="0"/>
              <a:t>In other words, in most cases,</a:t>
            </a:r>
            <a:r>
              <a:rPr lang="en-GB" b="1" dirty="0"/>
              <a:t> you choose and either perform a sight test and deal with what you find, or perform or refer for, a MECS  </a:t>
            </a:r>
            <a:endParaRPr lang="en-GB" dirty="0"/>
          </a:p>
          <a:p>
            <a:r>
              <a:rPr lang="en-GB" dirty="0"/>
              <a:t>In a small number of cases the outcome from a MECS might be the advice that a patient should visit their own practitioner for a sight test, but</a:t>
            </a:r>
            <a:r>
              <a:rPr lang="en-GB" b="1" dirty="0"/>
              <a:t> it should be extremely rare (if ever) for a sight test to lead to a MECS examination</a:t>
            </a:r>
            <a:endParaRPr lang="en-GB" dirty="0"/>
          </a:p>
          <a:p>
            <a:endParaRPr lang="en-GB" dirty="0"/>
          </a:p>
        </p:txBody>
      </p:sp>
    </p:spTree>
    <p:extLst>
      <p:ext uri="{BB962C8B-B14F-4D97-AF65-F5344CB8AC3E}">
        <p14:creationId xmlns:p14="http://schemas.microsoft.com/office/powerpoint/2010/main" val="3023365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7B73-DA9D-4DF0-86C9-3A4080500CCE}"/>
              </a:ext>
            </a:extLst>
          </p:cNvPr>
          <p:cNvSpPr>
            <a:spLocks noGrp="1"/>
          </p:cNvSpPr>
          <p:nvPr>
            <p:ph type="title"/>
          </p:nvPr>
        </p:nvSpPr>
        <p:spPr/>
        <p:txBody>
          <a:bodyPr>
            <a:normAutofit fontScale="90000"/>
          </a:bodyPr>
          <a:lstStyle/>
          <a:p>
            <a:r>
              <a:rPr lang="en-GB" dirty="0"/>
              <a:t>MECS – Referral from Non MECS-accredited opticians</a:t>
            </a:r>
          </a:p>
        </p:txBody>
      </p:sp>
      <p:sp>
        <p:nvSpPr>
          <p:cNvPr id="3" name="Content Placeholder 2">
            <a:extLst>
              <a:ext uri="{FF2B5EF4-FFF2-40B4-BE49-F238E27FC236}">
                <a16:creationId xmlns:a16="http://schemas.microsoft.com/office/drawing/2014/main" id="{06ED03F3-347E-46C3-B741-D7AA53C5DE39}"/>
              </a:ext>
            </a:extLst>
          </p:cNvPr>
          <p:cNvSpPr>
            <a:spLocks noGrp="1"/>
          </p:cNvSpPr>
          <p:nvPr>
            <p:ph idx="1"/>
          </p:nvPr>
        </p:nvSpPr>
        <p:spPr/>
        <p:txBody>
          <a:bodyPr>
            <a:normAutofit fontScale="77500" lnSpcReduction="20000"/>
          </a:bodyPr>
          <a:lstStyle/>
          <a:p>
            <a:r>
              <a:rPr lang="en-GB" dirty="0"/>
              <a:t>There are limited circumstances in which a non MECS-accredited registered optician may refer a patient to a MECS-accredited registered optician (either within the same optical practice, or to an alternative optical practice), where it is in the best interests of the patient.  The main conditions to which such referrals may apply are:</a:t>
            </a:r>
          </a:p>
          <a:p>
            <a:pPr lvl="0"/>
            <a:r>
              <a:rPr lang="en-GB" b="1" dirty="0"/>
              <a:t>a patient presenting with recent onset flashes and floaters</a:t>
            </a:r>
          </a:p>
          <a:p>
            <a:pPr lvl="0"/>
            <a:r>
              <a:rPr lang="en-GB" b="1" dirty="0"/>
              <a:t>a patient with mild-to-moderate ocular pain</a:t>
            </a:r>
          </a:p>
          <a:p>
            <a:pPr lvl="0"/>
            <a:r>
              <a:rPr lang="en-GB" b="1" dirty="0"/>
              <a:t>a patient requiring differential diagnosis of the red eye  </a:t>
            </a:r>
          </a:p>
          <a:p>
            <a:r>
              <a:rPr lang="en-GB" dirty="0"/>
              <a:t>For such patients, a sight test may not always provide an appropriate means of investigating and managing their conditions, and MECS often provides the best context for doing so.</a:t>
            </a:r>
          </a:p>
          <a:p>
            <a:r>
              <a:rPr lang="en-GB" dirty="0"/>
              <a:t>Before referring the patient into MECS, there are two things that the non MECS-accredited registered optician must bear in mind:</a:t>
            </a:r>
          </a:p>
          <a:p>
            <a:pPr lvl="0"/>
            <a:r>
              <a:rPr lang="en-GB" b="1" dirty="0"/>
              <a:t>One of the main purposes of MECS is to manage patients in primary care rather than secondary care, where possible.</a:t>
            </a:r>
            <a:r>
              <a:rPr lang="en-GB" dirty="0"/>
              <a:t> </a:t>
            </a:r>
          </a:p>
          <a:p>
            <a:pPr lvl="0"/>
            <a:r>
              <a:rPr lang="en-GB" b="1" dirty="0"/>
              <a:t>It is important that the non MECS-accredited practitioner understands that their duty of care to the patient under GOS is unaffected.</a:t>
            </a:r>
            <a:r>
              <a:rPr lang="en-GB" dirty="0"/>
              <a:t> </a:t>
            </a:r>
          </a:p>
          <a:p>
            <a:pPr lvl="0"/>
            <a:endParaRPr lang="en-GB" dirty="0"/>
          </a:p>
        </p:txBody>
      </p:sp>
    </p:spTree>
    <p:extLst>
      <p:ext uri="{BB962C8B-B14F-4D97-AF65-F5344CB8AC3E}">
        <p14:creationId xmlns:p14="http://schemas.microsoft.com/office/powerpoint/2010/main" val="1196951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14F75-D532-4FD1-9888-CAE1595678F3}"/>
              </a:ext>
            </a:extLst>
          </p:cNvPr>
          <p:cNvSpPr>
            <a:spLocks noGrp="1"/>
          </p:cNvSpPr>
          <p:nvPr>
            <p:ph type="title"/>
          </p:nvPr>
        </p:nvSpPr>
        <p:spPr/>
        <p:txBody>
          <a:bodyPr/>
          <a:lstStyle/>
          <a:p>
            <a:r>
              <a:rPr lang="en-GB" dirty="0"/>
              <a:t>Thank you :)</a:t>
            </a:r>
            <a:br>
              <a:rPr lang="en-GB" dirty="0">
                <a:sym typeface="Wingdings" panose="05000000000000000000" pitchFamily="2" charset="2"/>
              </a:rPr>
            </a:br>
            <a:r>
              <a:rPr lang="en-GB" dirty="0"/>
              <a:t>…any questions?</a:t>
            </a:r>
          </a:p>
        </p:txBody>
      </p:sp>
      <p:pic>
        <p:nvPicPr>
          <p:cNvPr id="4" name="Content Placeholder 5" descr="MECS A4 Poster landscape-2 (2).jpg">
            <a:extLst>
              <a:ext uri="{FF2B5EF4-FFF2-40B4-BE49-F238E27FC236}">
                <a16:creationId xmlns:a16="http://schemas.microsoft.com/office/drawing/2014/main" id="{851DC04D-33D1-44D2-B175-41483AD9E1E3}"/>
              </a:ext>
            </a:extLst>
          </p:cNvPr>
          <p:cNvPicPr>
            <a:picLocks noGrp="1" noChangeAspect="1"/>
          </p:cNvPicPr>
          <p:nvPr>
            <p:ph idx="1"/>
          </p:nvPr>
        </p:nvPicPr>
        <p:blipFill>
          <a:blip r:embed="rId2"/>
          <a:stretch>
            <a:fillRect/>
          </a:stretch>
        </p:blipFill>
        <p:spPr>
          <a:xfrm>
            <a:off x="5118100" y="1206720"/>
            <a:ext cx="6281738" cy="4441385"/>
          </a:xfrm>
        </p:spPr>
      </p:pic>
    </p:spTree>
    <p:extLst>
      <p:ext uri="{BB962C8B-B14F-4D97-AF65-F5344CB8AC3E}">
        <p14:creationId xmlns:p14="http://schemas.microsoft.com/office/powerpoint/2010/main" val="343062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4872B-2FBD-4E38-B2BB-0DE7FF0233C1}"/>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ADE6E535-459C-4588-93DD-03019226064D}"/>
              </a:ext>
            </a:extLst>
          </p:cNvPr>
          <p:cNvSpPr>
            <a:spLocks noGrp="1"/>
          </p:cNvSpPr>
          <p:nvPr>
            <p:ph idx="1"/>
          </p:nvPr>
        </p:nvSpPr>
        <p:spPr/>
        <p:txBody>
          <a:bodyPr/>
          <a:lstStyle/>
          <a:p>
            <a:r>
              <a:rPr lang="en-GB" dirty="0"/>
              <a:t>The Acute Eye Service has been re-commissioned as North Staffordshire Minor Eye Conditions Service (MECS)</a:t>
            </a:r>
          </a:p>
          <a:p>
            <a:r>
              <a:rPr lang="en-GB" dirty="0"/>
              <a:t>Each accredited practice will have a contract with Primary Eyecare (PEC) Services</a:t>
            </a:r>
          </a:p>
          <a:p>
            <a:r>
              <a:rPr lang="en-GB" dirty="0"/>
              <a:t>PEC Services will provide an end-to-end managed service</a:t>
            </a:r>
          </a:p>
        </p:txBody>
      </p:sp>
    </p:spTree>
    <p:extLst>
      <p:ext uri="{BB962C8B-B14F-4D97-AF65-F5344CB8AC3E}">
        <p14:creationId xmlns:p14="http://schemas.microsoft.com/office/powerpoint/2010/main" val="2124157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A149B-386D-4949-B7A7-C8EBD70FBA1E}"/>
              </a:ext>
            </a:extLst>
          </p:cNvPr>
          <p:cNvSpPr>
            <a:spLocks noGrp="1"/>
          </p:cNvSpPr>
          <p:nvPr>
            <p:ph type="title"/>
          </p:nvPr>
        </p:nvSpPr>
        <p:spPr/>
        <p:txBody>
          <a:bodyPr/>
          <a:lstStyle/>
          <a:p>
            <a:r>
              <a:rPr lang="en-GB" dirty="0"/>
              <a:t>Why MECS?</a:t>
            </a:r>
          </a:p>
        </p:txBody>
      </p:sp>
      <p:sp>
        <p:nvSpPr>
          <p:cNvPr id="3" name="Content Placeholder 2">
            <a:extLst>
              <a:ext uri="{FF2B5EF4-FFF2-40B4-BE49-F238E27FC236}">
                <a16:creationId xmlns:a16="http://schemas.microsoft.com/office/drawing/2014/main" id="{04D92B49-BB48-415A-A8B6-0C6CE31DDDE8}"/>
              </a:ext>
            </a:extLst>
          </p:cNvPr>
          <p:cNvSpPr>
            <a:spLocks noGrp="1"/>
          </p:cNvSpPr>
          <p:nvPr>
            <p:ph idx="1"/>
          </p:nvPr>
        </p:nvSpPr>
        <p:spPr/>
        <p:txBody>
          <a:bodyPr>
            <a:normAutofit fontScale="92500" lnSpcReduction="10000"/>
          </a:bodyPr>
          <a:lstStyle/>
          <a:p>
            <a:r>
              <a:rPr lang="en-GB" dirty="0"/>
              <a:t>The PEATS service was first commissioned by Stafford &amp; Surrounds (SAS) and Cannock Chase (CC) CCGs in July 2015. It was re-commissioned as a MECS service and extended to SE Staffs and </a:t>
            </a:r>
            <a:r>
              <a:rPr lang="en-GB" dirty="0" err="1"/>
              <a:t>Seisdon</a:t>
            </a:r>
            <a:r>
              <a:rPr lang="en-GB" dirty="0"/>
              <a:t> Peninsula CCG in May 2017</a:t>
            </a:r>
          </a:p>
          <a:p>
            <a:r>
              <a:rPr lang="en-GB" dirty="0"/>
              <a:t>Most common eye problems can be assessed and treated by local community optometrists</a:t>
            </a:r>
          </a:p>
          <a:p>
            <a:r>
              <a:rPr lang="en-GB" dirty="0"/>
              <a:t>An evaluation of Stafford and Cannock MECS by SAS and CC CCGs (January 2016) has found:</a:t>
            </a:r>
          </a:p>
          <a:p>
            <a:pPr lvl="0"/>
            <a:r>
              <a:rPr lang="en-GB" b="1" dirty="0"/>
              <a:t>65% of MECS patients can be managed solely by community optometrists</a:t>
            </a:r>
          </a:p>
          <a:p>
            <a:pPr lvl="0"/>
            <a:r>
              <a:rPr lang="en-GB" b="1" dirty="0"/>
              <a:t>13% of MECS patients can be managed by community optometrists working with GPs</a:t>
            </a:r>
          </a:p>
          <a:p>
            <a:pPr lvl="0"/>
            <a:r>
              <a:rPr lang="en-GB" b="1" dirty="0"/>
              <a:t>Only 22% need referral to the HES</a:t>
            </a:r>
          </a:p>
          <a:p>
            <a:pPr lvl="0"/>
            <a:r>
              <a:rPr lang="en-GB" b="1" dirty="0"/>
              <a:t>100% of patients were very satisfied with the service</a:t>
            </a:r>
          </a:p>
          <a:p>
            <a:endParaRPr lang="en-GB" dirty="0"/>
          </a:p>
        </p:txBody>
      </p:sp>
    </p:spTree>
    <p:extLst>
      <p:ext uri="{BB962C8B-B14F-4D97-AF65-F5344CB8AC3E}">
        <p14:creationId xmlns:p14="http://schemas.microsoft.com/office/powerpoint/2010/main" val="154942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28EB3-301E-4F72-B4F2-C5B0D4B9A1F4}"/>
              </a:ext>
            </a:extLst>
          </p:cNvPr>
          <p:cNvSpPr>
            <a:spLocks noGrp="1"/>
          </p:cNvSpPr>
          <p:nvPr>
            <p:ph type="title"/>
          </p:nvPr>
        </p:nvSpPr>
        <p:spPr/>
        <p:txBody>
          <a:bodyPr/>
          <a:lstStyle/>
          <a:p>
            <a:r>
              <a:rPr lang="en-GB" dirty="0"/>
              <a:t>MECS vs Acute Eye Service</a:t>
            </a:r>
          </a:p>
        </p:txBody>
      </p:sp>
      <p:sp>
        <p:nvSpPr>
          <p:cNvPr id="3" name="Content Placeholder 2">
            <a:extLst>
              <a:ext uri="{FF2B5EF4-FFF2-40B4-BE49-F238E27FC236}">
                <a16:creationId xmlns:a16="http://schemas.microsoft.com/office/drawing/2014/main" id="{E69D551C-0371-481C-98FB-2CC68A588100}"/>
              </a:ext>
            </a:extLst>
          </p:cNvPr>
          <p:cNvSpPr>
            <a:spLocks noGrp="1"/>
          </p:cNvSpPr>
          <p:nvPr>
            <p:ph idx="1"/>
          </p:nvPr>
        </p:nvSpPr>
        <p:spPr/>
        <p:txBody>
          <a:bodyPr>
            <a:normAutofit fontScale="92500" lnSpcReduction="20000"/>
          </a:bodyPr>
          <a:lstStyle/>
          <a:p>
            <a:r>
              <a:rPr lang="en-GB" dirty="0"/>
              <a:t>The Acute Eye pathway service specification of April 2008 defines the GP practice protocol for referral into the scheme, and it is quite narrow in scope. The remit of MECS is much broader than this</a:t>
            </a:r>
          </a:p>
          <a:p>
            <a:r>
              <a:rPr lang="en-GB" b="1" dirty="0"/>
              <a:t>MECS enables the triaging of not only acute referrals, but non-acute referrals also</a:t>
            </a:r>
            <a:endParaRPr lang="en-GB" dirty="0"/>
          </a:p>
          <a:p>
            <a:r>
              <a:rPr lang="en-GB" b="1" dirty="0"/>
              <a:t>GPs can choose to send referrals from non-accredited optometrists into the service for refinement</a:t>
            </a:r>
          </a:p>
          <a:p>
            <a:r>
              <a:rPr lang="en-GB" dirty="0"/>
              <a:t>In addition, MECS enables the treatment of minor eye conditions and also some minor eye procedures</a:t>
            </a:r>
          </a:p>
          <a:p>
            <a:r>
              <a:rPr lang="en-GB" dirty="0"/>
              <a:t>No need for a separate Adnexal pathway - most of these conditions will now fall into the remit of MECS</a:t>
            </a:r>
          </a:p>
          <a:p>
            <a:r>
              <a:rPr lang="en-GB" dirty="0"/>
              <a:t>Another important way in which MECS differs from the Acute Eye pathway is that the CCGs will now be contracting for the service via PEC Services.  In this way, the CCGs hope to improve outcomes and efficiencies</a:t>
            </a:r>
          </a:p>
          <a:p>
            <a:endParaRPr lang="en-GB" dirty="0"/>
          </a:p>
        </p:txBody>
      </p:sp>
    </p:spTree>
    <p:extLst>
      <p:ext uri="{BB962C8B-B14F-4D97-AF65-F5344CB8AC3E}">
        <p14:creationId xmlns:p14="http://schemas.microsoft.com/office/powerpoint/2010/main" val="1439250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EE968-ACDD-4FB3-BCD7-DE3C54B767F7}"/>
              </a:ext>
            </a:extLst>
          </p:cNvPr>
          <p:cNvSpPr>
            <a:spLocks noGrp="1"/>
          </p:cNvSpPr>
          <p:nvPr>
            <p:ph type="title"/>
          </p:nvPr>
        </p:nvSpPr>
        <p:spPr/>
        <p:txBody>
          <a:bodyPr/>
          <a:lstStyle/>
          <a:p>
            <a:r>
              <a:rPr lang="en-GB" dirty="0"/>
              <a:t>MECS - Purpose</a:t>
            </a:r>
          </a:p>
        </p:txBody>
      </p:sp>
      <p:sp>
        <p:nvSpPr>
          <p:cNvPr id="3" name="Content Placeholder 2">
            <a:extLst>
              <a:ext uri="{FF2B5EF4-FFF2-40B4-BE49-F238E27FC236}">
                <a16:creationId xmlns:a16="http://schemas.microsoft.com/office/drawing/2014/main" id="{D5DD59E8-DBF6-44F6-B513-45D8D47B9F42}"/>
              </a:ext>
            </a:extLst>
          </p:cNvPr>
          <p:cNvSpPr>
            <a:spLocks noGrp="1"/>
          </p:cNvSpPr>
          <p:nvPr>
            <p:ph idx="1"/>
          </p:nvPr>
        </p:nvSpPr>
        <p:spPr/>
        <p:txBody>
          <a:bodyPr/>
          <a:lstStyle/>
          <a:p>
            <a:r>
              <a:rPr lang="en-GB" dirty="0"/>
              <a:t>The prime purpose of MECS is to reduce onwards referrals to secondary care</a:t>
            </a:r>
          </a:p>
          <a:p>
            <a:r>
              <a:rPr lang="en-GB" dirty="0"/>
              <a:t>Where referral to secondary care is required, it will be to a suitable specialist with appropriate work up, initial diagnosis and urgency</a:t>
            </a:r>
          </a:p>
          <a:p>
            <a:r>
              <a:rPr lang="en-GB" dirty="0"/>
              <a:t>There is no point in seeing these patients and then referring the majority anyway</a:t>
            </a:r>
          </a:p>
          <a:p>
            <a:r>
              <a:rPr lang="en-GB" dirty="0"/>
              <a:t>The </a:t>
            </a:r>
            <a:r>
              <a:rPr lang="en-GB" dirty="0" err="1"/>
              <a:t>Metastorm</a:t>
            </a:r>
            <a:r>
              <a:rPr lang="en-GB" dirty="0"/>
              <a:t> IT system will be monitoring this, both by practice and by practitioner.</a:t>
            </a:r>
          </a:p>
          <a:p>
            <a:endParaRPr lang="en-GB" dirty="0"/>
          </a:p>
        </p:txBody>
      </p:sp>
    </p:spTree>
    <p:extLst>
      <p:ext uri="{BB962C8B-B14F-4D97-AF65-F5344CB8AC3E}">
        <p14:creationId xmlns:p14="http://schemas.microsoft.com/office/powerpoint/2010/main" val="2794483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FA90E-2C38-4104-A815-5EEF2615062B}"/>
              </a:ext>
            </a:extLst>
          </p:cNvPr>
          <p:cNvSpPr>
            <a:spLocks noGrp="1"/>
          </p:cNvSpPr>
          <p:nvPr>
            <p:ph type="title"/>
          </p:nvPr>
        </p:nvSpPr>
        <p:spPr/>
        <p:txBody>
          <a:bodyPr/>
          <a:lstStyle/>
          <a:p>
            <a:r>
              <a:rPr lang="en-GB" dirty="0"/>
              <a:t>MECS – Key Points (1)</a:t>
            </a:r>
          </a:p>
        </p:txBody>
      </p:sp>
      <p:sp>
        <p:nvSpPr>
          <p:cNvPr id="3" name="Content Placeholder 2">
            <a:extLst>
              <a:ext uri="{FF2B5EF4-FFF2-40B4-BE49-F238E27FC236}">
                <a16:creationId xmlns:a16="http://schemas.microsoft.com/office/drawing/2014/main" id="{DA80EABD-681D-4B0B-A17F-CB5C28B00BBA}"/>
              </a:ext>
            </a:extLst>
          </p:cNvPr>
          <p:cNvSpPr>
            <a:spLocks noGrp="1"/>
          </p:cNvSpPr>
          <p:nvPr>
            <p:ph idx="1"/>
          </p:nvPr>
        </p:nvSpPr>
        <p:spPr/>
        <p:txBody>
          <a:bodyPr>
            <a:normAutofit fontScale="92500" lnSpcReduction="10000"/>
          </a:bodyPr>
          <a:lstStyle/>
          <a:p>
            <a:r>
              <a:rPr lang="en-GB" dirty="0"/>
              <a:t>All provision of service must be recorded on </a:t>
            </a:r>
            <a:r>
              <a:rPr lang="en-GB" dirty="0" err="1"/>
              <a:t>Metastorm</a:t>
            </a:r>
            <a:r>
              <a:rPr lang="en-GB" dirty="0"/>
              <a:t>.  It’s the only way you’ll get paid</a:t>
            </a:r>
          </a:p>
          <a:p>
            <a:r>
              <a:rPr lang="en-GB" dirty="0"/>
              <a:t>All contacts regarding MECS should be recorded in your practice records, even if they don’t result in an appointment. This is for your own protection, so that there is a record</a:t>
            </a:r>
          </a:p>
          <a:p>
            <a:r>
              <a:rPr lang="en-GB" dirty="0"/>
              <a:t>A </a:t>
            </a:r>
            <a:r>
              <a:rPr lang="en-GB" b="1" dirty="0"/>
              <a:t>“MECS Referral Form for GPs”</a:t>
            </a:r>
            <a:r>
              <a:rPr lang="en-GB" dirty="0"/>
              <a:t> document has been uploaded to the Map of Medicine.  This will list the inclusion/exclusion criteria for the service to GPs and to their staff</a:t>
            </a:r>
          </a:p>
          <a:p>
            <a:r>
              <a:rPr lang="en-GB" b="1" dirty="0"/>
              <a:t>All participating MECS practices must triage the referral within 48 hours (24 hours if MECS URGENT)</a:t>
            </a:r>
          </a:p>
          <a:p>
            <a:r>
              <a:rPr lang="en-GB" dirty="0"/>
              <a:t>As a minimum, </a:t>
            </a:r>
            <a:r>
              <a:rPr lang="en-GB" b="1" dirty="0"/>
              <a:t>the patient will be seen by the MECS service within 14 days (MECS ROUTINE)</a:t>
            </a:r>
            <a:r>
              <a:rPr lang="en-GB" dirty="0"/>
              <a:t>.  However, </a:t>
            </a:r>
            <a:r>
              <a:rPr lang="en-GB" b="1" dirty="0"/>
              <a:t>urgent referrals shall be seen within 24 hours (MECS URGENT)</a:t>
            </a:r>
            <a:endParaRPr lang="en-GB" dirty="0"/>
          </a:p>
        </p:txBody>
      </p:sp>
    </p:spTree>
    <p:extLst>
      <p:ext uri="{BB962C8B-B14F-4D97-AF65-F5344CB8AC3E}">
        <p14:creationId xmlns:p14="http://schemas.microsoft.com/office/powerpoint/2010/main" val="1420706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24CC8F9-FBA8-492D-B06B-6C7B8297FF60}"/>
              </a:ext>
            </a:extLst>
          </p:cNvPr>
          <p:cNvPicPr>
            <a:picLocks noChangeAspect="1"/>
          </p:cNvPicPr>
          <p:nvPr/>
        </p:nvPicPr>
        <p:blipFill>
          <a:blip r:embed="rId2"/>
          <a:stretch>
            <a:fillRect/>
          </a:stretch>
        </p:blipFill>
        <p:spPr>
          <a:xfrm>
            <a:off x="3402502" y="0"/>
            <a:ext cx="5386996" cy="6858000"/>
          </a:xfrm>
          <a:prstGeom prst="rect">
            <a:avLst/>
          </a:prstGeom>
        </p:spPr>
      </p:pic>
    </p:spTree>
    <p:extLst>
      <p:ext uri="{BB962C8B-B14F-4D97-AF65-F5344CB8AC3E}">
        <p14:creationId xmlns:p14="http://schemas.microsoft.com/office/powerpoint/2010/main" val="371653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04BA5-9D90-40E4-B580-E94C9B96FA7A}"/>
              </a:ext>
            </a:extLst>
          </p:cNvPr>
          <p:cNvSpPr>
            <a:spLocks noGrp="1"/>
          </p:cNvSpPr>
          <p:nvPr>
            <p:ph type="title"/>
          </p:nvPr>
        </p:nvSpPr>
        <p:spPr/>
        <p:txBody>
          <a:bodyPr/>
          <a:lstStyle/>
          <a:p>
            <a:r>
              <a:rPr lang="en-GB" dirty="0"/>
              <a:t>MECS – Key Points (2)</a:t>
            </a:r>
          </a:p>
        </p:txBody>
      </p:sp>
      <p:sp>
        <p:nvSpPr>
          <p:cNvPr id="3" name="Content Placeholder 2">
            <a:extLst>
              <a:ext uri="{FF2B5EF4-FFF2-40B4-BE49-F238E27FC236}">
                <a16:creationId xmlns:a16="http://schemas.microsoft.com/office/drawing/2014/main" id="{98734A1B-4C70-48F6-BE3B-6C3E5CFF1CE4}"/>
              </a:ext>
            </a:extLst>
          </p:cNvPr>
          <p:cNvSpPr>
            <a:spLocks noGrp="1"/>
          </p:cNvSpPr>
          <p:nvPr>
            <p:ph idx="1"/>
          </p:nvPr>
        </p:nvSpPr>
        <p:spPr/>
        <p:txBody>
          <a:bodyPr>
            <a:normAutofit fontScale="85000" lnSpcReduction="10000"/>
          </a:bodyPr>
          <a:lstStyle/>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MECS referrals will be sent directly to your practice via GPs, via PEC Services’ electronic referral hub, and occasionally from non-accredited optometrists and DOs, plus self-referrals from patients</a:t>
            </a: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You must complete a triage of referrals into your practice via a </a:t>
            </a:r>
            <a:r>
              <a:rPr lang="en-GB" b="1" dirty="0">
                <a:latin typeface="Calibri" panose="020F0502020204030204" pitchFamily="34" charset="0"/>
                <a:ea typeface="Calibri" panose="020F0502020204030204" pitchFamily="34" charset="0"/>
                <a:cs typeface="Times New Roman" panose="02020603050405020304" pitchFamily="18" charset="0"/>
              </a:rPr>
              <a:t>MECS reception triage form</a:t>
            </a:r>
            <a:r>
              <a:rPr lang="en-GB" dirty="0">
                <a:latin typeface="Calibri" panose="020F0502020204030204" pitchFamily="34" charset="0"/>
                <a:ea typeface="Calibri" panose="020F0502020204030204" pitchFamily="34" charset="0"/>
                <a:cs typeface="Times New Roman" panose="02020603050405020304" pitchFamily="18" charset="0"/>
              </a:rPr>
              <a:t>, so that referrals immediately apparent as inappropriate are sent straight to the Emergency Eye Clinic with appropriate urgency without seeing them in MECS, or bounced back to the original referrer (with comments) without seeing them in MECS</a:t>
            </a:r>
          </a:p>
          <a:p>
            <a:pPr>
              <a:lnSpc>
                <a:spcPct val="115000"/>
              </a:lnSpc>
              <a:spcAft>
                <a:spcPts val="0"/>
              </a:spcAft>
            </a:pPr>
            <a:r>
              <a:rPr lang="en-GB" dirty="0">
                <a:latin typeface="Calibri" panose="020F0502020204030204" pitchFamily="34" charset="0"/>
                <a:ea typeface="Calibri" panose="020F0502020204030204" pitchFamily="34" charset="0"/>
                <a:cs typeface="Calibri" panose="020F0502020204030204" pitchFamily="34" charset="0"/>
              </a:rPr>
              <a:t>In instances where the level of urgency is unclear, the triage should then be passed on to an accredited optometrist</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b="1" dirty="0">
                <a:latin typeface="Calibri" panose="020F0502020204030204" pitchFamily="34" charset="0"/>
                <a:ea typeface="Calibri" panose="020F0502020204030204" pitchFamily="34" charset="0"/>
                <a:cs typeface="Calibri" panose="020F0502020204030204" pitchFamily="34" charset="0"/>
              </a:rPr>
              <a:t>If the practice doesn’t have the availability, then it is that practice’s responsibility to find the patient an appointment from another practice in the service, within the appropriate time window</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dirty="0">
                <a:latin typeface="Calibri" panose="020F0502020204030204" pitchFamily="34" charset="0"/>
                <a:ea typeface="Calibri" panose="020F0502020204030204" pitchFamily="34" charset="0"/>
                <a:cs typeface="Calibri" panose="020F0502020204030204" pitchFamily="34" charset="0"/>
              </a:rPr>
              <a:t>It is anticipated that a relatively small percentage of patients that undergo community assessments will require follow up (just 5% in South Staffs MECS). A follow up appointment will be offered, where clinically necessary, by the accredited optometrist within 2 weeks of the initial consultation</a:t>
            </a: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0490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4F1CE-6A65-4336-B298-37047675038E}"/>
              </a:ext>
            </a:extLst>
          </p:cNvPr>
          <p:cNvSpPr>
            <a:spLocks noGrp="1"/>
          </p:cNvSpPr>
          <p:nvPr>
            <p:ph type="title"/>
          </p:nvPr>
        </p:nvSpPr>
        <p:spPr/>
        <p:txBody>
          <a:bodyPr/>
          <a:lstStyle/>
          <a:p>
            <a:r>
              <a:rPr lang="en-GB" dirty="0"/>
              <a:t>MECS – Electronic Referral Hub</a:t>
            </a:r>
          </a:p>
        </p:txBody>
      </p:sp>
      <p:sp>
        <p:nvSpPr>
          <p:cNvPr id="3" name="Content Placeholder 2">
            <a:extLst>
              <a:ext uri="{FF2B5EF4-FFF2-40B4-BE49-F238E27FC236}">
                <a16:creationId xmlns:a16="http://schemas.microsoft.com/office/drawing/2014/main" id="{7873BD3E-3EAC-4756-B880-DBA07EF9D450}"/>
              </a:ext>
            </a:extLst>
          </p:cNvPr>
          <p:cNvSpPr>
            <a:spLocks noGrp="1"/>
          </p:cNvSpPr>
          <p:nvPr>
            <p:ph idx="1"/>
          </p:nvPr>
        </p:nvSpPr>
        <p:spPr/>
        <p:txBody>
          <a:bodyPr/>
          <a:lstStyle/>
          <a:p>
            <a:pPr lvl="0"/>
            <a:r>
              <a:rPr lang="en-GB" dirty="0"/>
              <a:t>PEC Services is providing an NHS.net address as a route into MECS for electronic referrals from GPs.  </a:t>
            </a:r>
          </a:p>
          <a:p>
            <a:pPr lvl="0"/>
            <a:r>
              <a:rPr lang="en-GB" dirty="0"/>
              <a:t>A triage clinician will pick up the referral and gauge the urgency, before instructing PEC’s service coordinator to fax it to one of the participating practices.  </a:t>
            </a:r>
          </a:p>
          <a:p>
            <a:pPr lvl="0"/>
            <a:r>
              <a:rPr lang="en-GB" dirty="0"/>
              <a:t>The practice would then be responsible for fitting the MECS referral into its clinics with the appropriate urgency, or finding an alternative provider if it does not have the capacity.</a:t>
            </a:r>
          </a:p>
          <a:p>
            <a:endParaRPr lang="en-GB" dirty="0"/>
          </a:p>
        </p:txBody>
      </p:sp>
    </p:spTree>
    <p:extLst>
      <p:ext uri="{BB962C8B-B14F-4D97-AF65-F5344CB8AC3E}">
        <p14:creationId xmlns:p14="http://schemas.microsoft.com/office/powerpoint/2010/main" val="343495417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TM16401371[[fn=Atlas]]</Template>
  <TotalTime>0</TotalTime>
  <Words>1671</Words>
  <Application>Microsoft Office PowerPoint</Application>
  <PresentationFormat>Widescreen</PresentationFormat>
  <Paragraphs>103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Calibri Light</vt:lpstr>
      <vt:lpstr>Rockwell</vt:lpstr>
      <vt:lpstr>Wingdings</vt:lpstr>
      <vt:lpstr>Atlas</vt:lpstr>
      <vt:lpstr>MECS – Guidance for Participating Optometrists</vt:lpstr>
      <vt:lpstr>Introduction</vt:lpstr>
      <vt:lpstr>Why MECS?</vt:lpstr>
      <vt:lpstr>MECS vs Acute Eye Service</vt:lpstr>
      <vt:lpstr>MECS - Purpose</vt:lpstr>
      <vt:lpstr>MECS – Key Points (1)</vt:lpstr>
      <vt:lpstr>PowerPoint Presentation</vt:lpstr>
      <vt:lpstr>MECS – Key Points (2)</vt:lpstr>
      <vt:lpstr>MECS – Electronic Referral Hub</vt:lpstr>
      <vt:lpstr>Electronic Referral Hub - Failsafes</vt:lpstr>
      <vt:lpstr>PowerPoint Presentation</vt:lpstr>
      <vt:lpstr>PowerPoint Presentation</vt:lpstr>
      <vt:lpstr>MECS – Inclusion Criteria</vt:lpstr>
      <vt:lpstr>MECS – Exclusion Criteria</vt:lpstr>
      <vt:lpstr>Use of MECS (1)</vt:lpstr>
      <vt:lpstr>Use of MECS (2)</vt:lpstr>
      <vt:lpstr>The use of MECS and Sight Tests</vt:lpstr>
      <vt:lpstr>MECS – Referral from Non MECS-accredited opticians</vt:lpstr>
      <vt:lpstr>Thank you :)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MECS – Guidance for Participating Optometrists</dc:title>
  <dc:creator>Mark McCracken</dc:creator>
  <cp:lastModifiedBy>Alison Lowell</cp:lastModifiedBy>
  <cp:revision>21</cp:revision>
  <dcterms:created xsi:type="dcterms:W3CDTF">2019-03-03T16:01:07Z</dcterms:created>
  <dcterms:modified xsi:type="dcterms:W3CDTF">2019-05-08T13:12:08Z</dcterms:modified>
</cp:coreProperties>
</file>