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333" r:id="rId3"/>
    <p:sldId id="334" r:id="rId4"/>
    <p:sldId id="332" r:id="rId5"/>
    <p:sldId id="298" r:id="rId6"/>
    <p:sldId id="300" r:id="rId7"/>
    <p:sldId id="302" r:id="rId8"/>
    <p:sldId id="260" r:id="rId9"/>
    <p:sldId id="287" r:id="rId10"/>
    <p:sldId id="263" r:id="rId11"/>
    <p:sldId id="288" r:id="rId12"/>
    <p:sldId id="264" r:id="rId13"/>
    <p:sldId id="265" r:id="rId14"/>
    <p:sldId id="267" r:id="rId15"/>
    <p:sldId id="279" r:id="rId16"/>
    <p:sldId id="274" r:id="rId17"/>
    <p:sldId id="280" r:id="rId18"/>
    <p:sldId id="285" r:id="rId19"/>
    <p:sldId id="409" r:id="rId20"/>
    <p:sldId id="396" r:id="rId21"/>
    <p:sldId id="415" r:id="rId22"/>
    <p:sldId id="397" r:id="rId23"/>
    <p:sldId id="405" r:id="rId24"/>
    <p:sldId id="400" r:id="rId25"/>
    <p:sldId id="401" r:id="rId26"/>
    <p:sldId id="402" r:id="rId27"/>
    <p:sldId id="404" r:id="rId28"/>
    <p:sldId id="406" r:id="rId29"/>
    <p:sldId id="407" r:id="rId30"/>
    <p:sldId id="304" r:id="rId31"/>
    <p:sldId id="307" r:id="rId32"/>
    <p:sldId id="426" r:id="rId33"/>
    <p:sldId id="427" r:id="rId34"/>
    <p:sldId id="423" r:id="rId35"/>
    <p:sldId id="360" r:id="rId36"/>
    <p:sldId id="361" r:id="rId37"/>
    <p:sldId id="362" r:id="rId38"/>
    <p:sldId id="363" r:id="rId39"/>
    <p:sldId id="364" r:id="rId40"/>
    <p:sldId id="365" r:id="rId41"/>
    <p:sldId id="366" r:id="rId42"/>
    <p:sldId id="419" r:id="rId43"/>
    <p:sldId id="367" r:id="rId44"/>
    <p:sldId id="416" r:id="rId45"/>
    <p:sldId id="417" r:id="rId46"/>
    <p:sldId id="418" r:id="rId47"/>
    <p:sldId id="420" r:id="rId48"/>
    <p:sldId id="369" r:id="rId49"/>
    <p:sldId id="370" r:id="rId50"/>
    <p:sldId id="421" r:id="rId51"/>
    <p:sldId id="371" r:id="rId52"/>
    <p:sldId id="372" r:id="rId53"/>
    <p:sldId id="373" r:id="rId54"/>
    <p:sldId id="385" r:id="rId55"/>
    <p:sldId id="387" r:id="rId56"/>
    <p:sldId id="388" r:id="rId57"/>
    <p:sldId id="410" r:id="rId58"/>
    <p:sldId id="411" r:id="rId59"/>
    <p:sldId id="412" r:id="rId60"/>
    <p:sldId id="413" r:id="rId61"/>
    <p:sldId id="414" r:id="rId62"/>
    <p:sldId id="389" r:id="rId63"/>
    <p:sldId id="374" r:id="rId64"/>
    <p:sldId id="422" r:id="rId65"/>
    <p:sldId id="403" r:id="rId66"/>
    <p:sldId id="425" r:id="rId67"/>
    <p:sldId id="408" r:id="rId68"/>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7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92"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8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en-GB"/>
          </a:p>
        </p:txBody>
      </p:sp>
      <p:sp>
        <p:nvSpPr>
          <p:cNvPr id="112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en-GB"/>
          </a:p>
        </p:txBody>
      </p:sp>
      <p:sp>
        <p:nvSpPr>
          <p:cNvPr id="70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12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en-GB"/>
          </a:p>
        </p:txBody>
      </p:sp>
      <p:sp>
        <p:nvSpPr>
          <p:cNvPr id="112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BE079D8C-980A-4FDB-A738-F91322AD3750}" type="slidenum">
              <a:rPr lang="en-GB"/>
              <a:pPr>
                <a:defRPr/>
              </a:pPr>
              <a:t>‹#›</a:t>
            </a:fld>
            <a:endParaRPr lang="en-GB"/>
          </a:p>
        </p:txBody>
      </p:sp>
    </p:spTree>
    <p:extLst>
      <p:ext uri="{BB962C8B-B14F-4D97-AF65-F5344CB8AC3E}">
        <p14:creationId xmlns:p14="http://schemas.microsoft.com/office/powerpoint/2010/main" val="32207165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ncbi.nlm.nih.gov/pubmed/17070597"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smtClean="0">
                <a:solidFill>
                  <a:srgbClr val="FFC000"/>
                </a:solidFill>
              </a:rPr>
              <a:t>ICE(3/4</a:t>
            </a:r>
            <a:r>
              <a:rPr lang="en-GB" sz="1200" baseline="30000" dirty="0" smtClean="0">
                <a:solidFill>
                  <a:srgbClr val="FFC000"/>
                </a:solidFill>
              </a:rPr>
              <a:t>th</a:t>
            </a:r>
            <a:r>
              <a:rPr lang="en-GB" sz="1200" dirty="0" smtClean="0">
                <a:solidFill>
                  <a:srgbClr val="FFC000"/>
                </a:solidFill>
              </a:rPr>
              <a:t> decade) – unilateral- essential iris atrophy, Iris </a:t>
            </a:r>
            <a:r>
              <a:rPr lang="en-GB" sz="1200" dirty="0" err="1" smtClean="0">
                <a:solidFill>
                  <a:srgbClr val="FFC000"/>
                </a:solidFill>
              </a:rPr>
              <a:t>naevus</a:t>
            </a:r>
            <a:r>
              <a:rPr lang="en-GB" sz="1200" dirty="0" smtClean="0">
                <a:solidFill>
                  <a:srgbClr val="FFC000"/>
                </a:solidFill>
              </a:rPr>
              <a:t> (Cogan-Reese) syndrome, Chandlers (endothelial changes)</a:t>
            </a:r>
          </a:p>
          <a:p>
            <a:endParaRPr lang="en-GB" dirty="0"/>
          </a:p>
        </p:txBody>
      </p:sp>
      <p:sp>
        <p:nvSpPr>
          <p:cNvPr id="4" name="Slide Number Placeholder 3"/>
          <p:cNvSpPr>
            <a:spLocks noGrp="1"/>
          </p:cNvSpPr>
          <p:nvPr>
            <p:ph type="sldNum" sz="quarter" idx="10"/>
          </p:nvPr>
        </p:nvSpPr>
        <p:spPr/>
        <p:txBody>
          <a:bodyPr/>
          <a:lstStyle/>
          <a:p>
            <a:pPr>
              <a:defRPr/>
            </a:pPr>
            <a:fld id="{BE079D8C-980A-4FDB-A738-F91322AD3750}" type="slidenum">
              <a:rPr lang="en-GB" smtClean="0"/>
              <a:pPr>
                <a:defRPr/>
              </a:pPr>
              <a:t>11</a:t>
            </a:fld>
            <a:endParaRPr lang="en-GB"/>
          </a:p>
        </p:txBody>
      </p:sp>
    </p:spTree>
    <p:extLst>
      <p:ext uri="{BB962C8B-B14F-4D97-AF65-F5344CB8AC3E}">
        <p14:creationId xmlns:p14="http://schemas.microsoft.com/office/powerpoint/2010/main" val="3042977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The </a:t>
            </a:r>
            <a:r>
              <a:rPr lang="en-GB" sz="1200" dirty="0" err="1" smtClean="0"/>
              <a:t>Casia</a:t>
            </a:r>
            <a:r>
              <a:rPr lang="en-GB" sz="1200" dirty="0" smtClean="0"/>
              <a:t> SS-1000 OCT is a Fourier-domain, SS-OCT designed specifically for imaging the anterior segment. This system achieves high resolution imaging of 10΅m (Axial) and 30΅m (Transverse) and high speed scanning of 30,000 A-scans per second. With a substantial improvement in scan speed, the anterior chamber angles can be imaged 360 degrees in 128 cross sections (each with 512 A-scans) in about 2.4 seconds</a:t>
            </a:r>
            <a:r>
              <a:rPr lang="en-GB" dirty="0" smtClean="0"/>
              <a:t>. </a:t>
            </a:r>
          </a:p>
          <a:p>
            <a:r>
              <a:rPr lang="en-GB" sz="1200" dirty="0" smtClean="0"/>
              <a:t>The SS is one such anatomical landmark that is customarily used. It also serves as a landmark for the trabecular meshwork, which cannot be easily distinguished on AS-OCT images. The trabecular meshwork is located approximately 250–500 </a:t>
            </a:r>
            <a:r>
              <a:rPr lang="en-GB" sz="1200" dirty="0" err="1" smtClean="0"/>
              <a:t>μm</a:t>
            </a:r>
            <a:r>
              <a:rPr lang="en-GB" sz="1200" dirty="0" smtClean="0"/>
              <a:t> anterior to SS along the angle wall.</a:t>
            </a:r>
          </a:p>
          <a:p>
            <a:r>
              <a:rPr lang="en-GB" sz="1200" dirty="0" smtClean="0"/>
              <a:t>Angle closure in &gt; 1 quadrants was detected by AS-OCT in 142 (71%) patients (228 [66.7%] eyes) and by </a:t>
            </a:r>
            <a:r>
              <a:rPr lang="en-GB" sz="1200" dirty="0" err="1" smtClean="0"/>
              <a:t>gonioscopy</a:t>
            </a:r>
            <a:r>
              <a:rPr lang="en-GB" sz="1200" dirty="0" smtClean="0"/>
              <a:t> in 99 (49.5%) patients (152 [44.4%] eyes). </a:t>
            </a:r>
          </a:p>
          <a:p>
            <a:r>
              <a:rPr lang="en-GB" sz="1200" dirty="0" smtClean="0">
                <a:hlinkClick r:id="rId3" tooltip="Ophthalmology."/>
              </a:rPr>
              <a:t>Ophthalmology.</a:t>
            </a:r>
            <a:r>
              <a:rPr lang="en-GB" sz="1200" dirty="0" smtClean="0"/>
              <a:t> 2007 Jan;114(1):33-9.</a:t>
            </a:r>
          </a:p>
          <a:p>
            <a:endParaRPr lang="en-GB" sz="1200" dirty="0" smtClean="0"/>
          </a:p>
          <a:p>
            <a:r>
              <a:rPr lang="en-GB" sz="1200" dirty="0" smtClean="0"/>
              <a:t>50% of variation between observers in</a:t>
            </a:r>
            <a:r>
              <a:rPr lang="en-GB" sz="1200" baseline="0" dirty="0" smtClean="0"/>
              <a:t> </a:t>
            </a:r>
            <a:r>
              <a:rPr lang="en-GB" sz="1200" dirty="0" smtClean="0"/>
              <a:t>measurements of angle area (ARA, TISA)</a:t>
            </a:r>
            <a:r>
              <a:rPr lang="en-GB" sz="1200" baseline="0" dirty="0" smtClean="0"/>
              <a:t> </a:t>
            </a:r>
            <a:r>
              <a:rPr lang="en-GB" sz="1200" dirty="0" smtClean="0"/>
              <a:t>and 10% variation in linear measurements</a:t>
            </a:r>
            <a:r>
              <a:rPr lang="en-GB" sz="1200" baseline="0" dirty="0" smtClean="0"/>
              <a:t> </a:t>
            </a:r>
            <a:r>
              <a:rPr lang="en-GB" sz="1200" dirty="0" smtClean="0"/>
              <a:t>(AOD, anterior chamber angle) is due to</a:t>
            </a:r>
            <a:r>
              <a:rPr lang="en-GB" sz="1200" baseline="0" dirty="0" smtClean="0"/>
              <a:t> </a:t>
            </a:r>
            <a:r>
              <a:rPr lang="en-GB" sz="1200" dirty="0" smtClean="0"/>
              <a:t>poor reproducibility of the scleral spur</a:t>
            </a:r>
            <a:r>
              <a:rPr lang="en-GB" sz="1200" baseline="0" dirty="0" smtClean="0"/>
              <a:t> </a:t>
            </a:r>
            <a:r>
              <a:rPr lang="en-GB" sz="1200" dirty="0" smtClean="0"/>
              <a:t>location. </a:t>
            </a:r>
          </a:p>
          <a:p>
            <a:endParaRPr lang="en-GB" dirty="0"/>
          </a:p>
        </p:txBody>
      </p:sp>
      <p:sp>
        <p:nvSpPr>
          <p:cNvPr id="4" name="Slide Number Placeholder 3"/>
          <p:cNvSpPr>
            <a:spLocks noGrp="1"/>
          </p:cNvSpPr>
          <p:nvPr>
            <p:ph type="sldNum" sz="quarter" idx="10"/>
          </p:nvPr>
        </p:nvSpPr>
        <p:spPr/>
        <p:txBody>
          <a:bodyPr/>
          <a:lstStyle/>
          <a:p>
            <a:pPr>
              <a:defRPr/>
            </a:pPr>
            <a:fld id="{BE079D8C-980A-4FDB-A738-F91322AD3750}" type="slidenum">
              <a:rPr lang="en-GB" smtClean="0"/>
              <a:pPr>
                <a:defRPr/>
              </a:pPr>
              <a:t>20</a:t>
            </a:fld>
            <a:endParaRPr lang="en-GB"/>
          </a:p>
        </p:txBody>
      </p:sp>
    </p:spTree>
    <p:extLst>
      <p:ext uri="{BB962C8B-B14F-4D97-AF65-F5344CB8AC3E}">
        <p14:creationId xmlns:p14="http://schemas.microsoft.com/office/powerpoint/2010/main" val="1235132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pPr eaLnBrk="1" hangingPunct="1">
              <a:lnSpc>
                <a:spcPct val="80000"/>
              </a:lnSpc>
            </a:pPr>
            <a:r>
              <a:rPr lang="en-GB" b="1" dirty="0" smtClean="0"/>
              <a:t>NOTES FOR PRESENTERS:</a:t>
            </a:r>
          </a:p>
          <a:p>
            <a:pPr eaLnBrk="1" hangingPunct="1">
              <a:lnSpc>
                <a:spcPct val="80000"/>
              </a:lnSpc>
            </a:pPr>
            <a:r>
              <a:rPr lang="en-GB" b="1" dirty="0" smtClean="0"/>
              <a:t>Key points to raise:</a:t>
            </a:r>
          </a:p>
          <a:p>
            <a:endParaRPr lang="en-GB" dirty="0" smtClean="0"/>
          </a:p>
          <a:p>
            <a:r>
              <a:rPr lang="en-GB" baseline="30000" dirty="0" smtClean="0"/>
              <a:t>a</a:t>
            </a:r>
            <a:r>
              <a:rPr lang="en-GB" dirty="0" smtClean="0"/>
              <a:t> Treatment should not be routinely offered to people over the age threshold unless there are likely to be benefits from the treatment over an appropriate timescale. Once a person being treated for OHT reaches the age threshold for stopping treatment but has not developed COAG, healthcare professionals should discuss the option of stopping treatment.</a:t>
            </a:r>
          </a:p>
          <a:p>
            <a:r>
              <a:rPr lang="en-US" dirty="0" smtClean="0"/>
              <a:t>The use of age thresholds is considered appropriate only where vision is currently normal (OHT with or without suspicion of COAG) and the treatment is purely preventative. Under such circumstances the threat to a person’s sighted lifetime is considered negligible. In the event of COAG developing in such a person then treatment is recommended.</a:t>
            </a:r>
            <a:endParaRPr lang="en-GB" dirty="0" smtClean="0"/>
          </a:p>
          <a:p>
            <a:r>
              <a:rPr lang="en-GB" baseline="30000" dirty="0" smtClean="0"/>
              <a:t>b</a:t>
            </a:r>
            <a:r>
              <a:rPr lang="en-GB" dirty="0" smtClean="0"/>
              <a:t> If beta-blockers (BB) are contraindicated offer a prostaglandin analogue (PGA).</a:t>
            </a:r>
          </a:p>
        </p:txBody>
      </p:sp>
      <p:sp>
        <p:nvSpPr>
          <p:cNvPr id="54276" name="Slide Number Placeholder 3"/>
          <p:cNvSpPr>
            <a:spLocks noGrp="1"/>
          </p:cNvSpPr>
          <p:nvPr>
            <p:ph type="sldNum" sz="quarter" idx="5"/>
          </p:nvPr>
        </p:nvSpPr>
        <p:spPr>
          <a:noFill/>
        </p:spPr>
        <p:txBody>
          <a:bodyPr/>
          <a:lstStyle/>
          <a:p>
            <a:fld id="{1AA86F95-FC86-4EC4-836E-0A48D8B95FB6}" type="slidenum">
              <a:rPr lang="en-GB" smtClean="0"/>
              <a:pPr/>
              <a:t>28</a:t>
            </a:fld>
            <a:endParaRPr lang="en-GB" smtClean="0"/>
          </a:p>
        </p:txBody>
      </p:sp>
    </p:spTree>
    <p:extLst>
      <p:ext uri="{BB962C8B-B14F-4D97-AF65-F5344CB8AC3E}">
        <p14:creationId xmlns:p14="http://schemas.microsoft.com/office/powerpoint/2010/main" val="3033219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pPr marL="182563" indent="-182563">
              <a:buFontTx/>
              <a:buChar char="•"/>
            </a:pPr>
            <a:r>
              <a:rPr lang="en-GB" smtClean="0">
                <a:latin typeface="Arial" pitchFamily="34" charset="0"/>
                <a:cs typeface="Arial" pitchFamily="34" charset="0"/>
              </a:rPr>
              <a:t>Optic nerve head (ONH) and retinal nerve fibre layer (RNFL) evaluation can be divided into two parts</a:t>
            </a:r>
            <a:r>
              <a:rPr lang="en-GB" baseline="30000" smtClean="0">
                <a:latin typeface="Arial" pitchFamily="34" charset="0"/>
                <a:cs typeface="Arial" pitchFamily="34" charset="0"/>
              </a:rPr>
              <a:t>1</a:t>
            </a:r>
            <a:r>
              <a:rPr lang="en-GB" smtClean="0">
                <a:latin typeface="Arial" pitchFamily="34" charset="0"/>
                <a:cs typeface="Arial" pitchFamily="34" charset="0"/>
              </a:rPr>
              <a:t>:</a:t>
            </a:r>
          </a:p>
          <a:p>
            <a:pPr marL="182563" indent="-182563">
              <a:buFontTx/>
              <a:buChar char="•"/>
            </a:pPr>
            <a:r>
              <a:rPr lang="en-GB" smtClean="0">
                <a:latin typeface="Arial" pitchFamily="34" charset="0"/>
                <a:cs typeface="Arial" pitchFamily="34" charset="0"/>
              </a:rPr>
              <a:t>Qualitative</a:t>
            </a:r>
          </a:p>
          <a:p>
            <a:pPr marL="639763" lvl="1" indent="-182563">
              <a:buFontTx/>
              <a:buChar char="•"/>
            </a:pPr>
            <a:r>
              <a:rPr lang="en-GB" smtClean="0">
                <a:latin typeface="Arial" pitchFamily="34" charset="0"/>
                <a:cs typeface="Arial" pitchFamily="34" charset="0"/>
              </a:rPr>
              <a:t>Contour of the neuroretinal rim</a:t>
            </a:r>
          </a:p>
          <a:p>
            <a:pPr marL="639763" lvl="1" indent="-182563">
              <a:buFontTx/>
              <a:buChar char="•"/>
            </a:pPr>
            <a:r>
              <a:rPr lang="en-GB" smtClean="0">
                <a:latin typeface="Arial" pitchFamily="34" charset="0"/>
                <a:cs typeface="Arial" pitchFamily="34" charset="0"/>
              </a:rPr>
              <a:t>Optic disc haemorrhages</a:t>
            </a:r>
          </a:p>
          <a:p>
            <a:pPr marL="639763" lvl="1" indent="-182563">
              <a:buFontTx/>
              <a:buChar char="•"/>
            </a:pPr>
            <a:r>
              <a:rPr lang="en-GB" smtClean="0">
                <a:latin typeface="Arial" pitchFamily="34" charset="0"/>
                <a:cs typeface="Arial" pitchFamily="34" charset="0"/>
              </a:rPr>
              <a:t>Peripapillary atrophy</a:t>
            </a:r>
          </a:p>
          <a:p>
            <a:pPr marL="639763" lvl="1" indent="-182563">
              <a:buFontTx/>
              <a:buChar char="•"/>
            </a:pPr>
            <a:r>
              <a:rPr lang="en-GB" smtClean="0">
                <a:latin typeface="Arial" pitchFamily="34" charset="0"/>
                <a:cs typeface="Arial" pitchFamily="34" charset="0"/>
              </a:rPr>
              <a:t>Bared circumlinear vessels</a:t>
            </a:r>
          </a:p>
          <a:p>
            <a:pPr marL="639763" lvl="1" indent="-182563">
              <a:buFontTx/>
              <a:buChar char="•"/>
            </a:pPr>
            <a:r>
              <a:rPr lang="en-GB" smtClean="0">
                <a:latin typeface="Arial" pitchFamily="34" charset="0"/>
                <a:cs typeface="Arial" pitchFamily="34" charset="0"/>
              </a:rPr>
              <a:t>Appearance of the RNFL</a:t>
            </a:r>
          </a:p>
          <a:p>
            <a:pPr marL="182563" indent="-182563">
              <a:buFontTx/>
              <a:buChar char="•"/>
            </a:pPr>
            <a:r>
              <a:rPr lang="en-GB" smtClean="0">
                <a:latin typeface="Arial" pitchFamily="34" charset="0"/>
                <a:cs typeface="Arial" pitchFamily="34" charset="0"/>
              </a:rPr>
              <a:t>Quantitative</a:t>
            </a:r>
          </a:p>
          <a:p>
            <a:pPr marL="639763" lvl="1" indent="-182563">
              <a:buFontTx/>
              <a:buChar char="•"/>
            </a:pPr>
            <a:r>
              <a:rPr lang="en-GB" smtClean="0">
                <a:latin typeface="Arial" pitchFamily="34" charset="0"/>
                <a:cs typeface="Arial" pitchFamily="34" charset="0"/>
              </a:rPr>
              <a:t>Optic disc size (vertical disc diameter)</a:t>
            </a:r>
          </a:p>
          <a:p>
            <a:pPr marL="639763" lvl="1" indent="-182563">
              <a:buFontTx/>
              <a:buChar char="•"/>
            </a:pPr>
            <a:r>
              <a:rPr lang="en-GB" smtClean="0">
                <a:latin typeface="Arial" pitchFamily="34" charset="0"/>
                <a:cs typeface="Arial" pitchFamily="34" charset="0"/>
              </a:rPr>
              <a:t>Cup/disc ratio (vertical)</a:t>
            </a:r>
          </a:p>
          <a:p>
            <a:pPr marL="639763" lvl="1" indent="-182563">
              <a:buFontTx/>
              <a:buChar char="•"/>
            </a:pPr>
            <a:r>
              <a:rPr lang="en-GB" smtClean="0">
                <a:latin typeface="Arial" pitchFamily="34" charset="0"/>
                <a:cs typeface="Arial" pitchFamily="34" charset="0"/>
              </a:rPr>
              <a:t>Rim/disc ratio</a:t>
            </a:r>
          </a:p>
          <a:p>
            <a:pPr marL="639763" lvl="1" indent="-182563">
              <a:buFontTx/>
              <a:buChar char="•"/>
            </a:pPr>
            <a:r>
              <a:rPr lang="en-GB" smtClean="0">
                <a:latin typeface="Arial" pitchFamily="34" charset="0"/>
                <a:cs typeface="Arial" pitchFamily="34" charset="0"/>
              </a:rPr>
              <a:t>RNFL height</a:t>
            </a:r>
          </a:p>
          <a:p>
            <a:pPr marL="182563" indent="-182563">
              <a:buFontTx/>
              <a:buChar char="•"/>
            </a:pPr>
            <a:r>
              <a:rPr lang="en-US" smtClean="0">
                <a:latin typeface="Arial" pitchFamily="34" charset="0"/>
                <a:cs typeface="Arial" pitchFamily="34" charset="0"/>
              </a:rPr>
              <a:t>Careful study of the optic disc neural rim for small haemorrhages is important as these may precede visual field loss and further optic nerve damage.</a:t>
            </a:r>
            <a:r>
              <a:rPr lang="en-US" baseline="30000" smtClean="0">
                <a:latin typeface="Arial" pitchFamily="34" charset="0"/>
                <a:cs typeface="Arial" pitchFamily="34" charset="0"/>
              </a:rPr>
              <a:t>2</a:t>
            </a:r>
            <a:endParaRPr lang="en-US" smtClean="0">
              <a:latin typeface="Arial" pitchFamily="34" charset="0"/>
              <a:cs typeface="Arial" pitchFamily="34" charset="0"/>
            </a:endParaRPr>
          </a:p>
          <a:p>
            <a:pPr marL="182563" indent="-182563"/>
            <a:endParaRPr lang="en-GB" smtClean="0">
              <a:latin typeface="Arial" pitchFamily="34" charset="0"/>
              <a:cs typeface="Arial" pitchFamily="34" charset="0"/>
            </a:endParaRPr>
          </a:p>
          <a:p>
            <a:pPr marL="182563" indent="-182563"/>
            <a:r>
              <a:rPr lang="en-GB" b="1" smtClean="0">
                <a:latin typeface="Arial" pitchFamily="34" charset="0"/>
                <a:cs typeface="Arial" pitchFamily="34" charset="0"/>
              </a:rPr>
              <a:t>References</a:t>
            </a:r>
          </a:p>
          <a:p>
            <a:pPr marL="182563" indent="-182563">
              <a:buFont typeface="Calibri" pitchFamily="34" charset="0"/>
              <a:buAutoNum type="arabicPeriod"/>
            </a:pPr>
            <a:r>
              <a:rPr lang="en-GB" smtClean="0">
                <a:latin typeface="Arial" pitchFamily="34" charset="0"/>
                <a:cs typeface="Arial" pitchFamily="34" charset="0"/>
              </a:rPr>
              <a:t>European Glaucoma Society. Terminology and Guidelines for Glaucoma (3rd ed), 2008.</a:t>
            </a:r>
          </a:p>
          <a:p>
            <a:pPr marL="182563" indent="-182563">
              <a:buFont typeface="Calibri" pitchFamily="34" charset="0"/>
              <a:buAutoNum type="arabicPeriod"/>
            </a:pPr>
            <a:r>
              <a:rPr lang="en-GB" smtClean="0">
                <a:latin typeface="Arial" pitchFamily="34" charset="0"/>
                <a:cs typeface="Arial" pitchFamily="34" charset="0"/>
              </a:rPr>
              <a:t>Drance S et al. Am J Ophthalmol 2001;131:699–708.</a:t>
            </a:r>
          </a:p>
          <a:p>
            <a:pPr marL="182563" indent="-182563">
              <a:buFont typeface="Calibri" pitchFamily="34" charset="0"/>
              <a:buAutoNum type="arabicPeriod"/>
            </a:pPr>
            <a:endParaRPr lang="en-GB" smtClean="0">
              <a:latin typeface="Arial" pitchFamily="34" charset="0"/>
              <a:cs typeface="Arial" pitchFamily="34" charset="0"/>
            </a:endParaRPr>
          </a:p>
          <a:p>
            <a:pPr marL="182563" indent="-182563"/>
            <a:endParaRPr lang="en-GB" b="1" smtClean="0">
              <a:latin typeface="Arial" pitchFamily="34" charset="0"/>
              <a:cs typeface="Arial" pitchFamily="34" charset="0"/>
            </a:endParaRP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DE65F315-E61C-478C-A3F5-E1BFB74C11C9}" type="slidenum">
              <a:rPr lang="en-GB" sz="1200">
                <a:latin typeface="+mn-lt"/>
                <a:cs typeface="Arial" charset="0"/>
              </a:rPr>
              <a:pPr algn="r" fontAlgn="auto">
                <a:spcBef>
                  <a:spcPts val="0"/>
                </a:spcBef>
                <a:spcAft>
                  <a:spcPts val="0"/>
                </a:spcAft>
                <a:defRPr/>
              </a:pPr>
              <a:t>30</a:t>
            </a:fld>
            <a:endParaRPr lang="en-GB" sz="1200">
              <a:latin typeface="+mn-lt"/>
              <a:cs typeface="Arial" charset="0"/>
            </a:endParaRPr>
          </a:p>
        </p:txBody>
      </p:sp>
    </p:spTree>
    <p:extLst>
      <p:ext uri="{BB962C8B-B14F-4D97-AF65-F5344CB8AC3E}">
        <p14:creationId xmlns:p14="http://schemas.microsoft.com/office/powerpoint/2010/main" val="674250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DCAFFF4-1634-458B-9210-46EF97716840}" type="slidenum">
              <a:rPr lang="en-GB" smtClean="0"/>
              <a:pPr/>
              <a:t>32</a:t>
            </a:fld>
            <a:endParaRPr lang="en-GB"/>
          </a:p>
        </p:txBody>
      </p:sp>
    </p:spTree>
    <p:extLst>
      <p:ext uri="{BB962C8B-B14F-4D97-AF65-F5344CB8AC3E}">
        <p14:creationId xmlns:p14="http://schemas.microsoft.com/office/powerpoint/2010/main" val="668109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VFD =(-6dB) </a:t>
            </a:r>
            <a:r>
              <a:rPr lang="en-GB" baseline="0" dirty="0" smtClean="0"/>
              <a:t> wide variation in mean RNFLT, so profile is more accurate.</a:t>
            </a:r>
            <a:endParaRPr lang="en-GB" dirty="0"/>
          </a:p>
        </p:txBody>
      </p:sp>
      <p:sp>
        <p:nvSpPr>
          <p:cNvPr id="4" name="Slide Number Placeholder 3"/>
          <p:cNvSpPr>
            <a:spLocks noGrp="1"/>
          </p:cNvSpPr>
          <p:nvPr>
            <p:ph type="sldNum" sz="quarter" idx="10"/>
          </p:nvPr>
        </p:nvSpPr>
        <p:spPr/>
        <p:txBody>
          <a:bodyPr/>
          <a:lstStyle/>
          <a:p>
            <a:pPr>
              <a:defRPr/>
            </a:pPr>
            <a:fld id="{BE079D8C-980A-4FDB-A738-F91322AD3750}" type="slidenum">
              <a:rPr lang="en-GB" smtClean="0"/>
              <a:pPr>
                <a:defRPr/>
              </a:pPr>
              <a:t>48</a:t>
            </a:fld>
            <a:endParaRPr lang="en-GB"/>
          </a:p>
        </p:txBody>
      </p:sp>
    </p:spTree>
    <p:extLst>
      <p:ext uri="{BB962C8B-B14F-4D97-AF65-F5344CB8AC3E}">
        <p14:creationId xmlns:p14="http://schemas.microsoft.com/office/powerpoint/2010/main" val="3440538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03EA151-ADAC-4598-9276-E9E8FBE61117}"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5BAA8B8-D3A5-47BB-B15D-24A7DB2B0B85}"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2903DCC-1460-4E45-8AA9-580739366DE5}"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47D68246-88AE-4529-8864-59F956298428}"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0BFC033B-0B25-41EC-97BF-EA4E7F8479C9}" type="slidenum">
              <a:rPr lang="en-GB"/>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2"/>
          <p:cNvSpPr>
            <a:spLocks noGrp="1" noChangeArrowheads="1"/>
          </p:cNvSpPr>
          <p:nvPr>
            <p:ph type="dt" sz="half" idx="10"/>
          </p:nvPr>
        </p:nvSpPr>
        <p:spPr>
          <a:ln/>
        </p:spPr>
        <p:txBody>
          <a:bodyPr/>
          <a:lstStyle>
            <a:lvl1pPr>
              <a:defRPr/>
            </a:lvl1pPr>
          </a:lstStyle>
          <a:p>
            <a:pPr>
              <a:defRPr/>
            </a:pPr>
            <a:endParaRPr lang="en-GB"/>
          </a:p>
        </p:txBody>
      </p:sp>
      <p:sp>
        <p:nvSpPr>
          <p:cNvPr id="7" name="Rectangle 3"/>
          <p:cNvSpPr>
            <a:spLocks noGrp="1" noChangeArrowheads="1"/>
          </p:cNvSpPr>
          <p:nvPr>
            <p:ph type="sldNum" sz="quarter" idx="11"/>
          </p:nvPr>
        </p:nvSpPr>
        <p:spPr>
          <a:ln/>
        </p:spPr>
        <p:txBody>
          <a:bodyPr/>
          <a:lstStyle>
            <a:lvl1pPr>
              <a:defRPr/>
            </a:lvl1pPr>
          </a:lstStyle>
          <a:p>
            <a:pPr>
              <a:defRPr/>
            </a:pPr>
            <a:fld id="{6C6D6F0E-17EF-4D72-A4A5-C8B8778573C2}" type="slidenum">
              <a:rPr lang="en-GB" altLang="en-US"/>
              <a:pPr>
                <a:defRPr/>
              </a:pPr>
              <a:t>‹#›</a:t>
            </a:fld>
            <a:endParaRPr lang="en-GB" alt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173376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
          <p:cNvSpPr>
            <a:spLocks noGrp="1" noChangeArrowheads="1"/>
          </p:cNvSpPr>
          <p:nvPr>
            <p:ph type="dt" sz="half" idx="10"/>
          </p:nvPr>
        </p:nvSpPr>
        <p:spPr>
          <a:ln/>
        </p:spPr>
        <p:txBody>
          <a:bodyPr/>
          <a:lstStyle>
            <a:lvl1pPr>
              <a:defRPr/>
            </a:lvl1pPr>
          </a:lstStyle>
          <a:p>
            <a:pPr>
              <a:defRPr/>
            </a:pPr>
            <a:endParaRPr lang="en-GB"/>
          </a:p>
        </p:txBody>
      </p:sp>
      <p:sp>
        <p:nvSpPr>
          <p:cNvPr id="6" name="Rectangle 3"/>
          <p:cNvSpPr>
            <a:spLocks noGrp="1" noChangeArrowheads="1"/>
          </p:cNvSpPr>
          <p:nvPr>
            <p:ph type="sldNum" sz="quarter" idx="11"/>
          </p:nvPr>
        </p:nvSpPr>
        <p:spPr>
          <a:ln/>
        </p:spPr>
        <p:txBody>
          <a:bodyPr/>
          <a:lstStyle>
            <a:lvl1pPr>
              <a:defRPr/>
            </a:lvl1pPr>
          </a:lstStyle>
          <a:p>
            <a:pPr>
              <a:defRPr/>
            </a:pPr>
            <a:fld id="{4F1267E2-278B-4B2D-880F-25E5C7367324}" type="slidenum">
              <a:rPr lang="en-GB" altLang="en-US"/>
              <a:pPr>
                <a:defRPr/>
              </a:pPr>
              <a:t>‹#›</a:t>
            </a:fld>
            <a:endParaRPr lang="en-GB" alt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37650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BD271BD-0FC7-40D5-A921-81C467D5206A}"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9118D97-5ACE-4886-B51C-627BF0DD5848}"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53EED7F-00A4-4B69-B3FB-C072DE75BAF6}"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9393CD42-819F-4D68-89DD-24AD75032B44}"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EB221CA3-2A41-4548-A1A9-DA085F49CCB4}"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86CFD71-4480-45B3-AABE-01A73877ACF3}"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E2B7FAD-EBC8-45F1-A4D2-CEE0EA8F8AAB}"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79D1B43-788F-4AAE-B937-07F60772BD8D}"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F47F5759-3AFA-4156-AAFD-08FF477595C2}"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slideLayout" Target="../slideLayouts/slideLayout13.xml"/><Relationship Id="rId5" Type="http://schemas.openxmlformats.org/officeDocument/2006/relationships/image" Target="../media/image22.wmf"/><Relationship Id="rId4" Type="http://schemas.openxmlformats.org/officeDocument/2006/relationships/image" Target="../media/image21.wmf"/></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emf"/><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8" Type="http://schemas.openxmlformats.org/officeDocument/2006/relationships/hyperlink" Target="http://www.ncbi.nlm.nih.gov/pubmed/?term=Aung%20HT%5bAuthor%5d&amp;cauthor=true&amp;cauthor_uid=18268207" TargetMode="External"/><Relationship Id="rId3" Type="http://schemas.openxmlformats.org/officeDocument/2006/relationships/image" Target="../media/image28.jpeg"/><Relationship Id="rId7" Type="http://schemas.openxmlformats.org/officeDocument/2006/relationships/hyperlink" Target="http://www.ncbi.nlm.nih.gov/pubmed/?term=Friedman%20DS%5bAuthor%5d&amp;cauthor=true&amp;cauthor_uid=18268207" TargetMode="External"/><Relationship Id="rId12" Type="http://schemas.openxmlformats.org/officeDocument/2006/relationships/image" Target="../media/image29.jpg"/><Relationship Id="rId2"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hyperlink" Target="http://www.ncbi.nlm.nih.gov/pubmed/?term=Lavanya%20R%5bAuthor%5d&amp;cauthor=true&amp;cauthor_uid=18268207" TargetMode="External"/><Relationship Id="rId11" Type="http://schemas.openxmlformats.org/officeDocument/2006/relationships/hyperlink" Target="http://www.ncbi.nlm.nih.gov/pubmed/?term=Aung%20T%5bAuthor%5d&amp;cauthor=true&amp;cauthor_uid=18268207" TargetMode="External"/><Relationship Id="rId5" Type="http://schemas.openxmlformats.org/officeDocument/2006/relationships/hyperlink" Target="http://www.ncbi.nlm.nih.gov/pubmed/?term=Sakata%20LM%5bAuthor%5d&amp;cauthor=true&amp;cauthor_uid=18268207" TargetMode="External"/><Relationship Id="rId10" Type="http://schemas.openxmlformats.org/officeDocument/2006/relationships/hyperlink" Target="http://www.ncbi.nlm.nih.gov/pubmed/?term=Foster%20PJ%5bAuthor%5d&amp;cauthor=true&amp;cauthor_uid=18268207" TargetMode="External"/><Relationship Id="rId4" Type="http://schemas.openxmlformats.org/officeDocument/2006/relationships/hyperlink" Target="http://www.ncbi.nlm.nih.gov/pubmed/18268207" TargetMode="External"/><Relationship Id="rId9" Type="http://schemas.openxmlformats.org/officeDocument/2006/relationships/hyperlink" Target="http://www.ncbi.nlm.nih.gov/pubmed/?term=Seah%20SK%5bAuthor%5d&amp;cauthor=true&amp;cauthor_uid=18268207"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1.jpg"/></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700809"/>
            <a:ext cx="7772400" cy="1899642"/>
          </a:xfrm>
        </p:spPr>
        <p:txBody>
          <a:bodyPr/>
          <a:lstStyle/>
          <a:p>
            <a:pPr eaLnBrk="1" hangingPunct="1"/>
            <a:r>
              <a:rPr lang="en-GB" sz="3600" b="1" dirty="0" smtClean="0">
                <a:solidFill>
                  <a:schemeClr val="tx2">
                    <a:lumMod val="75000"/>
                  </a:schemeClr>
                </a:solidFill>
              </a:rPr>
              <a:t>Glaucoma Diagnosis face- off:</a:t>
            </a:r>
            <a:br>
              <a:rPr lang="en-GB" sz="3600" b="1" dirty="0" smtClean="0">
                <a:solidFill>
                  <a:schemeClr val="tx2">
                    <a:lumMod val="75000"/>
                  </a:schemeClr>
                </a:solidFill>
              </a:rPr>
            </a:br>
            <a:r>
              <a:rPr lang="en-GB" sz="3600" b="1" dirty="0" smtClean="0">
                <a:solidFill>
                  <a:schemeClr val="tx2">
                    <a:lumMod val="75000"/>
                  </a:schemeClr>
                </a:solidFill>
              </a:rPr>
              <a:t>slit-lamp vs OCT</a:t>
            </a:r>
            <a:br>
              <a:rPr lang="en-GB" sz="3600" b="1" dirty="0" smtClean="0">
                <a:solidFill>
                  <a:schemeClr val="tx2">
                    <a:lumMod val="75000"/>
                  </a:schemeClr>
                </a:solidFill>
              </a:rPr>
            </a:br>
            <a:endParaRPr lang="en-GB" sz="3600" b="1" dirty="0" smtClean="0">
              <a:solidFill>
                <a:schemeClr val="tx2">
                  <a:lumMod val="75000"/>
                </a:schemeClr>
              </a:solidFill>
            </a:endParaRPr>
          </a:p>
        </p:txBody>
      </p:sp>
      <p:sp>
        <p:nvSpPr>
          <p:cNvPr id="2051" name="Text Box 4"/>
          <p:cNvSpPr txBox="1">
            <a:spLocks noChangeArrowheads="1"/>
          </p:cNvSpPr>
          <p:nvPr/>
        </p:nvSpPr>
        <p:spPr bwMode="auto">
          <a:xfrm>
            <a:off x="3857620" y="4643446"/>
            <a:ext cx="4597409" cy="1615827"/>
          </a:xfrm>
          <a:prstGeom prst="rect">
            <a:avLst/>
          </a:prstGeom>
          <a:noFill/>
          <a:ln w="9525">
            <a:noFill/>
            <a:miter lim="800000"/>
            <a:headEnd/>
            <a:tailEnd/>
          </a:ln>
        </p:spPr>
        <p:txBody>
          <a:bodyPr wrap="square">
            <a:spAutoFit/>
          </a:bodyPr>
          <a:lstStyle/>
          <a:p>
            <a:pPr>
              <a:spcBef>
                <a:spcPct val="50000"/>
              </a:spcBef>
            </a:pPr>
            <a:r>
              <a:rPr lang="en-GB" b="1" dirty="0" err="1" smtClean="0"/>
              <a:t>Lynval</a:t>
            </a:r>
            <a:r>
              <a:rPr lang="en-GB" b="1" dirty="0" smtClean="0"/>
              <a:t>  Jones</a:t>
            </a:r>
          </a:p>
          <a:p>
            <a:pPr>
              <a:spcBef>
                <a:spcPct val="50000"/>
              </a:spcBef>
            </a:pPr>
            <a:r>
              <a:rPr lang="en-GB" b="1" dirty="0" smtClean="0"/>
              <a:t>Consultant Glaucoma Specialist</a:t>
            </a:r>
          </a:p>
          <a:p>
            <a:pPr>
              <a:spcBef>
                <a:spcPct val="50000"/>
              </a:spcBef>
            </a:pPr>
            <a:r>
              <a:rPr lang="en-GB" b="1" dirty="0" smtClean="0"/>
              <a:t>University Hospital North Midlands</a:t>
            </a:r>
          </a:p>
          <a:p>
            <a:pPr>
              <a:spcBef>
                <a:spcPct val="50000"/>
              </a:spcBef>
            </a:pPr>
            <a:r>
              <a:rPr lang="en-GB" b="1" dirty="0" smtClean="0"/>
              <a:t>160516</a:t>
            </a:r>
            <a:endParaRPr lang="en-GB" b="1" dirty="0"/>
          </a:p>
        </p:txBody>
      </p:sp>
      <p:pic>
        <p:nvPicPr>
          <p:cNvPr id="1026" name="Picture 2" descr="C:\Users\Lynval\Dropbox\Photos\2012\article-0-15686183000005DC-751_634x369.jpg"/>
          <p:cNvPicPr>
            <a:picLocks noChangeAspect="1" noChangeArrowheads="1"/>
          </p:cNvPicPr>
          <p:nvPr/>
        </p:nvPicPr>
        <p:blipFill>
          <a:blip r:embed="rId2" cstate="print"/>
          <a:srcRect/>
          <a:stretch>
            <a:fillRect/>
          </a:stretch>
        </p:blipFill>
        <p:spPr bwMode="auto">
          <a:xfrm>
            <a:off x="214282" y="142852"/>
            <a:ext cx="8572560" cy="135732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iridischisis 001"/>
          <p:cNvPicPr>
            <a:picLocks noGrp="1" noChangeAspect="1" noChangeArrowheads="1"/>
          </p:cNvPicPr>
          <p:nvPr>
            <p:ph/>
          </p:nvPr>
        </p:nvPicPr>
        <p:blipFill>
          <a:blip r:embed="rId2" cstate="print"/>
          <a:srcRect/>
          <a:stretch>
            <a:fillRect/>
          </a:stretch>
        </p:blipFill>
        <p:spPr>
          <a:xfrm>
            <a:off x="457200" y="896938"/>
            <a:ext cx="8229600" cy="4605337"/>
          </a:xfr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noChangeArrowheads="1"/>
          </p:cNvPicPr>
          <p:nvPr/>
        </p:nvPicPr>
        <p:blipFill>
          <a:blip r:embed="rId3" cstate="print"/>
          <a:srcRect/>
          <a:stretch>
            <a:fillRect/>
          </a:stretch>
        </p:blipFill>
        <p:spPr bwMode="auto">
          <a:xfrm>
            <a:off x="500034" y="1571612"/>
            <a:ext cx="2857505" cy="2857505"/>
          </a:xfrm>
          <a:prstGeom prst="rect">
            <a:avLst/>
          </a:prstGeom>
          <a:noFill/>
          <a:ln w="9525">
            <a:noFill/>
            <a:miter lim="800000"/>
            <a:headEnd/>
            <a:tailEnd/>
          </a:ln>
        </p:spPr>
      </p:pic>
      <p:pic>
        <p:nvPicPr>
          <p:cNvPr id="14339" name="Picture 4"/>
          <p:cNvPicPr>
            <a:picLocks noChangeAspect="1" noChangeArrowheads="1"/>
          </p:cNvPicPr>
          <p:nvPr/>
        </p:nvPicPr>
        <p:blipFill>
          <a:blip r:embed="rId4" cstate="print"/>
          <a:srcRect/>
          <a:stretch>
            <a:fillRect/>
          </a:stretch>
        </p:blipFill>
        <p:spPr bwMode="auto">
          <a:xfrm>
            <a:off x="6143636" y="2857496"/>
            <a:ext cx="2643206" cy="2876463"/>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3286116" y="2285992"/>
            <a:ext cx="3000396" cy="25548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iris sphincter rupture 001"/>
          <p:cNvPicPr>
            <a:picLocks noGrp="1" noChangeAspect="1" noChangeArrowheads="1"/>
          </p:cNvPicPr>
          <p:nvPr>
            <p:ph/>
          </p:nvPr>
        </p:nvPicPr>
        <p:blipFill rotWithShape="1">
          <a:blip r:embed="rId2" cstate="print"/>
          <a:srcRect l="7740" t="5138" r="5391" b="24568"/>
          <a:stretch/>
        </p:blipFill>
        <p:spPr>
          <a:xfrm>
            <a:off x="1403648" y="980728"/>
            <a:ext cx="6635605" cy="4752529"/>
          </a:xfr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iris dialysis 001"/>
          <p:cNvPicPr>
            <a:picLocks noGrp="1" noChangeAspect="1" noChangeArrowheads="1"/>
          </p:cNvPicPr>
          <p:nvPr>
            <p:ph/>
          </p:nvPr>
        </p:nvPicPr>
        <p:blipFill rotWithShape="1">
          <a:blip r:embed="rId2" cstate="print"/>
          <a:srcRect l="5333" t="10139" r="2669" b="16000"/>
          <a:stretch/>
        </p:blipFill>
        <p:spPr>
          <a:xfrm>
            <a:off x="1835695" y="1268760"/>
            <a:ext cx="6002079" cy="4436320"/>
          </a:xfr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pds1 001 - Copy"/>
          <p:cNvPicPr>
            <a:picLocks noGrp="1" noChangeAspect="1" noChangeArrowheads="1"/>
          </p:cNvPicPr>
          <p:nvPr>
            <p:ph sz="half" idx="2"/>
          </p:nvPr>
        </p:nvPicPr>
        <p:blipFill rotWithShape="1">
          <a:blip r:embed="rId2" cstate="print"/>
          <a:srcRect l="4566" t="5696" r="5698" b="32267"/>
          <a:stretch/>
        </p:blipFill>
        <p:spPr>
          <a:xfrm>
            <a:off x="1691680" y="1038926"/>
            <a:ext cx="6264696" cy="4376705"/>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2" cstate="print"/>
          <a:srcRect/>
          <a:stretch>
            <a:fillRect/>
          </a:stretch>
        </p:blipFill>
        <p:spPr bwMode="auto">
          <a:xfrm>
            <a:off x="1115616" y="1386843"/>
            <a:ext cx="7351713" cy="4929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cstate="print"/>
          <a:srcRect/>
          <a:stretch>
            <a:fillRect/>
          </a:stretch>
        </p:blipFill>
        <p:spPr bwMode="auto">
          <a:xfrm>
            <a:off x="683568" y="1124744"/>
            <a:ext cx="7704137" cy="499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2" cstate="print"/>
          <a:srcRect/>
          <a:stretch>
            <a:fillRect/>
          </a:stretch>
        </p:blipFill>
        <p:spPr bwMode="auto">
          <a:xfrm>
            <a:off x="1571604" y="1571612"/>
            <a:ext cx="6286544" cy="46706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2" cstate="print"/>
          <a:srcRect/>
          <a:stretch>
            <a:fillRect/>
          </a:stretch>
        </p:blipFill>
        <p:spPr bwMode="auto">
          <a:xfrm>
            <a:off x="4787900" y="4149725"/>
            <a:ext cx="3744913" cy="2344738"/>
          </a:xfrm>
          <a:prstGeom prst="rect">
            <a:avLst/>
          </a:prstGeom>
          <a:noFill/>
          <a:ln w="9525">
            <a:noFill/>
            <a:miter lim="800000"/>
            <a:headEnd/>
            <a:tailEnd/>
          </a:ln>
        </p:spPr>
      </p:pic>
      <p:sp>
        <p:nvSpPr>
          <p:cNvPr id="26627" name="Rectangle 6"/>
          <p:cNvSpPr>
            <a:spLocks noGrp="1" noChangeArrowheads="1"/>
          </p:cNvSpPr>
          <p:nvPr>
            <p:ph sz="quarter" idx="1"/>
          </p:nvPr>
        </p:nvSpPr>
        <p:spPr/>
        <p:txBody>
          <a:bodyPr/>
          <a:lstStyle/>
          <a:p>
            <a:pPr eaLnBrk="1" hangingPunct="1"/>
            <a:endParaRPr lang="en-US" sz="2400" smtClean="0"/>
          </a:p>
        </p:txBody>
      </p:sp>
      <p:pic>
        <p:nvPicPr>
          <p:cNvPr id="26628" name="Picture 10"/>
          <p:cNvPicPr>
            <a:picLocks noGrp="1" noChangeAspect="1" noChangeArrowheads="1"/>
          </p:cNvPicPr>
          <p:nvPr>
            <p:ph sz="quarter" idx="4"/>
          </p:nvPr>
        </p:nvPicPr>
        <p:blipFill>
          <a:blip r:embed="rId3" cstate="print"/>
          <a:srcRect/>
          <a:stretch>
            <a:fillRect/>
          </a:stretch>
        </p:blipFill>
        <p:spPr>
          <a:xfrm>
            <a:off x="539750" y="1196975"/>
            <a:ext cx="3960813" cy="2581275"/>
          </a:xfrm>
          <a:noFill/>
        </p:spPr>
      </p:pic>
      <p:pic>
        <p:nvPicPr>
          <p:cNvPr id="26629" name="Picture 11"/>
          <p:cNvPicPr>
            <a:picLocks noGrp="1" noChangeAspect="1" noChangeArrowheads="1"/>
          </p:cNvPicPr>
          <p:nvPr>
            <p:ph sz="quarter" idx="2"/>
          </p:nvPr>
        </p:nvPicPr>
        <p:blipFill>
          <a:blip r:embed="rId4" cstate="print"/>
          <a:srcRect/>
          <a:stretch>
            <a:fillRect/>
          </a:stretch>
        </p:blipFill>
        <p:spPr>
          <a:xfrm>
            <a:off x="4787900" y="1125538"/>
            <a:ext cx="3924300" cy="2557462"/>
          </a:xfrm>
          <a:noFill/>
        </p:spPr>
      </p:pic>
      <p:pic>
        <p:nvPicPr>
          <p:cNvPr id="26630" name="Picture 12"/>
          <p:cNvPicPr>
            <a:picLocks noGrp="1" noChangeAspect="1" noChangeArrowheads="1"/>
          </p:cNvPicPr>
          <p:nvPr>
            <p:ph sz="quarter" idx="3"/>
          </p:nvPr>
        </p:nvPicPr>
        <p:blipFill>
          <a:blip r:embed="rId5" cstate="print"/>
          <a:srcRect/>
          <a:stretch>
            <a:fillRect/>
          </a:stretch>
        </p:blipFill>
        <p:spPr>
          <a:xfrm>
            <a:off x="611188" y="4076700"/>
            <a:ext cx="3841750" cy="2405063"/>
          </a:xfrm>
          <a:noFill/>
        </p:spPr>
      </p:pic>
      <p:sp>
        <p:nvSpPr>
          <p:cNvPr id="26631" name="Rectangle 13"/>
          <p:cNvSpPr>
            <a:spLocks noGrp="1" noChangeArrowheads="1"/>
          </p:cNvSpPr>
          <p:nvPr>
            <p:ph type="title" sz="quarter"/>
          </p:nvPr>
        </p:nvSpPr>
        <p:spPr/>
        <p:txBody>
          <a:bodyPr/>
          <a:lstStyle/>
          <a:p>
            <a:pPr eaLnBrk="1" hangingPunct="1"/>
            <a:r>
              <a:rPr lang="en-GB" b="1" dirty="0" smtClean="0">
                <a:solidFill>
                  <a:schemeClr val="tx2">
                    <a:lumMod val="75000"/>
                  </a:schemeClr>
                </a:solidFill>
              </a:rPr>
              <a:t>Van </a:t>
            </a:r>
            <a:r>
              <a:rPr lang="en-GB" b="1" dirty="0" err="1" smtClean="0">
                <a:solidFill>
                  <a:schemeClr val="tx2">
                    <a:lumMod val="75000"/>
                  </a:schemeClr>
                </a:solidFill>
              </a:rPr>
              <a:t>Herick</a:t>
            </a:r>
            <a:endParaRPr lang="en-GB" b="1" dirty="0" smtClean="0">
              <a:solidFill>
                <a:schemeClr val="tx2">
                  <a:lumMod val="7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2996952"/>
            <a:ext cx="8229600" cy="334065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67969"/>
            <a:ext cx="8136904" cy="2618141"/>
          </a:xfrm>
          <a:prstGeom prst="rect">
            <a:avLst/>
          </a:prstGeom>
        </p:spPr>
      </p:pic>
    </p:spTree>
    <p:extLst>
      <p:ext uri="{BB962C8B-B14F-4D97-AF65-F5344CB8AC3E}">
        <p14:creationId xmlns:p14="http://schemas.microsoft.com/office/powerpoint/2010/main" val="603290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sp>
        <p:nvSpPr>
          <p:cNvPr id="6" name="Content Placeholder 5"/>
          <p:cNvSpPr>
            <a:spLocks noGrp="1"/>
          </p:cNvSpPr>
          <p:nvPr>
            <p:ph idx="1"/>
          </p:nvPr>
        </p:nvSpPr>
        <p:spPr/>
        <p:txBody>
          <a:bodyPr/>
          <a:lstStyle/>
          <a:p>
            <a:r>
              <a:rPr lang="en-GB" b="1" dirty="0" smtClean="0"/>
              <a:t>Glaucoma history</a:t>
            </a:r>
          </a:p>
          <a:p>
            <a:r>
              <a:rPr lang="en-GB" b="1" dirty="0" smtClean="0"/>
              <a:t>Anterior segment signs</a:t>
            </a:r>
          </a:p>
          <a:p>
            <a:r>
              <a:rPr lang="en-GB" b="1" dirty="0" smtClean="0"/>
              <a:t>ACA assessment – VH vs AS-OCT</a:t>
            </a:r>
          </a:p>
          <a:p>
            <a:r>
              <a:rPr lang="en-GB" b="1" dirty="0" smtClean="0"/>
              <a:t>CCT- implications</a:t>
            </a:r>
          </a:p>
          <a:p>
            <a:r>
              <a:rPr lang="en-GB" b="1" dirty="0" smtClean="0"/>
              <a:t>Disc and RNFL imaging</a:t>
            </a:r>
          </a:p>
          <a:p>
            <a:r>
              <a:rPr lang="en-GB" b="1" dirty="0" smtClean="0"/>
              <a:t>Visual fields</a:t>
            </a:r>
            <a:endParaRPr lang="en-GB" b="1" dirty="0"/>
          </a:p>
        </p:txBody>
      </p:sp>
      <p:pic>
        <p:nvPicPr>
          <p:cNvPr id="4" name="Picture 2" descr="C:\Users\Lynval\Dropbox\Photos\2012\article-0-15686183000005DC-751_634x369.jpg"/>
          <p:cNvPicPr>
            <a:picLocks noChangeAspect="1" noChangeArrowheads="1"/>
          </p:cNvPicPr>
          <p:nvPr/>
        </p:nvPicPr>
        <p:blipFill>
          <a:blip r:embed="rId2" cstate="print"/>
          <a:srcRect/>
          <a:stretch>
            <a:fillRect/>
          </a:stretch>
        </p:blipFill>
        <p:spPr bwMode="auto">
          <a:xfrm>
            <a:off x="214282" y="142852"/>
            <a:ext cx="8572560" cy="1357322"/>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b="1" dirty="0" smtClean="0">
                <a:solidFill>
                  <a:schemeClr val="tx2">
                    <a:lumMod val="75000"/>
                  </a:schemeClr>
                </a:solidFill>
              </a:rPr>
              <a:t>AS-OCT</a:t>
            </a:r>
            <a:endParaRPr lang="en-GB" b="1" dirty="0">
              <a:solidFill>
                <a:schemeClr val="tx2">
                  <a:lumMod val="75000"/>
                </a:schemeClr>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14079" y="3861048"/>
            <a:ext cx="4121661" cy="2592288"/>
          </a:xfrm>
        </p:spPr>
      </p:pic>
      <p:pic>
        <p:nvPicPr>
          <p:cNvPr id="3" name="Picture 2"/>
          <p:cNvPicPr>
            <a:picLocks noChangeAspect="1"/>
          </p:cNvPicPr>
          <p:nvPr/>
        </p:nvPicPr>
        <p:blipFill>
          <a:blip r:embed="rId4"/>
          <a:stretch>
            <a:fillRect/>
          </a:stretch>
        </p:blipFill>
        <p:spPr>
          <a:xfrm>
            <a:off x="664853" y="3815219"/>
            <a:ext cx="3816424" cy="2844210"/>
          </a:xfrm>
          <a:prstGeom prst="rect">
            <a:avLst/>
          </a:prstGeom>
        </p:spPr>
      </p:pic>
      <p:pic>
        <p:nvPicPr>
          <p:cNvPr id="7" name="Content Placeholder 3"/>
          <p:cNvPicPr>
            <a:picLocks noChangeAspect="1"/>
          </p:cNvPicPr>
          <p:nvPr/>
        </p:nvPicPr>
        <p:blipFill>
          <a:blip r:embed="rId5"/>
          <a:stretch>
            <a:fillRect/>
          </a:stretch>
        </p:blipFill>
        <p:spPr bwMode="auto">
          <a:xfrm>
            <a:off x="4692387" y="1244492"/>
            <a:ext cx="4198746" cy="2184507"/>
          </a:xfrm>
          <a:prstGeom prst="rect">
            <a:avLst/>
          </a:prstGeom>
          <a:noFill/>
          <a:ln w="9525">
            <a:noFill/>
            <a:miter lim="800000"/>
            <a:headEnd/>
            <a:tailEnd/>
          </a:ln>
        </p:spPr>
      </p:pic>
      <p:pic>
        <p:nvPicPr>
          <p:cNvPr id="8" name="Picture 7" descr="gonio-sketch 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970" y="1340767"/>
            <a:ext cx="3840022" cy="237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365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64488" cy="1143000"/>
          </a:xfrm>
        </p:spPr>
        <p:txBody>
          <a:bodyPr/>
          <a:lstStyle/>
          <a:p>
            <a:r>
              <a:rPr lang="en-GB" b="1" dirty="0" smtClean="0">
                <a:solidFill>
                  <a:schemeClr val="tx2">
                    <a:lumMod val="75000"/>
                  </a:schemeClr>
                </a:solidFill>
              </a:rPr>
              <a:t>Anterior segment- OCT vs UBM</a:t>
            </a:r>
            <a:endParaRPr lang="en-GB" b="1" dirty="0">
              <a:solidFill>
                <a:schemeClr val="tx2">
                  <a:lumMod val="75000"/>
                </a:schemeClr>
              </a:solidFill>
            </a:endParaRPr>
          </a:p>
        </p:txBody>
      </p:sp>
      <p:pic>
        <p:nvPicPr>
          <p:cNvPr id="4" name="Content Placeholder 3"/>
          <p:cNvPicPr>
            <a:picLocks noGrp="1" noChangeAspect="1"/>
          </p:cNvPicPr>
          <p:nvPr>
            <p:ph idx="1"/>
          </p:nvPr>
        </p:nvPicPr>
        <p:blipFill>
          <a:blip r:embed="rId2"/>
          <a:stretch>
            <a:fillRect/>
          </a:stretch>
        </p:blipFill>
        <p:spPr>
          <a:xfrm>
            <a:off x="2949177" y="1901095"/>
            <a:ext cx="5652391" cy="2940804"/>
          </a:xfrm>
          <a:prstGeom prst="rect">
            <a:avLst/>
          </a:prstGeom>
        </p:spPr>
      </p:pic>
      <p:pic>
        <p:nvPicPr>
          <p:cNvPr id="5" name="Picture 4" descr="gonio-sketch 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466" y="1901095"/>
            <a:ext cx="2410020" cy="149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55800" y="5068197"/>
            <a:ext cx="7067774" cy="923330"/>
          </a:xfrm>
          <a:prstGeom prst="rect">
            <a:avLst/>
          </a:prstGeom>
          <a:noFill/>
        </p:spPr>
        <p:txBody>
          <a:bodyPr wrap="square" rtlCol="0">
            <a:spAutoFit/>
          </a:bodyPr>
          <a:lstStyle/>
          <a:p>
            <a:r>
              <a:rPr lang="en-GB" b="1" u="sng" dirty="0">
                <a:solidFill>
                  <a:schemeClr val="accent3"/>
                </a:solidFill>
                <a:hlinkClick r:id="rId4" tooltip="Archives of ophthalmology (Chicago, Ill. : 1960)."/>
              </a:rPr>
              <a:t>Could not locate the scleral spur in 30% of patients</a:t>
            </a:r>
          </a:p>
          <a:p>
            <a:endParaRPr lang="en-GB" sz="900" u="sng" dirty="0">
              <a:hlinkClick r:id=""/>
            </a:endParaRPr>
          </a:p>
          <a:p>
            <a:r>
              <a:rPr lang="en-GB" sz="900" u="sng" dirty="0">
                <a:hlinkClick r:id=""/>
              </a:rPr>
              <a:t>Arch </a:t>
            </a:r>
            <a:r>
              <a:rPr lang="en-GB" sz="900" u="sng" dirty="0" err="1">
                <a:hlinkClick r:id="rId4" tooltip="Archives of ophthalmology (Chicago, Ill. : 1960)."/>
              </a:rPr>
              <a:t>Ophthalmol</a:t>
            </a:r>
            <a:r>
              <a:rPr lang="en-GB" sz="900" u="sng" dirty="0">
                <a:hlinkClick r:id="rId4" tooltip="Archives of ophthalmology (Chicago, Ill. : 1960)."/>
              </a:rPr>
              <a:t>.</a:t>
            </a:r>
            <a:r>
              <a:rPr lang="en-GB" sz="900" dirty="0"/>
              <a:t> 2008 Feb;126(2):181-5.</a:t>
            </a:r>
          </a:p>
          <a:p>
            <a:r>
              <a:rPr lang="en-GB" sz="900" dirty="0"/>
              <a:t>Assessment of the scleral spur in anterior segment optical coherence tomography images. </a:t>
            </a:r>
            <a:r>
              <a:rPr lang="en-GB" sz="900" u="sng" dirty="0">
                <a:hlinkClick r:id="rId5"/>
              </a:rPr>
              <a:t>Sakata LM</a:t>
            </a:r>
            <a:r>
              <a:rPr lang="en-GB" sz="900" baseline="30000" dirty="0"/>
              <a:t>1</a:t>
            </a:r>
            <a:r>
              <a:rPr lang="en-GB" sz="900" dirty="0"/>
              <a:t>, </a:t>
            </a:r>
            <a:r>
              <a:rPr lang="en-GB" sz="900" u="sng" dirty="0" err="1">
                <a:hlinkClick r:id="rId6"/>
              </a:rPr>
              <a:t>Lavanya</a:t>
            </a:r>
            <a:r>
              <a:rPr lang="en-GB" sz="900" u="sng" dirty="0">
                <a:hlinkClick r:id="rId6"/>
              </a:rPr>
              <a:t> R</a:t>
            </a:r>
            <a:r>
              <a:rPr lang="en-GB" sz="900" dirty="0"/>
              <a:t>, </a:t>
            </a:r>
            <a:r>
              <a:rPr lang="en-GB" sz="900" u="sng" dirty="0">
                <a:hlinkClick r:id="rId7"/>
              </a:rPr>
              <a:t>Friedman DS</a:t>
            </a:r>
            <a:r>
              <a:rPr lang="en-GB" sz="900" dirty="0"/>
              <a:t>, </a:t>
            </a:r>
            <a:r>
              <a:rPr lang="en-GB" sz="900" u="sng" dirty="0">
                <a:hlinkClick r:id="rId8"/>
              </a:rPr>
              <a:t>Aung HT</a:t>
            </a:r>
            <a:r>
              <a:rPr lang="en-GB" sz="900" dirty="0"/>
              <a:t>, </a:t>
            </a:r>
            <a:r>
              <a:rPr lang="en-GB" sz="900" u="sng" dirty="0" err="1">
                <a:hlinkClick r:id="rId9"/>
              </a:rPr>
              <a:t>Seah</a:t>
            </a:r>
            <a:r>
              <a:rPr lang="en-GB" sz="900" u="sng" dirty="0">
                <a:hlinkClick r:id="rId9"/>
              </a:rPr>
              <a:t> SK</a:t>
            </a:r>
            <a:r>
              <a:rPr lang="en-GB" sz="900" dirty="0"/>
              <a:t>, </a:t>
            </a:r>
            <a:r>
              <a:rPr lang="en-GB" sz="900" u="sng" dirty="0">
                <a:hlinkClick r:id="rId10"/>
              </a:rPr>
              <a:t>Foster PJ</a:t>
            </a:r>
            <a:r>
              <a:rPr lang="en-GB" sz="900" dirty="0"/>
              <a:t>, </a:t>
            </a:r>
            <a:r>
              <a:rPr lang="en-GB" sz="900" u="sng" dirty="0">
                <a:hlinkClick r:id="rId11"/>
              </a:rPr>
              <a:t>Aung T</a:t>
            </a:r>
            <a:r>
              <a:rPr lang="en-GB" sz="900" dirty="0"/>
              <a:t>.</a:t>
            </a:r>
          </a:p>
        </p:txBody>
      </p:sp>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1466" y="3441456"/>
            <a:ext cx="2464594" cy="1421606"/>
          </a:xfrm>
          <a:prstGeom prst="rect">
            <a:avLst/>
          </a:prstGeom>
        </p:spPr>
      </p:pic>
    </p:spTree>
    <p:extLst>
      <p:ext uri="{BB962C8B-B14F-4D97-AF65-F5344CB8AC3E}">
        <p14:creationId xmlns:p14="http://schemas.microsoft.com/office/powerpoint/2010/main" val="1797467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b="1" dirty="0" smtClean="0">
                <a:solidFill>
                  <a:schemeClr val="tx2">
                    <a:lumMod val="75000"/>
                  </a:schemeClr>
                </a:solidFill>
              </a:rPr>
              <a:t>Van </a:t>
            </a:r>
            <a:r>
              <a:rPr lang="en-GB" b="1" dirty="0" err="1" smtClean="0">
                <a:solidFill>
                  <a:schemeClr val="tx2">
                    <a:lumMod val="75000"/>
                  </a:schemeClr>
                </a:solidFill>
              </a:rPr>
              <a:t>Herick</a:t>
            </a:r>
            <a:endParaRPr lang="en-GB" b="1" dirty="0">
              <a:solidFill>
                <a:schemeClr val="tx2">
                  <a:lumMod val="75000"/>
                </a:schemeClr>
              </a:solidFill>
            </a:endParaRPr>
          </a:p>
        </p:txBody>
      </p:sp>
      <p:sp>
        <p:nvSpPr>
          <p:cNvPr id="8" name="Content Placeholder 7"/>
          <p:cNvSpPr>
            <a:spLocks noGrp="1"/>
          </p:cNvSpPr>
          <p:nvPr>
            <p:ph idx="1"/>
          </p:nvPr>
        </p:nvSpPr>
        <p:spPr/>
        <p:txBody>
          <a:bodyPr/>
          <a:lstStyle/>
          <a:p>
            <a:r>
              <a:rPr lang="en-GB" dirty="0" smtClean="0"/>
              <a:t>Subjective</a:t>
            </a:r>
          </a:p>
          <a:p>
            <a:r>
              <a:rPr lang="en-GB" dirty="0" smtClean="0"/>
              <a:t>Uncertainty – some will refer but some will ask </a:t>
            </a:r>
            <a:r>
              <a:rPr lang="en-GB" dirty="0" err="1" smtClean="0"/>
              <a:t>pt</a:t>
            </a:r>
            <a:r>
              <a:rPr lang="en-GB" dirty="0" smtClean="0"/>
              <a:t> to keep a diary of symptoms and review patient </a:t>
            </a:r>
          </a:p>
          <a:p>
            <a:r>
              <a:rPr lang="en-GB" dirty="0" smtClean="0"/>
              <a:t>OCT is objective </a:t>
            </a:r>
          </a:p>
          <a:p>
            <a:r>
              <a:rPr lang="en-GB" dirty="0" smtClean="0"/>
              <a:t>Even the misclassified will be referred</a:t>
            </a:r>
            <a:endParaRPr lang="en-GB" dirty="0"/>
          </a:p>
        </p:txBody>
      </p:sp>
    </p:spTree>
    <p:extLst>
      <p:ext uri="{BB962C8B-B14F-4D97-AF65-F5344CB8AC3E}">
        <p14:creationId xmlns:p14="http://schemas.microsoft.com/office/powerpoint/2010/main" val="1288155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err="1" smtClean="0">
                <a:solidFill>
                  <a:schemeClr val="tx2">
                    <a:lumMod val="75000"/>
                  </a:schemeClr>
                </a:solidFill>
              </a:rPr>
              <a:t>Gonioscopy</a:t>
            </a:r>
            <a:endParaRPr lang="en-GB" b="1" dirty="0">
              <a:solidFill>
                <a:schemeClr val="tx2">
                  <a:lumMod val="75000"/>
                </a:schemeClr>
              </a:solidFill>
            </a:endParaRPr>
          </a:p>
        </p:txBody>
      </p:sp>
      <p:sp>
        <p:nvSpPr>
          <p:cNvPr id="5" name="Content Placeholder 4"/>
          <p:cNvSpPr>
            <a:spLocks noGrp="1"/>
          </p:cNvSpPr>
          <p:nvPr>
            <p:ph idx="1"/>
          </p:nvPr>
        </p:nvSpPr>
        <p:spPr>
          <a:xfrm>
            <a:off x="457200" y="1196752"/>
            <a:ext cx="8229600" cy="5256584"/>
          </a:xfrm>
        </p:spPr>
        <p:txBody>
          <a:bodyPr/>
          <a:lstStyle/>
          <a:p>
            <a:r>
              <a:rPr lang="en-GB" dirty="0" smtClean="0"/>
              <a:t>Gold standard</a:t>
            </a:r>
          </a:p>
          <a:p>
            <a:r>
              <a:rPr lang="en-GB" dirty="0" smtClean="0"/>
              <a:t>Classification of Glaucoma</a:t>
            </a:r>
          </a:p>
          <a:p>
            <a:pPr lvl="1"/>
            <a:r>
              <a:rPr lang="en-GB" dirty="0" smtClean="0"/>
              <a:t>Primary</a:t>
            </a:r>
          </a:p>
          <a:p>
            <a:pPr lvl="2"/>
            <a:r>
              <a:rPr lang="en-GB" dirty="0" smtClean="0"/>
              <a:t>POAG</a:t>
            </a:r>
          </a:p>
          <a:p>
            <a:pPr lvl="2"/>
            <a:r>
              <a:rPr lang="en-GB" dirty="0" smtClean="0"/>
              <a:t>PACG</a:t>
            </a:r>
          </a:p>
          <a:p>
            <a:pPr lvl="3"/>
            <a:r>
              <a:rPr lang="en-GB" dirty="0" smtClean="0"/>
              <a:t>PACS</a:t>
            </a:r>
          </a:p>
          <a:p>
            <a:pPr lvl="3"/>
            <a:r>
              <a:rPr lang="en-GB" dirty="0" smtClean="0"/>
              <a:t>PAC</a:t>
            </a:r>
          </a:p>
          <a:p>
            <a:pPr lvl="3"/>
            <a:r>
              <a:rPr lang="en-GB" dirty="0" smtClean="0"/>
              <a:t>PACG</a:t>
            </a:r>
          </a:p>
          <a:p>
            <a:pPr lvl="1"/>
            <a:r>
              <a:rPr lang="en-GB" dirty="0" smtClean="0"/>
              <a:t>Secondary</a:t>
            </a:r>
          </a:p>
          <a:p>
            <a:pPr lvl="2"/>
            <a:r>
              <a:rPr lang="en-GB" dirty="0" smtClean="0"/>
              <a:t>SOAG</a:t>
            </a:r>
          </a:p>
          <a:p>
            <a:pPr lvl="2"/>
            <a:r>
              <a:rPr lang="en-GB" dirty="0" smtClean="0"/>
              <a:t>Others</a:t>
            </a:r>
          </a:p>
          <a:p>
            <a:pPr marL="0" indent="0">
              <a:buNone/>
            </a:pPr>
            <a:endParaRPr lang="en-GB" dirty="0"/>
          </a:p>
        </p:txBody>
      </p:sp>
      <p:pic>
        <p:nvPicPr>
          <p:cNvPr id="6" name="Picture 10" descr="DSCN04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4365104"/>
            <a:ext cx="2502337" cy="20882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940153" y="2204864"/>
            <a:ext cx="2724160" cy="1713340"/>
          </a:xfrm>
          <a:prstGeom prst="rect">
            <a:avLst/>
          </a:prstGeom>
          <a:noFill/>
          <a:ln w="9525">
            <a:noFill/>
            <a:miter lim="800000"/>
            <a:headEnd/>
            <a:tailEnd/>
          </a:ln>
        </p:spPr>
      </p:pic>
    </p:spTree>
    <p:extLst>
      <p:ext uri="{BB962C8B-B14F-4D97-AF65-F5344CB8AC3E}">
        <p14:creationId xmlns:p14="http://schemas.microsoft.com/office/powerpoint/2010/main" val="3310000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chemeClr val="tx2">
                    <a:lumMod val="75000"/>
                  </a:schemeClr>
                </a:solidFill>
              </a:rPr>
              <a:t>Corneal wedge</a:t>
            </a:r>
            <a:endParaRPr lang="en-GB" b="1" dirty="0">
              <a:solidFill>
                <a:schemeClr val="tx2">
                  <a:lumMod val="75000"/>
                </a:schemeClr>
              </a:solidFill>
            </a:endParaRPr>
          </a:p>
        </p:txBody>
      </p:sp>
      <p:pic>
        <p:nvPicPr>
          <p:cNvPr id="12291" name="Picture 2" descr="E:\Mr Jones 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2492896"/>
            <a:ext cx="2808312" cy="275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onio-sketch 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492896"/>
            <a:ext cx="4537573"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018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GB" b="1" dirty="0" smtClean="0">
                <a:solidFill>
                  <a:schemeClr val="tx2">
                    <a:lumMod val="75000"/>
                  </a:schemeClr>
                </a:solidFill>
              </a:rPr>
              <a:t>Shaffer classification</a:t>
            </a:r>
          </a:p>
        </p:txBody>
      </p:sp>
      <p:graphicFrame>
        <p:nvGraphicFramePr>
          <p:cNvPr id="4" name="Content Placeholder 3"/>
          <p:cNvGraphicFramePr>
            <a:graphicFrameLocks noGrp="1"/>
          </p:cNvGraphicFramePr>
          <p:nvPr>
            <p:ph idx="1"/>
          </p:nvPr>
        </p:nvGraphicFramePr>
        <p:xfrm>
          <a:off x="250825" y="1628775"/>
          <a:ext cx="8496300" cy="2590800"/>
        </p:xfrm>
        <a:graphic>
          <a:graphicData uri="http://schemas.openxmlformats.org/drawingml/2006/table">
            <a:tbl>
              <a:tblPr bandRow="1">
                <a:tableStyleId>{073A0DAA-6AF3-43AB-8588-CEC1D06C72B9}</a:tableStyleId>
              </a:tblPr>
              <a:tblGrid>
                <a:gridCol w="1371778"/>
                <a:gridCol w="7124522"/>
              </a:tblGrid>
              <a:tr h="370840">
                <a:tc>
                  <a:txBody>
                    <a:bodyPr/>
                    <a:lstStyle/>
                    <a:p>
                      <a:r>
                        <a:rPr lang="en-GB" sz="2800" dirty="0" smtClean="0">
                          <a:solidFill>
                            <a:srgbClr val="DFF042"/>
                          </a:solidFill>
                        </a:rPr>
                        <a:t>0</a:t>
                      </a:r>
                    </a:p>
                  </a:txBody>
                  <a:tcPr marL="91433" marR="91433">
                    <a:solidFill>
                      <a:srgbClr val="0070C0"/>
                    </a:solidFill>
                  </a:tcPr>
                </a:tc>
                <a:tc>
                  <a:txBody>
                    <a:bodyPr/>
                    <a:lstStyle/>
                    <a:p>
                      <a:r>
                        <a:rPr lang="en-GB" sz="2800" dirty="0" smtClean="0">
                          <a:solidFill>
                            <a:srgbClr val="DFF042"/>
                          </a:solidFill>
                        </a:rPr>
                        <a:t>No structures visible</a:t>
                      </a:r>
                      <a:endParaRPr lang="en-GB" sz="2800" dirty="0">
                        <a:solidFill>
                          <a:srgbClr val="DFF042"/>
                        </a:solidFill>
                      </a:endParaRPr>
                    </a:p>
                  </a:txBody>
                  <a:tcPr marL="91433" marR="91433">
                    <a:solidFill>
                      <a:srgbClr val="0070C0"/>
                    </a:solidFill>
                  </a:tcPr>
                </a:tc>
              </a:tr>
              <a:tr h="370840">
                <a:tc>
                  <a:txBody>
                    <a:bodyPr/>
                    <a:lstStyle/>
                    <a:p>
                      <a:r>
                        <a:rPr lang="en-GB" sz="2800" dirty="0" smtClean="0">
                          <a:solidFill>
                            <a:srgbClr val="DFF042"/>
                          </a:solidFill>
                        </a:rPr>
                        <a:t>1</a:t>
                      </a:r>
                      <a:endParaRPr lang="en-GB" sz="2800" dirty="0">
                        <a:solidFill>
                          <a:srgbClr val="DFF042"/>
                        </a:solidFill>
                      </a:endParaRPr>
                    </a:p>
                  </a:txBody>
                  <a:tcPr marL="91433" marR="91433">
                    <a:solidFill>
                      <a:srgbClr val="0070C0"/>
                    </a:solidFill>
                  </a:tcPr>
                </a:tc>
                <a:tc>
                  <a:txBody>
                    <a:bodyPr/>
                    <a:lstStyle/>
                    <a:p>
                      <a:r>
                        <a:rPr lang="en-GB" sz="2800" dirty="0" err="1" smtClean="0">
                          <a:solidFill>
                            <a:srgbClr val="DFF042"/>
                          </a:solidFill>
                        </a:rPr>
                        <a:t>Schwalbe</a:t>
                      </a:r>
                      <a:r>
                        <a:rPr lang="en-GB" sz="2800" dirty="0" smtClean="0">
                          <a:solidFill>
                            <a:srgbClr val="DFF042"/>
                          </a:solidFill>
                        </a:rPr>
                        <a:t> </a:t>
                      </a:r>
                      <a:r>
                        <a:rPr lang="en-GB" sz="2800" baseline="0" dirty="0" smtClean="0">
                          <a:solidFill>
                            <a:srgbClr val="DFF042"/>
                          </a:solidFill>
                        </a:rPr>
                        <a:t> line visible</a:t>
                      </a:r>
                      <a:endParaRPr lang="en-GB" sz="2800" dirty="0">
                        <a:solidFill>
                          <a:srgbClr val="DFF042"/>
                        </a:solidFill>
                      </a:endParaRPr>
                    </a:p>
                  </a:txBody>
                  <a:tcPr marL="91433" marR="91433">
                    <a:solidFill>
                      <a:srgbClr val="0070C0"/>
                    </a:solidFill>
                  </a:tcPr>
                </a:tc>
              </a:tr>
              <a:tr h="370840">
                <a:tc>
                  <a:txBody>
                    <a:bodyPr/>
                    <a:lstStyle/>
                    <a:p>
                      <a:r>
                        <a:rPr lang="en-GB" sz="2800" dirty="0" smtClean="0">
                          <a:solidFill>
                            <a:srgbClr val="DFF042"/>
                          </a:solidFill>
                        </a:rPr>
                        <a:t>2</a:t>
                      </a:r>
                      <a:endParaRPr lang="en-GB" sz="2800" dirty="0">
                        <a:solidFill>
                          <a:srgbClr val="DFF042"/>
                        </a:solidFill>
                      </a:endParaRPr>
                    </a:p>
                  </a:txBody>
                  <a:tcPr marL="91433" marR="91433">
                    <a:solidFill>
                      <a:srgbClr val="0070C0"/>
                    </a:solidFill>
                  </a:tcPr>
                </a:tc>
                <a:tc>
                  <a:txBody>
                    <a:bodyPr/>
                    <a:lstStyle/>
                    <a:p>
                      <a:r>
                        <a:rPr lang="en-GB" sz="2800" dirty="0" err="1" smtClean="0">
                          <a:solidFill>
                            <a:srgbClr val="DFF042"/>
                          </a:solidFill>
                        </a:rPr>
                        <a:t>Schwalbe</a:t>
                      </a:r>
                      <a:r>
                        <a:rPr lang="en-GB" sz="2800" dirty="0" smtClean="0">
                          <a:solidFill>
                            <a:srgbClr val="DFF042"/>
                          </a:solidFill>
                        </a:rPr>
                        <a:t> line + pigmented</a:t>
                      </a:r>
                      <a:r>
                        <a:rPr lang="en-GB" sz="2800" baseline="0" dirty="0" smtClean="0">
                          <a:solidFill>
                            <a:srgbClr val="DFF042"/>
                          </a:solidFill>
                        </a:rPr>
                        <a:t> TM</a:t>
                      </a:r>
                      <a:endParaRPr lang="en-GB" sz="2800" dirty="0">
                        <a:solidFill>
                          <a:srgbClr val="DFF042"/>
                        </a:solidFill>
                      </a:endParaRPr>
                    </a:p>
                  </a:txBody>
                  <a:tcPr marL="91433" marR="91433">
                    <a:solidFill>
                      <a:srgbClr val="0070C0"/>
                    </a:solidFill>
                  </a:tcPr>
                </a:tc>
              </a:tr>
              <a:tr h="370840">
                <a:tc>
                  <a:txBody>
                    <a:bodyPr/>
                    <a:lstStyle/>
                    <a:p>
                      <a:r>
                        <a:rPr lang="en-GB" sz="2800" dirty="0" smtClean="0">
                          <a:solidFill>
                            <a:srgbClr val="DFF042"/>
                          </a:solidFill>
                        </a:rPr>
                        <a:t>3</a:t>
                      </a:r>
                      <a:endParaRPr lang="en-GB" sz="2800" dirty="0">
                        <a:solidFill>
                          <a:srgbClr val="DFF042"/>
                        </a:solidFill>
                      </a:endParaRPr>
                    </a:p>
                  </a:txBody>
                  <a:tcPr marL="91433" marR="91433">
                    <a:solidFill>
                      <a:srgbClr val="0070C0"/>
                    </a:solidFill>
                  </a:tcPr>
                </a:tc>
                <a:tc>
                  <a:txBody>
                    <a:bodyPr/>
                    <a:lstStyle/>
                    <a:p>
                      <a:r>
                        <a:rPr lang="en-GB" sz="2800" dirty="0" err="1" smtClean="0">
                          <a:solidFill>
                            <a:srgbClr val="DFF042"/>
                          </a:solidFill>
                        </a:rPr>
                        <a:t>Scleral</a:t>
                      </a:r>
                      <a:r>
                        <a:rPr lang="en-GB" sz="2800" dirty="0" smtClean="0">
                          <a:solidFill>
                            <a:srgbClr val="DFF042"/>
                          </a:solidFill>
                        </a:rPr>
                        <a:t> spur visible</a:t>
                      </a:r>
                      <a:endParaRPr lang="en-GB" sz="2800" dirty="0">
                        <a:solidFill>
                          <a:srgbClr val="DFF042"/>
                        </a:solidFill>
                      </a:endParaRPr>
                    </a:p>
                  </a:txBody>
                  <a:tcPr marL="91433" marR="91433">
                    <a:solidFill>
                      <a:srgbClr val="0070C0"/>
                    </a:solidFill>
                  </a:tcPr>
                </a:tc>
              </a:tr>
              <a:tr h="370840">
                <a:tc>
                  <a:txBody>
                    <a:bodyPr/>
                    <a:lstStyle/>
                    <a:p>
                      <a:r>
                        <a:rPr lang="en-GB" sz="2800" dirty="0" smtClean="0">
                          <a:solidFill>
                            <a:srgbClr val="DFF042"/>
                          </a:solidFill>
                        </a:rPr>
                        <a:t>4</a:t>
                      </a:r>
                      <a:endParaRPr lang="en-GB" sz="2800" dirty="0">
                        <a:solidFill>
                          <a:srgbClr val="DFF042"/>
                        </a:solidFill>
                      </a:endParaRPr>
                    </a:p>
                  </a:txBody>
                  <a:tcPr marL="91433" marR="91433">
                    <a:solidFill>
                      <a:srgbClr val="0070C0"/>
                    </a:solidFill>
                  </a:tcPr>
                </a:tc>
                <a:tc>
                  <a:txBody>
                    <a:bodyPr/>
                    <a:lstStyle/>
                    <a:p>
                      <a:r>
                        <a:rPr lang="en-GB" sz="2800" dirty="0" smtClean="0">
                          <a:solidFill>
                            <a:srgbClr val="DFF042"/>
                          </a:solidFill>
                        </a:rPr>
                        <a:t>All structures to ciliary body band visible</a:t>
                      </a:r>
                      <a:endParaRPr lang="en-GB" sz="2800" dirty="0">
                        <a:solidFill>
                          <a:srgbClr val="DFF042"/>
                        </a:solidFill>
                      </a:endParaRPr>
                    </a:p>
                  </a:txBody>
                  <a:tcPr marL="91433" marR="91433">
                    <a:solidFill>
                      <a:srgbClr val="0070C0"/>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10007145"/>
              </p:ext>
            </p:extLst>
          </p:nvPr>
        </p:nvGraphicFramePr>
        <p:xfrm>
          <a:off x="179388" y="4652963"/>
          <a:ext cx="8569325" cy="1873250"/>
        </p:xfrm>
        <a:graphic>
          <a:graphicData uri="http://schemas.openxmlformats.org/drawingml/2006/table">
            <a:tbl>
              <a:tblPr firstRow="1" bandRow="1">
                <a:tableStyleId>{5C22544A-7EE6-4342-B048-85BDC9FD1C3A}</a:tableStyleId>
              </a:tblPr>
              <a:tblGrid>
                <a:gridCol w="8569325"/>
              </a:tblGrid>
              <a:tr h="944791">
                <a:tc>
                  <a:txBody>
                    <a:bodyPr/>
                    <a:lstStyle/>
                    <a:p>
                      <a:r>
                        <a:rPr lang="en-GB" sz="2400" dirty="0" smtClean="0"/>
                        <a:t>Primary angle closure suspect (PACS) = occludable angle</a:t>
                      </a:r>
                      <a:endParaRPr lang="en-GB" sz="2400" dirty="0"/>
                    </a:p>
                  </a:txBody>
                  <a:tcPr marL="91443" marR="91443" marT="45708" marB="45708"/>
                </a:tc>
              </a:tr>
              <a:tr h="928459">
                <a:tc>
                  <a:txBody>
                    <a:bodyPr/>
                    <a:lstStyle/>
                    <a:p>
                      <a:pPr lvl="1">
                        <a:lnSpc>
                          <a:spcPct val="80000"/>
                        </a:lnSpc>
                      </a:pPr>
                      <a:r>
                        <a:rPr lang="en-US" sz="2000" b="1" dirty="0" smtClean="0"/>
                        <a:t>≥  180</a:t>
                      </a:r>
                      <a:r>
                        <a:rPr lang="en-US" sz="2000" b="1" baseline="30000" dirty="0" smtClean="0"/>
                        <a:t>0 </a:t>
                      </a:r>
                      <a:r>
                        <a:rPr lang="en-US" sz="2000" b="1" dirty="0" smtClean="0"/>
                        <a:t> </a:t>
                      </a:r>
                      <a:r>
                        <a:rPr lang="en-US" sz="2000" b="1" baseline="30000" dirty="0" smtClean="0"/>
                        <a:t> </a:t>
                      </a:r>
                      <a:r>
                        <a:rPr lang="en-US" sz="2000" b="1" dirty="0" smtClean="0"/>
                        <a:t> of </a:t>
                      </a:r>
                      <a:r>
                        <a:rPr lang="en-US" sz="2000" b="1" dirty="0" err="1" smtClean="0"/>
                        <a:t>iridotrabecular</a:t>
                      </a:r>
                      <a:r>
                        <a:rPr lang="en-US" sz="2000" b="1" dirty="0" smtClean="0"/>
                        <a:t> contact – pigmented TM is not visible.</a:t>
                      </a:r>
                      <a:endParaRPr lang="en-US" sz="2000" b="1" dirty="0"/>
                    </a:p>
                  </a:txBody>
                  <a:tcPr marL="91443" marR="91443" marT="45708" marB="45708"/>
                </a:tc>
              </a:tr>
            </a:tbl>
          </a:graphicData>
        </a:graphic>
      </p:graphicFrame>
    </p:spTree>
    <p:extLst>
      <p:ext uri="{BB962C8B-B14F-4D97-AF65-F5344CB8AC3E}">
        <p14:creationId xmlns:p14="http://schemas.microsoft.com/office/powerpoint/2010/main" val="444305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928992" cy="1143000"/>
          </a:xfrm>
        </p:spPr>
        <p:txBody>
          <a:bodyPr/>
          <a:lstStyle/>
          <a:p>
            <a:pPr>
              <a:defRPr/>
            </a:pPr>
            <a:r>
              <a:rPr lang="en-GB" b="1" dirty="0" smtClean="0">
                <a:solidFill>
                  <a:schemeClr val="tx2">
                    <a:lumMod val="75000"/>
                  </a:schemeClr>
                </a:solidFill>
              </a:rPr>
              <a:t>Appositional vs </a:t>
            </a:r>
            <a:r>
              <a:rPr lang="en-GB" b="1" dirty="0" err="1" smtClean="0">
                <a:solidFill>
                  <a:schemeClr val="tx2">
                    <a:lumMod val="75000"/>
                  </a:schemeClr>
                </a:solidFill>
              </a:rPr>
              <a:t>synechial</a:t>
            </a:r>
            <a:r>
              <a:rPr lang="en-GB" b="1" dirty="0" smtClean="0">
                <a:solidFill>
                  <a:schemeClr val="tx2">
                    <a:lumMod val="75000"/>
                  </a:schemeClr>
                </a:solidFill>
              </a:rPr>
              <a:t> closure</a:t>
            </a:r>
            <a:endParaRPr lang="en-GB" b="1" dirty="0">
              <a:solidFill>
                <a:schemeClr val="tx2">
                  <a:lumMod val="75000"/>
                </a:schemeClr>
              </a:solidFill>
            </a:endParaRPr>
          </a:p>
        </p:txBody>
      </p:sp>
      <p:pic>
        <p:nvPicPr>
          <p:cNvPr id="2355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904442" y="4393214"/>
            <a:ext cx="2654063" cy="1767522"/>
          </a:xfrm>
          <a:noFill/>
          <a:extLst>
            <a:ext uri="{909E8E84-426E-40DD-AFC4-6F175D3DCCD1}">
              <a14:hiddenFill xmlns:a14="http://schemas.microsoft.com/office/drawing/2010/main">
                <a:solidFill>
                  <a:srgbClr val="FFFFFF"/>
                </a:solidFill>
              </a14:hiddenFill>
            </a:ext>
          </a:extLst>
        </p:spPr>
      </p:pic>
      <p:pic>
        <p:nvPicPr>
          <p:cNvPr id="23556" name="Picture 5" descr="indentation 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995822"/>
            <a:ext cx="2808312" cy="402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DSCN04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4443" y="1988840"/>
            <a:ext cx="2654063" cy="22148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015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00215" y="46945"/>
            <a:ext cx="8229600" cy="935495"/>
          </a:xfrm>
        </p:spPr>
        <p:txBody>
          <a:bodyPr anchorCtr="1"/>
          <a:lstStyle/>
          <a:p>
            <a:pPr eaLnBrk="1" hangingPunct="1">
              <a:defRPr/>
            </a:pPr>
            <a:r>
              <a:rPr lang="en-GB" sz="4000" b="1" dirty="0" smtClean="0">
                <a:solidFill>
                  <a:schemeClr val="tx2">
                    <a:lumMod val="75000"/>
                  </a:schemeClr>
                </a:solidFill>
              </a:rPr>
              <a:t>Natural history &amp; classification</a:t>
            </a:r>
            <a:endParaRPr lang="en-GB" sz="2800" b="1" dirty="0" smtClean="0">
              <a:solidFill>
                <a:schemeClr val="tx2">
                  <a:lumMod val="75000"/>
                </a:schemeClr>
              </a:solidFill>
            </a:endParaRPr>
          </a:p>
        </p:txBody>
      </p:sp>
      <p:sp>
        <p:nvSpPr>
          <p:cNvPr id="11267" name="Rectangle 3"/>
          <p:cNvSpPr>
            <a:spLocks noGrp="1" noChangeArrowheads="1"/>
          </p:cNvSpPr>
          <p:nvPr>
            <p:ph type="body" sz="half" idx="1"/>
          </p:nvPr>
        </p:nvSpPr>
        <p:spPr>
          <a:xfrm>
            <a:off x="395536" y="1196752"/>
            <a:ext cx="7427912" cy="5472608"/>
          </a:xfrm>
        </p:spPr>
        <p:txBody>
          <a:bodyPr/>
          <a:lstStyle/>
          <a:p>
            <a:pPr eaLnBrk="1" hangingPunct="1">
              <a:lnSpc>
                <a:spcPct val="80000"/>
              </a:lnSpc>
              <a:defRPr/>
            </a:pPr>
            <a:r>
              <a:rPr lang="en-GB" sz="2000" b="1" dirty="0" smtClean="0"/>
              <a:t>3 conceptual stages</a:t>
            </a:r>
          </a:p>
          <a:p>
            <a:pPr marL="0" indent="0" eaLnBrk="1" hangingPunct="1">
              <a:lnSpc>
                <a:spcPct val="80000"/>
              </a:lnSpc>
              <a:buNone/>
              <a:defRPr/>
            </a:pPr>
            <a:endParaRPr lang="en-GB" sz="2000" b="1" dirty="0" smtClean="0"/>
          </a:p>
          <a:p>
            <a:pPr eaLnBrk="1" hangingPunct="1">
              <a:lnSpc>
                <a:spcPct val="80000"/>
              </a:lnSpc>
              <a:defRPr/>
            </a:pPr>
            <a:r>
              <a:rPr lang="en-GB" sz="2000" b="1" dirty="0" smtClean="0">
                <a:solidFill>
                  <a:schemeClr val="hlink"/>
                </a:solidFill>
              </a:rPr>
              <a:t>Primary angle closure suspect</a:t>
            </a:r>
            <a:r>
              <a:rPr lang="en-GB" sz="2000" dirty="0" smtClean="0"/>
              <a:t> (occludable angle) </a:t>
            </a:r>
          </a:p>
          <a:p>
            <a:pPr lvl="1" eaLnBrk="1" hangingPunct="1">
              <a:lnSpc>
                <a:spcPct val="80000"/>
              </a:lnSpc>
              <a:defRPr/>
            </a:pPr>
            <a:r>
              <a:rPr lang="en-US" sz="2000" dirty="0" smtClean="0"/>
              <a:t>≥ 180</a:t>
            </a:r>
            <a:r>
              <a:rPr lang="en-US" sz="2000" baseline="30000" dirty="0" smtClean="0"/>
              <a:t>0 </a:t>
            </a:r>
            <a:r>
              <a:rPr lang="en-US" sz="2000" dirty="0" smtClean="0"/>
              <a:t> </a:t>
            </a:r>
            <a:r>
              <a:rPr lang="en-US" sz="2000" baseline="30000" dirty="0" smtClean="0"/>
              <a:t> </a:t>
            </a:r>
            <a:r>
              <a:rPr lang="en-US" sz="2000" dirty="0" smtClean="0"/>
              <a:t> </a:t>
            </a:r>
            <a:r>
              <a:rPr lang="en-US" sz="2000" dirty="0" err="1" smtClean="0"/>
              <a:t>iridotrabecular</a:t>
            </a:r>
            <a:r>
              <a:rPr lang="en-US" sz="2000" dirty="0" smtClean="0"/>
              <a:t> contact (ITC) </a:t>
            </a:r>
          </a:p>
          <a:p>
            <a:pPr lvl="1" eaLnBrk="1" hangingPunct="1">
              <a:lnSpc>
                <a:spcPct val="80000"/>
              </a:lnSpc>
              <a:defRPr/>
            </a:pPr>
            <a:r>
              <a:rPr lang="en-GB" sz="2000" dirty="0" smtClean="0"/>
              <a:t>NO PI only if; frequent dilation, poor  access, strong FH</a:t>
            </a:r>
          </a:p>
          <a:p>
            <a:pPr lvl="1" eaLnBrk="1" hangingPunct="1">
              <a:lnSpc>
                <a:spcPct val="80000"/>
              </a:lnSpc>
              <a:defRPr/>
            </a:pPr>
            <a:r>
              <a:rPr lang="en-GB" sz="2000" dirty="0" smtClean="0"/>
              <a:t>PACS                  PAC = 5%/yr</a:t>
            </a:r>
          </a:p>
          <a:p>
            <a:pPr lvl="1" eaLnBrk="1" hangingPunct="1">
              <a:lnSpc>
                <a:spcPct val="80000"/>
              </a:lnSpc>
              <a:defRPr/>
            </a:pPr>
            <a:r>
              <a:rPr lang="en-GB" sz="2000" dirty="0" smtClean="0"/>
              <a:t>PACS                  AAC = 1%/yr</a:t>
            </a:r>
          </a:p>
          <a:p>
            <a:pPr marL="457200" lvl="1" indent="0" eaLnBrk="1" hangingPunct="1">
              <a:lnSpc>
                <a:spcPct val="80000"/>
              </a:lnSpc>
              <a:buFont typeface="Wingdings" panose="05000000000000000000" pitchFamily="2" charset="2"/>
              <a:buNone/>
              <a:defRPr/>
            </a:pPr>
            <a:endParaRPr lang="en-US" sz="2000" dirty="0" smtClean="0"/>
          </a:p>
          <a:p>
            <a:pPr marL="457200" lvl="1" indent="0" eaLnBrk="1" hangingPunct="1">
              <a:lnSpc>
                <a:spcPct val="80000"/>
              </a:lnSpc>
              <a:buFont typeface="Wingdings" panose="05000000000000000000" pitchFamily="2" charset="2"/>
              <a:buNone/>
              <a:defRPr/>
            </a:pPr>
            <a:endParaRPr lang="en-US" sz="2000" dirty="0" smtClean="0"/>
          </a:p>
          <a:p>
            <a:pPr eaLnBrk="1" hangingPunct="1">
              <a:lnSpc>
                <a:spcPct val="80000"/>
              </a:lnSpc>
              <a:defRPr/>
            </a:pPr>
            <a:r>
              <a:rPr lang="en-US" sz="2000" b="1" dirty="0" smtClean="0">
                <a:solidFill>
                  <a:schemeClr val="hlink"/>
                </a:solidFill>
              </a:rPr>
              <a:t>Primary angle closure (PAC)</a:t>
            </a:r>
          </a:p>
          <a:p>
            <a:pPr lvl="1" eaLnBrk="1" hangingPunct="1">
              <a:lnSpc>
                <a:spcPct val="80000"/>
              </a:lnSpc>
              <a:defRPr/>
            </a:pPr>
            <a:r>
              <a:rPr lang="en-US" sz="2000" dirty="0" smtClean="0"/>
              <a:t>Occludable angle with ; </a:t>
            </a:r>
            <a:r>
              <a:rPr lang="en-US" sz="2000" dirty="0" err="1" smtClean="0"/>
              <a:t>symptons</a:t>
            </a:r>
            <a:r>
              <a:rPr lang="en-US" sz="2000" dirty="0" smtClean="0"/>
              <a:t> </a:t>
            </a:r>
            <a:r>
              <a:rPr lang="en-US" sz="2000" dirty="0"/>
              <a:t>of intermittent angle </a:t>
            </a:r>
            <a:r>
              <a:rPr lang="en-US" sz="2000" dirty="0" smtClean="0"/>
              <a:t>closure, evidence of trabecular obstruction: PAS, ↑IOP, iris </a:t>
            </a:r>
            <a:r>
              <a:rPr lang="en-US" sz="2000" dirty="0" err="1" smtClean="0"/>
              <a:t>whorling</a:t>
            </a:r>
            <a:r>
              <a:rPr lang="en-US" sz="2000" dirty="0" smtClean="0"/>
              <a:t>, </a:t>
            </a:r>
            <a:r>
              <a:rPr lang="en-US" sz="2000" dirty="0" err="1" smtClean="0"/>
              <a:t>glaucomafleken</a:t>
            </a:r>
            <a:endParaRPr lang="en-US" sz="2000" dirty="0" smtClean="0"/>
          </a:p>
          <a:p>
            <a:pPr marL="457200" lvl="1" indent="0" eaLnBrk="1" hangingPunct="1">
              <a:lnSpc>
                <a:spcPct val="80000"/>
              </a:lnSpc>
              <a:buNone/>
              <a:defRPr/>
            </a:pPr>
            <a:endParaRPr lang="en-US" sz="2000" dirty="0" smtClean="0"/>
          </a:p>
          <a:p>
            <a:pPr lvl="1" eaLnBrk="1" hangingPunct="1">
              <a:lnSpc>
                <a:spcPct val="80000"/>
              </a:lnSpc>
              <a:buFont typeface="Wingdings" panose="05000000000000000000" pitchFamily="2" charset="2"/>
              <a:buNone/>
              <a:defRPr/>
            </a:pPr>
            <a:endParaRPr lang="en-US" sz="2000" dirty="0" smtClean="0"/>
          </a:p>
          <a:p>
            <a:pPr eaLnBrk="1" hangingPunct="1">
              <a:lnSpc>
                <a:spcPct val="80000"/>
              </a:lnSpc>
              <a:defRPr/>
            </a:pPr>
            <a:r>
              <a:rPr lang="en-US" sz="2000" b="1" dirty="0" smtClean="0">
                <a:solidFill>
                  <a:schemeClr val="hlink"/>
                </a:solidFill>
              </a:rPr>
              <a:t>Primary angle closure glaucoma</a:t>
            </a:r>
          </a:p>
          <a:p>
            <a:pPr lvl="1" eaLnBrk="1" hangingPunct="1">
              <a:lnSpc>
                <a:spcPct val="80000"/>
              </a:lnSpc>
              <a:defRPr/>
            </a:pPr>
            <a:r>
              <a:rPr lang="en-US" sz="2000" dirty="0" smtClean="0"/>
              <a:t>PAC with evidence of optic disc damage/ visual field defect</a:t>
            </a:r>
          </a:p>
          <a:p>
            <a:pPr lvl="1" eaLnBrk="1" hangingPunct="1">
              <a:lnSpc>
                <a:spcPct val="80000"/>
              </a:lnSpc>
              <a:defRPr/>
            </a:pPr>
            <a:endParaRPr lang="en-US" sz="2000" dirty="0"/>
          </a:p>
          <a:p>
            <a:pPr eaLnBrk="1" hangingPunct="1">
              <a:lnSpc>
                <a:spcPct val="80000"/>
              </a:lnSpc>
              <a:buFont typeface="Wingdings" panose="05000000000000000000" pitchFamily="2" charset="2"/>
              <a:buNone/>
              <a:defRPr/>
            </a:pPr>
            <a:endParaRPr lang="en-US" sz="2000" dirty="0"/>
          </a:p>
          <a:p>
            <a:pPr eaLnBrk="1" hangingPunct="1">
              <a:lnSpc>
                <a:spcPct val="80000"/>
              </a:lnSpc>
              <a:buFont typeface="Wingdings" panose="05000000000000000000" pitchFamily="2" charset="2"/>
              <a:buNone/>
              <a:defRPr/>
            </a:pPr>
            <a:r>
              <a:rPr lang="en-US" sz="1200" dirty="0" smtClean="0">
                <a:solidFill>
                  <a:srgbClr val="FFC000"/>
                </a:solidFill>
              </a:rPr>
              <a:t> </a:t>
            </a:r>
            <a:endParaRPr lang="en-GB" sz="1600" dirty="0" smtClean="0">
              <a:solidFill>
                <a:srgbClr val="FFC000"/>
              </a:solidFill>
            </a:endParaRPr>
          </a:p>
        </p:txBody>
      </p:sp>
      <p:sp>
        <p:nvSpPr>
          <p:cNvPr id="26628" name="Line 6"/>
          <p:cNvSpPr>
            <a:spLocks noChangeShapeType="1"/>
          </p:cNvSpPr>
          <p:nvPr/>
        </p:nvSpPr>
        <p:spPr bwMode="auto">
          <a:xfrm>
            <a:off x="2195736" y="2852936"/>
            <a:ext cx="72008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6629" name="Line 7"/>
          <p:cNvSpPr>
            <a:spLocks noChangeShapeType="1"/>
          </p:cNvSpPr>
          <p:nvPr/>
        </p:nvSpPr>
        <p:spPr bwMode="auto">
          <a:xfrm>
            <a:off x="2195736" y="3212976"/>
            <a:ext cx="72008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extLst>
      <p:ext uri="{BB962C8B-B14F-4D97-AF65-F5344CB8AC3E}">
        <p14:creationId xmlns:p14="http://schemas.microsoft.com/office/powerpoint/2010/main" val="2908617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309" y="548680"/>
            <a:ext cx="8429653" cy="646331"/>
          </a:xfrm>
          <a:prstGeom prst="rect">
            <a:avLst/>
          </a:prstGeom>
        </p:spPr>
        <p:txBody>
          <a:bodyPr wrap="square">
            <a:spAutoFit/>
          </a:bodyPr>
          <a:lstStyle/>
          <a:p>
            <a:pPr algn="ctr">
              <a:defRPr/>
            </a:pPr>
            <a:r>
              <a:rPr lang="en-GB" sz="3600" b="1" dirty="0" smtClean="0">
                <a:solidFill>
                  <a:schemeClr val="tx2">
                    <a:lumMod val="75000"/>
                  </a:schemeClr>
                </a:solidFill>
                <a:latin typeface="+mj-lt"/>
              </a:rPr>
              <a:t>CCT</a:t>
            </a:r>
            <a:endParaRPr lang="en-GB" sz="3600" b="1" dirty="0">
              <a:solidFill>
                <a:schemeClr val="tx2">
                  <a:lumMod val="75000"/>
                </a:schemeClr>
              </a:solidFill>
              <a:latin typeface="+mj-lt"/>
            </a:endParaRPr>
          </a:p>
        </p:txBody>
      </p:sp>
      <p:sp>
        <p:nvSpPr>
          <p:cNvPr id="14339" name="AutoShape 3"/>
          <p:cNvSpPr>
            <a:spLocks noChangeArrowheads="1"/>
          </p:cNvSpPr>
          <p:nvPr/>
        </p:nvSpPr>
        <p:spPr bwMode="auto">
          <a:xfrm rot="5400000">
            <a:off x="2964656" y="-535781"/>
            <a:ext cx="3286125" cy="8358188"/>
          </a:xfrm>
          <a:prstGeom prst="roundRect">
            <a:avLst>
              <a:gd name="adj" fmla="val 16667"/>
            </a:avLst>
          </a:prstGeom>
          <a:solidFill>
            <a:schemeClr val="accent1"/>
          </a:solidFill>
          <a:ln w="25400" algn="ctr">
            <a:solidFill>
              <a:srgbClr val="009999"/>
            </a:solidFill>
            <a:round/>
            <a:headEnd/>
            <a:tailEnd/>
          </a:ln>
        </p:spPr>
        <p:txBody>
          <a:bodyPr wrap="none" anchor="ctr"/>
          <a:lstStyle/>
          <a:p>
            <a:endParaRPr lang="en-US"/>
          </a:p>
        </p:txBody>
      </p:sp>
      <p:graphicFrame>
        <p:nvGraphicFramePr>
          <p:cNvPr id="6" name="Group 191"/>
          <p:cNvGraphicFramePr>
            <a:graphicFrameLocks/>
          </p:cNvGraphicFramePr>
          <p:nvPr>
            <p:extLst>
              <p:ext uri="{D42A27DB-BD31-4B8C-83A1-F6EECF244321}">
                <p14:modId xmlns:p14="http://schemas.microsoft.com/office/powerpoint/2010/main" val="3537744032"/>
              </p:ext>
            </p:extLst>
          </p:nvPr>
        </p:nvGraphicFramePr>
        <p:xfrm>
          <a:off x="1" y="2009905"/>
          <a:ext cx="9143999" cy="3298130"/>
        </p:xfrm>
        <a:graphic>
          <a:graphicData uri="http://schemas.openxmlformats.org/drawingml/2006/table">
            <a:tbl>
              <a:tblPr/>
              <a:tblGrid>
                <a:gridCol w="1294724"/>
                <a:gridCol w="1132884"/>
                <a:gridCol w="1132884"/>
                <a:gridCol w="1132884"/>
                <a:gridCol w="1021020"/>
                <a:gridCol w="1143201"/>
                <a:gridCol w="1143201"/>
                <a:gridCol w="1143201"/>
              </a:tblGrid>
              <a:tr h="782994">
                <a:tc>
                  <a:txBody>
                    <a:bodyPr/>
                    <a:lstStyle/>
                    <a:p>
                      <a:pPr marL="72000" marR="0" lvl="0" indent="0" algn="l" defTabSz="914400" rtl="0" eaLnBrk="1" fontAlgn="base" latinLnBrk="0" hangingPunct="1">
                        <a:lnSpc>
                          <a:spcPct val="100000"/>
                        </a:lnSpc>
                        <a:spcBef>
                          <a:spcPct val="20000"/>
                        </a:spcBef>
                        <a:spcAft>
                          <a:spcPct val="100000"/>
                        </a:spcAft>
                        <a:buClrTx/>
                        <a:buSzTx/>
                        <a:buFontTx/>
                        <a:buNone/>
                        <a:tabLst/>
                      </a:pPr>
                      <a:r>
                        <a:rPr kumimoji="0" lang="en-GB" sz="1400" b="1" i="0" u="none" strike="noStrike" kern="1200" cap="none" normalizeH="0" baseline="0" dirty="0" smtClean="0">
                          <a:ln>
                            <a:noFill/>
                          </a:ln>
                          <a:solidFill>
                            <a:schemeClr val="tx1"/>
                          </a:solidFill>
                          <a:effectLst/>
                          <a:latin typeface="Arial" charset="0"/>
                          <a:ea typeface="Times New Roman" pitchFamily="18" charset="0"/>
                          <a:cs typeface="Arial" charset="0"/>
                        </a:rPr>
                        <a:t>CCT</a:t>
                      </a:r>
                    </a:p>
                  </a:txBody>
                  <a:tcPr marL="54000" marR="90000" marT="54000" marB="54000" anchor="b" horzOverflow="overflow">
                    <a:lnL cap="flat">
                      <a:noFill/>
                    </a:lnL>
                    <a:lnR w="38100" cap="flat" cmpd="sng" algn="ctr">
                      <a:solidFill>
                        <a:schemeClr val="hlink"/>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solidFill>
                      <a:schemeClr val="bg2"/>
                    </a:solidFill>
                  </a:tcPr>
                </a:tc>
                <a:tc gridSpan="2">
                  <a:txBody>
                    <a:bodyPr/>
                    <a:lstStyle/>
                    <a:p>
                      <a:pPr marL="72000" marR="0" lvl="0" indent="0" algn="l" defTabSz="914400" rtl="0" eaLnBrk="1" fontAlgn="base" latinLnBrk="0" hangingPunct="1">
                        <a:lnSpc>
                          <a:spcPct val="100000"/>
                        </a:lnSpc>
                        <a:spcBef>
                          <a:spcPct val="20000"/>
                        </a:spcBef>
                        <a:spcAft>
                          <a:spcPct val="100000"/>
                        </a:spcAft>
                        <a:buClrTx/>
                        <a:buSzTx/>
                        <a:buFontTx/>
                        <a:buNone/>
                        <a:tabLst/>
                      </a:pPr>
                      <a:r>
                        <a:rPr kumimoji="0" lang="en-GB" sz="1400" b="1" i="0" u="none" strike="noStrike" kern="1200" cap="none" normalizeH="0" baseline="0" dirty="0" smtClean="0">
                          <a:ln>
                            <a:noFill/>
                          </a:ln>
                          <a:solidFill>
                            <a:schemeClr val="tx1"/>
                          </a:solidFill>
                          <a:effectLst/>
                          <a:latin typeface="Arial" charset="0"/>
                          <a:ea typeface="Times New Roman" pitchFamily="18" charset="0"/>
                          <a:cs typeface="Arial" charset="0"/>
                        </a:rPr>
                        <a:t>More than 590 micrometres</a:t>
                      </a: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solidFill>
                      <a:schemeClr val="bg2"/>
                    </a:solidFill>
                  </a:tcPr>
                </a:tc>
                <a:tc hMerge="1">
                  <a:txBody>
                    <a:bodyPr/>
                    <a:lstStyle/>
                    <a:p>
                      <a:pPr marL="72000" marR="0" lvl="0" indent="0" algn="l" defTabSz="914400" rtl="0" eaLnBrk="1" fontAlgn="base" latinLnBrk="0" hangingPunct="1">
                        <a:lnSpc>
                          <a:spcPct val="100000"/>
                        </a:lnSpc>
                        <a:spcBef>
                          <a:spcPct val="20000"/>
                        </a:spcBef>
                        <a:spcAft>
                          <a:spcPct val="100000"/>
                        </a:spcAft>
                        <a:buClrTx/>
                        <a:buSzTx/>
                        <a:buFontTx/>
                        <a:buNone/>
                        <a:tabLst/>
                      </a:pPr>
                      <a:endParaRPr kumimoji="0" lang="en-GB" sz="1400" b="1" i="0" u="none" strike="noStrike" kern="1200" cap="none" normalizeH="0" baseline="0" dirty="0" smtClean="0">
                        <a:ln>
                          <a:noFill/>
                        </a:ln>
                        <a:solidFill>
                          <a:schemeClr val="tx1"/>
                        </a:solidFill>
                        <a:effectLst/>
                        <a:latin typeface="Arial" charset="0"/>
                        <a:ea typeface="Times New Roman" pitchFamily="18" charset="0"/>
                        <a:cs typeface="Arial" charset="0"/>
                      </a:endParaRP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tc gridSpan="2">
                  <a:txBody>
                    <a:bodyPr/>
                    <a:lstStyle/>
                    <a:p>
                      <a:pPr marL="72000" marR="0" lvl="0" indent="0" algn="l" defTabSz="914400" rtl="0" eaLnBrk="1" fontAlgn="base" latinLnBrk="0" hangingPunct="1">
                        <a:lnSpc>
                          <a:spcPct val="100000"/>
                        </a:lnSpc>
                        <a:spcBef>
                          <a:spcPct val="20000"/>
                        </a:spcBef>
                        <a:spcAft>
                          <a:spcPct val="100000"/>
                        </a:spcAft>
                        <a:buClrTx/>
                        <a:buSzTx/>
                        <a:buFontTx/>
                        <a:buNone/>
                        <a:tabLst/>
                        <a:defRPr/>
                      </a:pPr>
                      <a:r>
                        <a:rPr kumimoji="0" lang="en-GB" sz="1400" b="1" i="0" u="none" strike="noStrike" kern="1200" cap="none" normalizeH="0" baseline="0" dirty="0" smtClean="0">
                          <a:ln>
                            <a:noFill/>
                          </a:ln>
                          <a:solidFill>
                            <a:schemeClr val="tx1"/>
                          </a:solidFill>
                          <a:effectLst/>
                          <a:latin typeface="Arial" charset="0"/>
                          <a:ea typeface="Times New Roman" pitchFamily="18" charset="0"/>
                          <a:cs typeface="Arial" charset="0"/>
                        </a:rPr>
                        <a:t>555–590 micrometres</a:t>
                      </a: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solidFill>
                      <a:schemeClr val="bg2"/>
                    </a:solidFill>
                  </a:tcPr>
                </a:tc>
                <a:tc hMerge="1">
                  <a:txBody>
                    <a:bodyPr/>
                    <a:lstStyle/>
                    <a:p>
                      <a:pPr marL="72000" marR="0" lvl="0" indent="0" algn="l" defTabSz="914400" rtl="0" eaLnBrk="1" fontAlgn="base" latinLnBrk="0" hangingPunct="1">
                        <a:lnSpc>
                          <a:spcPct val="100000"/>
                        </a:lnSpc>
                        <a:spcBef>
                          <a:spcPct val="20000"/>
                        </a:spcBef>
                        <a:spcAft>
                          <a:spcPct val="100000"/>
                        </a:spcAft>
                        <a:buClrTx/>
                        <a:buSzTx/>
                        <a:buFontTx/>
                        <a:buNone/>
                        <a:tabLst/>
                      </a:pPr>
                      <a:endParaRPr kumimoji="0" lang="en-GB"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tc gridSpan="2">
                  <a:txBody>
                    <a:bodyPr/>
                    <a:lstStyle/>
                    <a:p>
                      <a:pPr marL="72000" marR="0" lvl="0" indent="0" algn="l" defTabSz="914400" rtl="0" eaLnBrk="1" fontAlgn="base" latinLnBrk="0" hangingPunct="1">
                        <a:lnSpc>
                          <a:spcPct val="100000"/>
                        </a:lnSpc>
                        <a:spcBef>
                          <a:spcPct val="20000"/>
                        </a:spcBef>
                        <a:spcAft>
                          <a:spcPct val="100000"/>
                        </a:spcAft>
                        <a:buClrTx/>
                        <a:buSzTx/>
                        <a:buFontTx/>
                        <a:buNone/>
                        <a:tabLst/>
                        <a:defRPr/>
                      </a:pPr>
                      <a:r>
                        <a:rPr kumimoji="0" lang="en-GB" sz="1400" b="1" i="0" u="none" strike="noStrike" cap="none" normalizeH="0" baseline="0" dirty="0" smtClean="0">
                          <a:ln>
                            <a:noFill/>
                          </a:ln>
                          <a:solidFill>
                            <a:schemeClr val="tx1"/>
                          </a:solidFill>
                          <a:effectLst/>
                          <a:latin typeface="Arial" charset="0"/>
                          <a:ea typeface="Times New Roman" pitchFamily="18" charset="0"/>
                          <a:cs typeface="Arial" charset="0"/>
                        </a:rPr>
                        <a:t>Less than 555 micrometres</a:t>
                      </a: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solidFill>
                      <a:schemeClr val="bg2"/>
                    </a:solidFill>
                  </a:tcPr>
                </a:tc>
                <a:tc hMerge="1">
                  <a:txBody>
                    <a:bodyPr/>
                    <a:lstStyle/>
                    <a:p>
                      <a:pPr marL="72000" marR="0" lvl="0" indent="0" algn="l" defTabSz="914400" rtl="0" eaLnBrk="1" fontAlgn="base" latinLnBrk="0" hangingPunct="1">
                        <a:lnSpc>
                          <a:spcPct val="100000"/>
                        </a:lnSpc>
                        <a:spcBef>
                          <a:spcPct val="20000"/>
                        </a:spcBef>
                        <a:spcAft>
                          <a:spcPct val="100000"/>
                        </a:spcAft>
                        <a:buClrTx/>
                        <a:buSzTx/>
                        <a:buFontTx/>
                        <a:buNone/>
                        <a:tabLst/>
                      </a:pPr>
                      <a:endParaRPr kumimoji="0" lang="en-GB"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tc>
                  <a:txBody>
                    <a:bodyPr/>
                    <a:lstStyle/>
                    <a:p>
                      <a:pPr marL="72000" marR="0" lvl="0" indent="0" algn="l" defTabSz="914400" rtl="0" eaLnBrk="1" fontAlgn="base" latinLnBrk="0" hangingPunct="1">
                        <a:lnSpc>
                          <a:spcPct val="100000"/>
                        </a:lnSpc>
                        <a:spcBef>
                          <a:spcPct val="20000"/>
                        </a:spcBef>
                        <a:spcAft>
                          <a:spcPct val="100000"/>
                        </a:spcAft>
                        <a:buClrTx/>
                        <a:buSzTx/>
                        <a:buFontTx/>
                        <a:buNone/>
                        <a:tabLst/>
                        <a:defRPr/>
                      </a:pPr>
                      <a:r>
                        <a:rPr kumimoji="0" lang="en-GB" sz="1400" b="1" i="0" u="none" strike="noStrike" cap="none" normalizeH="0" baseline="0" dirty="0" smtClean="0">
                          <a:ln>
                            <a:noFill/>
                          </a:ln>
                          <a:solidFill>
                            <a:schemeClr val="tx1"/>
                          </a:solidFill>
                          <a:effectLst/>
                          <a:latin typeface="Arial" charset="0"/>
                          <a:ea typeface="Times New Roman" pitchFamily="18" charset="0"/>
                          <a:cs typeface="Arial" charset="0"/>
                        </a:rPr>
                        <a:t>Any</a:t>
                      </a:r>
                    </a:p>
                  </a:txBody>
                  <a:tcPr marL="54000" marR="90000" marT="54000" marB="54000" anchor="b" horzOverflow="overflow">
                    <a:lnL w="38100" cap="flat" cmpd="sng" algn="ctr">
                      <a:solidFill>
                        <a:schemeClr val="hlink"/>
                      </a:solidFill>
                      <a:prstDash val="solid"/>
                      <a:round/>
                      <a:headEnd type="none" w="med" len="med"/>
                      <a:tailEnd type="none" w="med" len="med"/>
                    </a:lnL>
                    <a:lnR cap="flat">
                      <a:noFill/>
                    </a:lnR>
                    <a:lnT w="38100" cap="flat" cmpd="sng" algn="ctr">
                      <a:no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solidFill>
                      <a:schemeClr val="bg2"/>
                    </a:solidFill>
                  </a:tcPr>
                </a:tc>
              </a:tr>
              <a:tr h="911035">
                <a:tc>
                  <a:txBody>
                    <a:bodyPr/>
                    <a:lstStyle/>
                    <a:p>
                      <a:pPr marL="72000" marR="0" lvl="0" indent="0" algn="l" defTabSz="914400" rtl="0" eaLnBrk="1" fontAlgn="base" latinLnBrk="0" hangingPunct="1">
                        <a:lnSpc>
                          <a:spcPct val="100000"/>
                        </a:lnSpc>
                        <a:spcBef>
                          <a:spcPct val="20000"/>
                        </a:spcBef>
                        <a:spcAft>
                          <a:spcPct val="100000"/>
                        </a:spcAft>
                        <a:buClrTx/>
                        <a:buSzTx/>
                        <a:buFontTx/>
                        <a:buNone/>
                        <a:tabLst/>
                      </a:pPr>
                      <a:r>
                        <a:rPr kumimoji="0" lang="en-GB" sz="1400" b="0" i="0" u="none" strike="noStrike" cap="none" normalizeH="0" baseline="0" dirty="0" smtClean="0">
                          <a:ln>
                            <a:noFill/>
                          </a:ln>
                          <a:solidFill>
                            <a:schemeClr val="tx1"/>
                          </a:solidFill>
                          <a:effectLst/>
                          <a:latin typeface="Arial" charset="0"/>
                        </a:rPr>
                        <a:t>Untreated IOP (mmHg)</a:t>
                      </a:r>
                    </a:p>
                  </a:txBody>
                  <a:tcPr marL="54000" marR="90000" marT="54000" marB="54000" anchor="b" horzOverflow="overflow">
                    <a:lnL cap="flat">
                      <a:noFill/>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solidFill>
                      <a:schemeClr val="bg2"/>
                    </a:solidFill>
                  </a:tcPr>
                </a:tc>
                <a:tc>
                  <a:txBody>
                    <a:bodyPr/>
                    <a:lstStyle/>
                    <a:p>
                      <a:pPr marL="72000" marR="0" lvl="0" indent="0" algn="ctr" defTabSz="914400" rtl="0" eaLnBrk="1" fontAlgn="base" latinLnBrk="0" hangingPunct="1">
                        <a:lnSpc>
                          <a:spcPct val="100000"/>
                        </a:lnSpc>
                        <a:spcBef>
                          <a:spcPct val="20000"/>
                        </a:spcBef>
                        <a:spcAft>
                          <a:spcPct val="100000"/>
                        </a:spcAft>
                        <a:buClrTx/>
                        <a:buSzTx/>
                        <a:buFontTx/>
                        <a:buNone/>
                        <a:tabLst/>
                      </a:pPr>
                      <a:r>
                        <a:rPr kumimoji="0" lang="en-GB" sz="1400" b="0" i="0" u="none" strike="noStrike" cap="none" normalizeH="0" baseline="0" dirty="0" smtClean="0">
                          <a:ln>
                            <a:noFill/>
                          </a:ln>
                          <a:solidFill>
                            <a:schemeClr val="tx1"/>
                          </a:solidFill>
                          <a:effectLst/>
                          <a:latin typeface="Arial" charset="0"/>
                        </a:rPr>
                        <a:t>&gt; 21 to 25</a:t>
                      </a: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solidFill>
                      <a:schemeClr val="bg2"/>
                    </a:solidFill>
                  </a:tcPr>
                </a:tc>
                <a:tc>
                  <a:txBody>
                    <a:bodyPr/>
                    <a:lstStyle/>
                    <a:p>
                      <a:pPr marL="72000" marR="0" lvl="0" indent="0" algn="ctr" defTabSz="914400" rtl="0" eaLnBrk="1" fontAlgn="base" latinLnBrk="0" hangingPunct="1">
                        <a:lnSpc>
                          <a:spcPct val="100000"/>
                        </a:lnSpc>
                        <a:spcBef>
                          <a:spcPct val="20000"/>
                        </a:spcBef>
                        <a:spcAft>
                          <a:spcPct val="100000"/>
                        </a:spcAft>
                        <a:buClrTx/>
                        <a:buSzTx/>
                        <a:buFontTx/>
                        <a:buNone/>
                        <a:tabLst/>
                      </a:pPr>
                      <a:r>
                        <a:rPr kumimoji="0" lang="en-GB" sz="1400" b="0" i="0" u="none" strike="noStrike" cap="none" normalizeH="0" baseline="0" dirty="0" smtClean="0">
                          <a:ln>
                            <a:noFill/>
                          </a:ln>
                          <a:solidFill>
                            <a:schemeClr val="tx1"/>
                          </a:solidFill>
                          <a:effectLst/>
                          <a:latin typeface="Arial" charset="0"/>
                        </a:rPr>
                        <a:t>&gt; 25 to 32</a:t>
                      </a: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solidFill>
                      <a:schemeClr val="bg2"/>
                    </a:solidFill>
                  </a:tcPr>
                </a:tc>
                <a:tc>
                  <a:txBody>
                    <a:bodyPr/>
                    <a:lstStyle/>
                    <a:p>
                      <a:pPr marL="72000" marR="0" lvl="0" indent="0" algn="ctr" defTabSz="914400" rtl="0" eaLnBrk="1" fontAlgn="base" latinLnBrk="0" hangingPunct="1">
                        <a:lnSpc>
                          <a:spcPct val="100000"/>
                        </a:lnSpc>
                        <a:spcBef>
                          <a:spcPct val="20000"/>
                        </a:spcBef>
                        <a:spcAft>
                          <a:spcPct val="100000"/>
                        </a:spcAft>
                        <a:buClrTx/>
                        <a:buSzTx/>
                        <a:buFontTx/>
                        <a:buNone/>
                        <a:tabLst/>
                        <a:defRPr/>
                      </a:pPr>
                      <a:r>
                        <a:rPr kumimoji="0" lang="en-GB" sz="1400" b="0" i="0" u="none" strike="noStrike" cap="none" normalizeH="0" baseline="0" dirty="0" smtClean="0">
                          <a:ln>
                            <a:noFill/>
                          </a:ln>
                          <a:solidFill>
                            <a:schemeClr val="tx1"/>
                          </a:solidFill>
                          <a:effectLst/>
                          <a:latin typeface="Arial" charset="0"/>
                        </a:rPr>
                        <a:t>&gt; 21 to 25</a:t>
                      </a: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solidFill>
                      <a:schemeClr val="bg2"/>
                    </a:solidFill>
                  </a:tcPr>
                </a:tc>
                <a:tc>
                  <a:txBody>
                    <a:bodyPr/>
                    <a:lstStyle/>
                    <a:p>
                      <a:pPr marL="72000" marR="0" lvl="0" indent="0" algn="ctr" defTabSz="914400" rtl="0" eaLnBrk="1" fontAlgn="base" latinLnBrk="0" hangingPunct="1">
                        <a:lnSpc>
                          <a:spcPct val="100000"/>
                        </a:lnSpc>
                        <a:spcBef>
                          <a:spcPct val="20000"/>
                        </a:spcBef>
                        <a:spcAft>
                          <a:spcPct val="100000"/>
                        </a:spcAft>
                        <a:buClrTx/>
                        <a:buSzTx/>
                        <a:buFontTx/>
                        <a:buNone/>
                        <a:tabLst/>
                      </a:pPr>
                      <a:r>
                        <a:rPr kumimoji="0" lang="en-GB" sz="1400" b="0" i="0" u="none" strike="noStrike" cap="none" normalizeH="0" baseline="0" dirty="0" smtClean="0">
                          <a:ln>
                            <a:noFill/>
                          </a:ln>
                          <a:solidFill>
                            <a:schemeClr val="tx1"/>
                          </a:solidFill>
                          <a:effectLst/>
                          <a:latin typeface="Arial" charset="0"/>
                        </a:rPr>
                        <a:t>&gt;25 to 32</a:t>
                      </a: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solidFill>
                      <a:schemeClr val="bg2"/>
                    </a:solidFill>
                  </a:tcPr>
                </a:tc>
                <a:tc>
                  <a:txBody>
                    <a:bodyPr/>
                    <a:lstStyle/>
                    <a:p>
                      <a:pPr marL="72000" marR="0" lvl="0" indent="0" algn="ctr" defTabSz="914400" rtl="0" eaLnBrk="1" fontAlgn="base" latinLnBrk="0" hangingPunct="1">
                        <a:lnSpc>
                          <a:spcPct val="100000"/>
                        </a:lnSpc>
                        <a:spcBef>
                          <a:spcPct val="20000"/>
                        </a:spcBef>
                        <a:spcAft>
                          <a:spcPct val="100000"/>
                        </a:spcAft>
                        <a:buClrTx/>
                        <a:buSzTx/>
                        <a:buFontTx/>
                        <a:buNone/>
                        <a:tabLst/>
                        <a:defRPr/>
                      </a:pPr>
                      <a:r>
                        <a:rPr kumimoji="0" lang="en-GB" sz="1400" b="0" i="0" u="none" strike="noStrike" cap="none" normalizeH="0" baseline="0" dirty="0" smtClean="0">
                          <a:ln>
                            <a:noFill/>
                          </a:ln>
                          <a:solidFill>
                            <a:schemeClr val="tx1"/>
                          </a:solidFill>
                          <a:effectLst/>
                          <a:latin typeface="Arial" charset="0"/>
                        </a:rPr>
                        <a:t>&gt; 21 to 25</a:t>
                      </a: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solidFill>
                      <a:schemeClr val="bg2"/>
                    </a:solidFill>
                  </a:tcPr>
                </a:tc>
                <a:tc>
                  <a:txBody>
                    <a:bodyPr/>
                    <a:lstStyle/>
                    <a:p>
                      <a:pPr marL="72000" marR="0" lvl="0" indent="0" algn="ctr" defTabSz="914400" rtl="0" eaLnBrk="1" fontAlgn="base" latinLnBrk="0" hangingPunct="1">
                        <a:lnSpc>
                          <a:spcPct val="100000"/>
                        </a:lnSpc>
                        <a:spcBef>
                          <a:spcPct val="20000"/>
                        </a:spcBef>
                        <a:spcAft>
                          <a:spcPct val="100000"/>
                        </a:spcAft>
                        <a:buClrTx/>
                        <a:buSzTx/>
                        <a:buFontTx/>
                        <a:buNone/>
                        <a:tabLst/>
                      </a:pPr>
                      <a:r>
                        <a:rPr kumimoji="0" lang="en-GB" sz="1400" b="0" i="0" u="none" strike="noStrike" cap="none" normalizeH="0" baseline="0" dirty="0" smtClean="0">
                          <a:ln>
                            <a:noFill/>
                          </a:ln>
                          <a:solidFill>
                            <a:schemeClr val="tx1"/>
                          </a:solidFill>
                          <a:effectLst/>
                          <a:latin typeface="Arial" charset="0"/>
                        </a:rPr>
                        <a:t>&gt; 25 to 32</a:t>
                      </a: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solidFill>
                      <a:schemeClr val="bg2"/>
                    </a:solidFill>
                  </a:tcPr>
                </a:tc>
                <a:tc>
                  <a:txBody>
                    <a:bodyPr/>
                    <a:lstStyle/>
                    <a:p>
                      <a:pPr marL="72000" marR="0" lvl="0" indent="0" algn="ctr" defTabSz="914400" rtl="0" eaLnBrk="1" fontAlgn="base" latinLnBrk="0" hangingPunct="1">
                        <a:lnSpc>
                          <a:spcPct val="100000"/>
                        </a:lnSpc>
                        <a:spcBef>
                          <a:spcPct val="20000"/>
                        </a:spcBef>
                        <a:spcAft>
                          <a:spcPct val="100000"/>
                        </a:spcAft>
                        <a:buClrTx/>
                        <a:buSzTx/>
                        <a:buFont typeface="Wingdings"/>
                        <a:buNone/>
                        <a:tabLst/>
                      </a:pPr>
                      <a:r>
                        <a:rPr kumimoji="0" lang="en-GB" sz="1400" b="0" i="0" u="none" strike="noStrike" cap="none" normalizeH="0" baseline="0" dirty="0" smtClean="0">
                          <a:ln>
                            <a:noFill/>
                          </a:ln>
                          <a:solidFill>
                            <a:schemeClr val="tx1"/>
                          </a:solidFill>
                          <a:effectLst/>
                          <a:latin typeface="Arial" charset="0"/>
                        </a:rPr>
                        <a:t>&gt; 32</a:t>
                      </a:r>
                    </a:p>
                  </a:txBody>
                  <a:tcPr marL="54000" marR="90000" marT="54000" marB="54000" anchor="b" horzOverflow="overflow">
                    <a:lnL w="38100" cap="flat" cmpd="sng" algn="ctr">
                      <a:solidFill>
                        <a:schemeClr val="hlink"/>
                      </a:solidFill>
                      <a:prstDash val="solid"/>
                      <a:round/>
                      <a:headEnd type="none" w="med" len="med"/>
                      <a:tailEnd type="none" w="med" len="med"/>
                    </a:lnL>
                    <a:lnR cap="flat">
                      <a:noFill/>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solidFill>
                      <a:schemeClr val="bg2"/>
                    </a:solidFill>
                  </a:tcPr>
                </a:tc>
              </a:tr>
              <a:tr h="725341">
                <a:tc>
                  <a:txBody>
                    <a:bodyPr/>
                    <a:lstStyle/>
                    <a:p>
                      <a:pPr marL="72000" marR="0" lvl="0" indent="0" algn="l" defTabSz="914400" rtl="0" eaLnBrk="1" fontAlgn="base" latinLnBrk="0" hangingPunct="1">
                        <a:lnSpc>
                          <a:spcPct val="100000"/>
                        </a:lnSpc>
                        <a:spcBef>
                          <a:spcPct val="20000"/>
                        </a:spcBef>
                        <a:spcAft>
                          <a:spcPct val="100000"/>
                        </a:spcAft>
                        <a:buClrTx/>
                        <a:buSzTx/>
                        <a:buFontTx/>
                        <a:buNone/>
                        <a:tabLst/>
                      </a:pPr>
                      <a:r>
                        <a:rPr kumimoji="0" lang="en-GB" sz="1400" b="0" i="0" u="none" strike="noStrike" cap="none" normalizeH="0" baseline="0" dirty="0" smtClean="0">
                          <a:ln>
                            <a:noFill/>
                          </a:ln>
                          <a:solidFill>
                            <a:schemeClr val="tx1"/>
                          </a:solidFill>
                          <a:effectLst/>
                          <a:latin typeface="Arial" charset="0"/>
                        </a:rPr>
                        <a:t>Age (years)</a:t>
                      </a:r>
                      <a:r>
                        <a:rPr kumimoji="0" lang="en-GB" sz="1400" b="0" i="0" u="none" strike="noStrike" cap="none" normalizeH="0" baseline="30000" dirty="0" smtClean="0">
                          <a:ln>
                            <a:noFill/>
                          </a:ln>
                          <a:solidFill>
                            <a:schemeClr val="tx1"/>
                          </a:solidFill>
                          <a:effectLst/>
                          <a:latin typeface="Arial" charset="0"/>
                        </a:rPr>
                        <a:t>a</a:t>
                      </a:r>
                    </a:p>
                  </a:txBody>
                  <a:tcPr marL="54000" marR="90000" marT="54000" marB="54000" anchor="b" horzOverflow="overflow">
                    <a:lnL cap="flat">
                      <a:noFill/>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solidFill>
                      <a:schemeClr val="bg2"/>
                    </a:solidFill>
                  </a:tcPr>
                </a:tc>
                <a:tc>
                  <a:txBody>
                    <a:bodyPr/>
                    <a:lstStyle/>
                    <a:p>
                      <a:pPr marL="72000" marR="0" lvl="0" indent="0" algn="ctr" defTabSz="914400" rtl="0" eaLnBrk="1" fontAlgn="base" latinLnBrk="0" hangingPunct="1">
                        <a:lnSpc>
                          <a:spcPct val="100000"/>
                        </a:lnSpc>
                        <a:spcBef>
                          <a:spcPct val="20000"/>
                        </a:spcBef>
                        <a:spcAft>
                          <a:spcPct val="100000"/>
                        </a:spcAft>
                        <a:buClrTx/>
                        <a:buSzTx/>
                        <a:buFontTx/>
                        <a:buNone/>
                        <a:tabLst/>
                      </a:pPr>
                      <a:r>
                        <a:rPr kumimoji="0" lang="en-GB" sz="1400" b="0" i="0" u="none" strike="noStrike" cap="none" normalizeH="0" baseline="0" dirty="0" smtClean="0">
                          <a:ln>
                            <a:noFill/>
                          </a:ln>
                          <a:solidFill>
                            <a:schemeClr val="tx1"/>
                          </a:solidFill>
                          <a:effectLst/>
                          <a:latin typeface="Arial" charset="0"/>
                        </a:rPr>
                        <a:t>Any</a:t>
                      </a: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solidFill>
                      <a:schemeClr val="bg2"/>
                    </a:solidFill>
                  </a:tcPr>
                </a:tc>
                <a:tc>
                  <a:txBody>
                    <a:bodyPr/>
                    <a:lstStyle/>
                    <a:p>
                      <a:pPr marL="72000" marR="0" lvl="0" indent="0" algn="ctr" defTabSz="914400" rtl="0" eaLnBrk="1" fontAlgn="base" latinLnBrk="0" hangingPunct="1">
                        <a:lnSpc>
                          <a:spcPct val="100000"/>
                        </a:lnSpc>
                        <a:spcBef>
                          <a:spcPct val="20000"/>
                        </a:spcBef>
                        <a:spcAft>
                          <a:spcPct val="100000"/>
                        </a:spcAft>
                        <a:buClrTx/>
                        <a:buSzTx/>
                        <a:buFontTx/>
                        <a:buNone/>
                        <a:tabLst/>
                      </a:pPr>
                      <a:r>
                        <a:rPr kumimoji="0" lang="en-GB" sz="1400" b="0" i="0" u="none" strike="noStrike" cap="none" normalizeH="0" baseline="0" dirty="0" smtClean="0">
                          <a:ln>
                            <a:noFill/>
                          </a:ln>
                          <a:solidFill>
                            <a:schemeClr val="tx1"/>
                          </a:solidFill>
                          <a:effectLst/>
                          <a:latin typeface="Arial" charset="0"/>
                        </a:rPr>
                        <a:t>Any</a:t>
                      </a: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solidFill>
                      <a:schemeClr val="bg2"/>
                    </a:solidFill>
                  </a:tcPr>
                </a:tc>
                <a:tc>
                  <a:txBody>
                    <a:bodyPr/>
                    <a:lstStyle/>
                    <a:p>
                      <a:pPr marL="72000" marR="0" lvl="0" indent="0" algn="ctr" defTabSz="914400" rtl="0" eaLnBrk="1" fontAlgn="base" latinLnBrk="0" hangingPunct="1">
                        <a:lnSpc>
                          <a:spcPct val="100000"/>
                        </a:lnSpc>
                        <a:spcBef>
                          <a:spcPct val="20000"/>
                        </a:spcBef>
                        <a:spcAft>
                          <a:spcPct val="100000"/>
                        </a:spcAft>
                        <a:buClrTx/>
                        <a:buSzTx/>
                        <a:buFontTx/>
                        <a:buNone/>
                        <a:tabLst/>
                        <a:defRPr/>
                      </a:pPr>
                      <a:r>
                        <a:rPr kumimoji="0" lang="en-GB" sz="1400" b="0" i="0" u="none" strike="noStrike" cap="none" normalizeH="0" baseline="0" dirty="0" smtClean="0">
                          <a:ln>
                            <a:noFill/>
                          </a:ln>
                          <a:solidFill>
                            <a:schemeClr val="tx1"/>
                          </a:solidFill>
                          <a:effectLst/>
                          <a:latin typeface="Arial" charset="0"/>
                        </a:rPr>
                        <a:t>Any</a:t>
                      </a: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solidFill>
                      <a:schemeClr val="bg2"/>
                    </a:solidFill>
                  </a:tcPr>
                </a:tc>
                <a:tc>
                  <a:txBody>
                    <a:bodyPr/>
                    <a:lstStyle/>
                    <a:p>
                      <a:pPr marL="72000" marR="0" lvl="0" indent="0" algn="ctr" defTabSz="914400" rtl="0" eaLnBrk="1" fontAlgn="base" latinLnBrk="0" hangingPunct="1">
                        <a:lnSpc>
                          <a:spcPct val="100000"/>
                        </a:lnSpc>
                        <a:spcBef>
                          <a:spcPct val="20000"/>
                        </a:spcBef>
                        <a:spcAft>
                          <a:spcPct val="100000"/>
                        </a:spcAft>
                        <a:buClrTx/>
                        <a:buSzTx/>
                        <a:buFontTx/>
                        <a:buNone/>
                        <a:tabLst/>
                      </a:pPr>
                      <a:r>
                        <a:rPr kumimoji="0" lang="en-GB" sz="1400" b="0" i="0" u="none" strike="noStrike" cap="none" normalizeH="0" baseline="0" dirty="0" smtClean="0">
                          <a:ln>
                            <a:noFill/>
                          </a:ln>
                          <a:solidFill>
                            <a:schemeClr val="tx1"/>
                          </a:solidFill>
                          <a:effectLst/>
                          <a:latin typeface="Arial" charset="0"/>
                        </a:rPr>
                        <a:t>Treat until 60</a:t>
                      </a: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solidFill>
                      <a:schemeClr val="bg2"/>
                    </a:solidFill>
                  </a:tcPr>
                </a:tc>
                <a:tc>
                  <a:txBody>
                    <a:bodyPr/>
                    <a:lstStyle/>
                    <a:p>
                      <a:pPr marL="72000" marR="0" lvl="0" indent="0" algn="ctr" defTabSz="914400" rtl="0" eaLnBrk="1" fontAlgn="base" latinLnBrk="0" hangingPunct="1">
                        <a:lnSpc>
                          <a:spcPct val="100000"/>
                        </a:lnSpc>
                        <a:spcBef>
                          <a:spcPct val="20000"/>
                        </a:spcBef>
                        <a:spcAft>
                          <a:spcPct val="100000"/>
                        </a:spcAft>
                        <a:buClrTx/>
                        <a:buSzTx/>
                        <a:buFontTx/>
                        <a:buNone/>
                        <a:tabLst/>
                      </a:pPr>
                      <a:r>
                        <a:rPr kumimoji="0" lang="en-GB" sz="1400" b="0" i="0" u="none" strike="noStrike" cap="none" normalizeH="0" baseline="0" dirty="0" smtClean="0">
                          <a:ln>
                            <a:noFill/>
                          </a:ln>
                          <a:solidFill>
                            <a:schemeClr val="tx1"/>
                          </a:solidFill>
                          <a:effectLst/>
                          <a:latin typeface="Arial" charset="0"/>
                        </a:rPr>
                        <a:t>Treat until 65</a:t>
                      </a: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solidFill>
                      <a:schemeClr val="bg2"/>
                    </a:solidFill>
                  </a:tcPr>
                </a:tc>
                <a:tc>
                  <a:txBody>
                    <a:bodyPr/>
                    <a:lstStyle/>
                    <a:p>
                      <a:pPr marL="72000" marR="0" lvl="0" indent="0" algn="ctr" defTabSz="914400" rtl="0" eaLnBrk="1" fontAlgn="base" latinLnBrk="0" hangingPunct="1">
                        <a:lnSpc>
                          <a:spcPct val="100000"/>
                        </a:lnSpc>
                        <a:spcBef>
                          <a:spcPct val="20000"/>
                        </a:spcBef>
                        <a:spcAft>
                          <a:spcPct val="100000"/>
                        </a:spcAft>
                        <a:buClrTx/>
                        <a:buSzTx/>
                        <a:buFontTx/>
                        <a:buNone/>
                        <a:tabLst/>
                      </a:pPr>
                      <a:r>
                        <a:rPr kumimoji="0" lang="en-GB" sz="1400" b="0" i="0" u="none" strike="noStrike" cap="none" normalizeH="0" baseline="0" dirty="0" smtClean="0">
                          <a:ln>
                            <a:noFill/>
                          </a:ln>
                          <a:solidFill>
                            <a:schemeClr val="tx1"/>
                          </a:solidFill>
                          <a:effectLst/>
                          <a:latin typeface="Arial" charset="0"/>
                        </a:rPr>
                        <a:t>Treat until 80</a:t>
                      </a: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solidFill>
                      <a:schemeClr val="bg2"/>
                    </a:solidFill>
                  </a:tcPr>
                </a:tc>
                <a:tc>
                  <a:txBody>
                    <a:bodyPr/>
                    <a:lstStyle/>
                    <a:p>
                      <a:pPr marL="72000" marR="0" lvl="0" indent="0" algn="ctr" defTabSz="914400" rtl="0" eaLnBrk="1" fontAlgn="base" latinLnBrk="0" hangingPunct="1">
                        <a:lnSpc>
                          <a:spcPct val="100000"/>
                        </a:lnSpc>
                        <a:spcBef>
                          <a:spcPct val="20000"/>
                        </a:spcBef>
                        <a:spcAft>
                          <a:spcPct val="100000"/>
                        </a:spcAft>
                        <a:buClrTx/>
                        <a:buSzTx/>
                        <a:buFontTx/>
                        <a:buNone/>
                        <a:tabLst/>
                      </a:pPr>
                      <a:r>
                        <a:rPr kumimoji="0" lang="en-GB" sz="1400" b="0" i="0" u="none" strike="noStrike" cap="none" normalizeH="0" baseline="0" dirty="0" smtClean="0">
                          <a:ln>
                            <a:noFill/>
                          </a:ln>
                          <a:solidFill>
                            <a:schemeClr val="tx1"/>
                          </a:solidFill>
                          <a:effectLst/>
                          <a:latin typeface="Arial" charset="0"/>
                        </a:rPr>
                        <a:t>Any</a:t>
                      </a:r>
                    </a:p>
                  </a:txBody>
                  <a:tcPr marL="54000" marR="90000" marT="54000" marB="54000" anchor="b" horzOverflow="overflow">
                    <a:lnL w="38100" cap="flat" cmpd="sng" algn="ctr">
                      <a:solidFill>
                        <a:schemeClr val="hlink"/>
                      </a:solidFill>
                      <a:prstDash val="solid"/>
                      <a:round/>
                      <a:headEnd type="none" w="med" len="med"/>
                      <a:tailEnd type="none" w="med" len="med"/>
                    </a:lnL>
                    <a:lnR cap="flat">
                      <a:noFill/>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solidFill>
                      <a:schemeClr val="bg2"/>
                    </a:solidFill>
                  </a:tcPr>
                </a:tc>
              </a:tr>
              <a:tr h="878760">
                <a:tc>
                  <a:txBody>
                    <a:bodyPr/>
                    <a:lstStyle/>
                    <a:p>
                      <a:pPr marL="72000" marR="0" lvl="0" indent="0" algn="l" defTabSz="914400" rtl="0" eaLnBrk="1" fontAlgn="base" latinLnBrk="0" hangingPunct="1">
                        <a:lnSpc>
                          <a:spcPct val="100000"/>
                        </a:lnSpc>
                        <a:spcBef>
                          <a:spcPct val="20000"/>
                        </a:spcBef>
                        <a:spcAft>
                          <a:spcPct val="100000"/>
                        </a:spcAft>
                        <a:buClrTx/>
                        <a:buSzTx/>
                        <a:buFontTx/>
                        <a:buNone/>
                        <a:tabLst/>
                      </a:pPr>
                      <a:r>
                        <a:rPr kumimoji="0" lang="en-GB" sz="1400" b="0" i="0" u="none" strike="noStrike" cap="none" normalizeH="0" baseline="0" dirty="0" smtClean="0">
                          <a:ln>
                            <a:noFill/>
                          </a:ln>
                          <a:solidFill>
                            <a:schemeClr val="tx1"/>
                          </a:solidFill>
                          <a:effectLst/>
                          <a:latin typeface="Arial" charset="0"/>
                        </a:rPr>
                        <a:t>Treatment</a:t>
                      </a:r>
                    </a:p>
                  </a:txBody>
                  <a:tcPr marL="54000" marR="90000" marT="54000" marB="54000" anchor="b" horzOverflow="overflow">
                    <a:lnL cap="flat">
                      <a:noFill/>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bg2"/>
                    </a:solidFill>
                  </a:tcPr>
                </a:tc>
                <a:tc>
                  <a:txBody>
                    <a:bodyPr/>
                    <a:lstStyle/>
                    <a:p>
                      <a:pPr marL="72000" marR="0" lvl="0" indent="0" algn="ctr" defTabSz="914400" rtl="0" eaLnBrk="1" fontAlgn="base" latinLnBrk="0" hangingPunct="1">
                        <a:lnSpc>
                          <a:spcPct val="100000"/>
                        </a:lnSpc>
                        <a:spcBef>
                          <a:spcPct val="20000"/>
                        </a:spcBef>
                        <a:spcAft>
                          <a:spcPct val="100000"/>
                        </a:spcAft>
                        <a:buClrTx/>
                        <a:buSzTx/>
                        <a:buFontTx/>
                        <a:buNone/>
                        <a:tabLst/>
                      </a:pPr>
                      <a:r>
                        <a:rPr kumimoji="0" lang="en-GB" sz="1400" b="0" i="0" u="none" strike="noStrike" cap="none" normalizeH="0" baseline="0" dirty="0" smtClean="0">
                          <a:ln>
                            <a:noFill/>
                          </a:ln>
                          <a:solidFill>
                            <a:schemeClr val="tx1"/>
                          </a:solidFill>
                          <a:effectLst/>
                          <a:latin typeface="Arial" charset="0"/>
                        </a:rPr>
                        <a:t>No treatment</a:t>
                      </a: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bg2"/>
                    </a:solidFill>
                  </a:tcPr>
                </a:tc>
                <a:tc>
                  <a:txBody>
                    <a:bodyPr/>
                    <a:lstStyle/>
                    <a:p>
                      <a:pPr marL="72000" marR="0" lvl="0" indent="0" algn="ctr" defTabSz="914400" rtl="0" eaLnBrk="1" fontAlgn="base" latinLnBrk="0" hangingPunct="1">
                        <a:lnSpc>
                          <a:spcPct val="100000"/>
                        </a:lnSpc>
                        <a:spcBef>
                          <a:spcPct val="20000"/>
                        </a:spcBef>
                        <a:spcAft>
                          <a:spcPct val="100000"/>
                        </a:spcAft>
                        <a:buClrTx/>
                        <a:buSzTx/>
                        <a:buFontTx/>
                        <a:buNone/>
                        <a:tabLst/>
                      </a:pPr>
                      <a:r>
                        <a:rPr kumimoji="0" lang="en-GB" sz="1400" b="0" i="0" u="none" strike="noStrike" cap="none" normalizeH="0" baseline="0" dirty="0" smtClean="0">
                          <a:ln>
                            <a:noFill/>
                          </a:ln>
                          <a:solidFill>
                            <a:schemeClr val="tx1"/>
                          </a:solidFill>
                          <a:effectLst/>
                          <a:latin typeface="Arial" charset="0"/>
                        </a:rPr>
                        <a:t>No treatment</a:t>
                      </a: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bg2"/>
                    </a:solidFill>
                  </a:tcPr>
                </a:tc>
                <a:tc>
                  <a:txBody>
                    <a:bodyPr/>
                    <a:lstStyle/>
                    <a:p>
                      <a:pPr marL="72000" marR="0" lvl="0" indent="0" algn="ctr" defTabSz="914400" rtl="0" eaLnBrk="1" fontAlgn="base" latinLnBrk="0" hangingPunct="1">
                        <a:lnSpc>
                          <a:spcPct val="100000"/>
                        </a:lnSpc>
                        <a:spcBef>
                          <a:spcPct val="20000"/>
                        </a:spcBef>
                        <a:spcAft>
                          <a:spcPct val="100000"/>
                        </a:spcAft>
                        <a:buClrTx/>
                        <a:buSzTx/>
                        <a:buFontTx/>
                        <a:buNone/>
                        <a:tabLst/>
                      </a:pPr>
                      <a:r>
                        <a:rPr kumimoji="0" lang="en-GB" sz="1400" b="0" i="0" u="none" strike="noStrike" cap="none" normalizeH="0" baseline="0" dirty="0" smtClean="0">
                          <a:ln>
                            <a:noFill/>
                          </a:ln>
                          <a:solidFill>
                            <a:schemeClr val="tx1"/>
                          </a:solidFill>
                          <a:effectLst/>
                          <a:latin typeface="Arial" charset="0"/>
                        </a:rPr>
                        <a:t>No treatment</a:t>
                      </a: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bg2"/>
                    </a:solidFill>
                  </a:tcPr>
                </a:tc>
                <a:tc>
                  <a:txBody>
                    <a:bodyPr/>
                    <a:lstStyle/>
                    <a:p>
                      <a:pPr marL="72000" marR="0" lvl="0" indent="0" algn="ctr" defTabSz="914400" rtl="0" eaLnBrk="1" fontAlgn="base" latinLnBrk="0" hangingPunct="1">
                        <a:lnSpc>
                          <a:spcPct val="100000"/>
                        </a:lnSpc>
                        <a:spcBef>
                          <a:spcPct val="20000"/>
                        </a:spcBef>
                        <a:spcAft>
                          <a:spcPct val="100000"/>
                        </a:spcAft>
                        <a:buClrTx/>
                        <a:buSzTx/>
                        <a:buFontTx/>
                        <a:buNone/>
                        <a:tabLst/>
                      </a:pPr>
                      <a:r>
                        <a:rPr kumimoji="0" lang="en-GB" sz="1400" b="0" i="0" u="none" strike="noStrike" cap="none" normalizeH="0" baseline="0" dirty="0" err="1" smtClean="0">
                          <a:ln>
                            <a:noFill/>
                          </a:ln>
                          <a:solidFill>
                            <a:schemeClr val="tx1"/>
                          </a:solidFill>
                          <a:effectLst/>
                          <a:latin typeface="Arial" charset="0"/>
                        </a:rPr>
                        <a:t>BB</a:t>
                      </a:r>
                      <a:r>
                        <a:rPr kumimoji="0" lang="en-GB" sz="1400" b="0" i="0" u="none" strike="noStrike" kern="1200" cap="none" normalizeH="0" baseline="30000" dirty="0" err="1" smtClean="0">
                          <a:ln>
                            <a:noFill/>
                          </a:ln>
                          <a:solidFill>
                            <a:schemeClr val="tx1"/>
                          </a:solidFill>
                          <a:effectLst/>
                          <a:latin typeface="Arial" charset="0"/>
                          <a:ea typeface="+mn-ea"/>
                          <a:cs typeface="+mn-cs"/>
                        </a:rPr>
                        <a:t>b</a:t>
                      </a:r>
                      <a:endParaRPr kumimoji="0" lang="en-GB" sz="1400" b="0" i="0" u="none" strike="noStrike" kern="1200" cap="none" normalizeH="0" baseline="30000" dirty="0" smtClean="0">
                        <a:ln>
                          <a:noFill/>
                        </a:ln>
                        <a:solidFill>
                          <a:schemeClr val="tx1"/>
                        </a:solidFill>
                        <a:effectLst/>
                        <a:latin typeface="Arial" charset="0"/>
                        <a:ea typeface="+mn-ea"/>
                        <a:cs typeface="+mn-cs"/>
                      </a:endParaRP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bg2"/>
                    </a:solidFill>
                  </a:tcPr>
                </a:tc>
                <a:tc>
                  <a:txBody>
                    <a:bodyPr/>
                    <a:lstStyle/>
                    <a:p>
                      <a:pPr marL="72000" marR="0" lvl="0" indent="0" algn="ctr" defTabSz="914400" rtl="0" eaLnBrk="1" fontAlgn="base" latinLnBrk="0" hangingPunct="1">
                        <a:lnSpc>
                          <a:spcPct val="100000"/>
                        </a:lnSpc>
                        <a:spcBef>
                          <a:spcPct val="20000"/>
                        </a:spcBef>
                        <a:spcAft>
                          <a:spcPct val="100000"/>
                        </a:spcAft>
                        <a:buClrTx/>
                        <a:buSzTx/>
                        <a:buFontTx/>
                        <a:buNone/>
                        <a:tabLst/>
                      </a:pPr>
                      <a:r>
                        <a:rPr kumimoji="0" lang="en-GB" sz="1400" b="0" i="0" u="none" strike="noStrike" cap="none" normalizeH="0" baseline="0" dirty="0" smtClean="0">
                          <a:ln>
                            <a:noFill/>
                          </a:ln>
                          <a:solidFill>
                            <a:schemeClr val="tx1"/>
                          </a:solidFill>
                          <a:effectLst/>
                          <a:latin typeface="Arial" charset="0"/>
                        </a:rPr>
                        <a:t>PGA</a:t>
                      </a: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bg2"/>
                    </a:solidFill>
                  </a:tcPr>
                </a:tc>
                <a:tc>
                  <a:txBody>
                    <a:bodyPr/>
                    <a:lstStyle/>
                    <a:p>
                      <a:pPr marL="72000" marR="0" lvl="0" indent="0" algn="ctr" defTabSz="914400" rtl="0" eaLnBrk="1" fontAlgn="base" latinLnBrk="0" hangingPunct="1">
                        <a:lnSpc>
                          <a:spcPct val="100000"/>
                        </a:lnSpc>
                        <a:spcBef>
                          <a:spcPct val="20000"/>
                        </a:spcBef>
                        <a:spcAft>
                          <a:spcPct val="100000"/>
                        </a:spcAft>
                        <a:buClrTx/>
                        <a:buSzTx/>
                        <a:buFontTx/>
                        <a:buNone/>
                        <a:tabLst/>
                      </a:pPr>
                      <a:r>
                        <a:rPr kumimoji="0" lang="en-GB" sz="1400" b="0" i="0" u="none" strike="noStrike" cap="none" normalizeH="0" baseline="0" dirty="0" smtClean="0">
                          <a:ln>
                            <a:noFill/>
                          </a:ln>
                          <a:solidFill>
                            <a:schemeClr val="tx1"/>
                          </a:solidFill>
                          <a:effectLst/>
                          <a:latin typeface="Arial" charset="0"/>
                        </a:rPr>
                        <a:t>PGA</a:t>
                      </a:r>
                    </a:p>
                  </a:txBody>
                  <a:tcPr marL="54000" marR="90000" marT="54000" marB="54000" anchor="b"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bg2"/>
                    </a:solidFill>
                  </a:tcPr>
                </a:tc>
                <a:tc>
                  <a:txBody>
                    <a:bodyPr/>
                    <a:lstStyle/>
                    <a:p>
                      <a:pPr marL="72000" marR="0" lvl="0" indent="0" algn="ctr" defTabSz="914400" rtl="0" eaLnBrk="1" fontAlgn="base" latinLnBrk="0" hangingPunct="1">
                        <a:lnSpc>
                          <a:spcPct val="100000"/>
                        </a:lnSpc>
                        <a:spcBef>
                          <a:spcPct val="20000"/>
                        </a:spcBef>
                        <a:spcAft>
                          <a:spcPct val="100000"/>
                        </a:spcAft>
                        <a:buClrTx/>
                        <a:buSzTx/>
                        <a:buFontTx/>
                        <a:buNone/>
                        <a:tabLst/>
                      </a:pPr>
                      <a:r>
                        <a:rPr kumimoji="0" lang="en-GB" sz="1400" b="0" i="0" u="none" strike="noStrike" cap="none" normalizeH="0" baseline="0" dirty="0" smtClean="0">
                          <a:ln>
                            <a:noFill/>
                          </a:ln>
                          <a:solidFill>
                            <a:schemeClr val="tx1"/>
                          </a:solidFill>
                          <a:effectLst/>
                          <a:latin typeface="Arial" charset="0"/>
                        </a:rPr>
                        <a:t>PGA</a:t>
                      </a:r>
                    </a:p>
                  </a:txBody>
                  <a:tcPr marL="54000" marR="90000" marT="54000" marB="54000" anchor="b" horzOverflow="overflow">
                    <a:lnL w="38100" cap="flat" cmpd="sng" algn="ctr">
                      <a:solidFill>
                        <a:schemeClr val="hlink"/>
                      </a:solidFill>
                      <a:prstDash val="solid"/>
                      <a:round/>
                      <a:headEnd type="none" w="med" len="med"/>
                      <a:tailEnd type="none" w="med" len="med"/>
                    </a:lnL>
                    <a:lnR cap="flat">
                      <a:noFill/>
                    </a:lnR>
                    <a:lnT w="38100" cap="flat" cmpd="sng" algn="ctr">
                      <a:solidFill>
                        <a:schemeClr val="hlink"/>
                      </a:solid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bg2"/>
                    </a:solidFill>
                  </a:tcPr>
                </a:tc>
              </a:tr>
            </a:tbl>
          </a:graphicData>
        </a:graphic>
      </p:graphicFrame>
      <p:sp>
        <p:nvSpPr>
          <p:cNvPr id="14380" name="TextBox 4"/>
          <p:cNvSpPr txBox="1">
            <a:spLocks noChangeArrowheads="1"/>
          </p:cNvSpPr>
          <p:nvPr/>
        </p:nvSpPr>
        <p:spPr bwMode="auto">
          <a:xfrm>
            <a:off x="500063" y="5857875"/>
            <a:ext cx="3714750" cy="523875"/>
          </a:xfrm>
          <a:prstGeom prst="rect">
            <a:avLst/>
          </a:prstGeom>
          <a:noFill/>
          <a:ln w="9525">
            <a:noFill/>
            <a:miter lim="800000"/>
            <a:headEnd/>
            <a:tailEnd/>
          </a:ln>
        </p:spPr>
        <p:txBody>
          <a:bodyPr>
            <a:spAutoFit/>
          </a:bodyPr>
          <a:lstStyle/>
          <a:p>
            <a:r>
              <a:rPr lang="en-GB" sz="1400"/>
              <a:t>BB: betablocker</a:t>
            </a:r>
          </a:p>
          <a:p>
            <a:r>
              <a:rPr lang="en-GB" sz="1400"/>
              <a:t>PGA: prostaglandin analogue</a:t>
            </a:r>
          </a:p>
        </p:txBody>
      </p:sp>
    </p:spTree>
    <p:extLst>
      <p:ext uri="{BB962C8B-B14F-4D97-AF65-F5344CB8AC3E}">
        <p14:creationId xmlns:p14="http://schemas.microsoft.com/office/powerpoint/2010/main" val="22153961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910" y="404664"/>
            <a:ext cx="7164288" cy="23051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798" y="3068960"/>
            <a:ext cx="7043950" cy="3384376"/>
          </a:xfrm>
          <a:prstGeom prst="rect">
            <a:avLst/>
          </a:prstGeom>
        </p:spPr>
      </p:pic>
    </p:spTree>
    <p:extLst>
      <p:ext uri="{BB962C8B-B14F-4D97-AF65-F5344CB8AC3E}">
        <p14:creationId xmlns:p14="http://schemas.microsoft.com/office/powerpoint/2010/main" val="3461840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tx2">
                    <a:lumMod val="75000"/>
                  </a:schemeClr>
                </a:solidFill>
              </a:rPr>
              <a:t>Glaucoma History</a:t>
            </a:r>
            <a:endParaRPr lang="en-GB" b="1" dirty="0">
              <a:solidFill>
                <a:schemeClr val="tx2">
                  <a:lumMod val="75000"/>
                </a:schemeClr>
              </a:solidFill>
            </a:endParaRPr>
          </a:p>
        </p:txBody>
      </p:sp>
      <p:sp>
        <p:nvSpPr>
          <p:cNvPr id="3" name="Content Placeholder 2"/>
          <p:cNvSpPr>
            <a:spLocks noGrp="1"/>
          </p:cNvSpPr>
          <p:nvPr>
            <p:ph idx="1"/>
          </p:nvPr>
        </p:nvSpPr>
        <p:spPr/>
        <p:txBody>
          <a:bodyPr/>
          <a:lstStyle/>
          <a:p>
            <a:r>
              <a:rPr lang="en-GB" b="1" dirty="0" smtClean="0"/>
              <a:t>History of presenting complaint</a:t>
            </a:r>
          </a:p>
          <a:p>
            <a:r>
              <a:rPr lang="en-GB" b="1" dirty="0" smtClean="0"/>
              <a:t>Past ophthalmic history</a:t>
            </a:r>
          </a:p>
          <a:p>
            <a:r>
              <a:rPr lang="en-GB" b="1" dirty="0" smtClean="0"/>
              <a:t>Past medical history</a:t>
            </a:r>
          </a:p>
          <a:p>
            <a:r>
              <a:rPr lang="en-GB" b="1" dirty="0" smtClean="0"/>
              <a:t>Drug history</a:t>
            </a:r>
          </a:p>
          <a:p>
            <a:r>
              <a:rPr lang="en-GB" b="1" dirty="0" smtClean="0"/>
              <a:t>Social History – </a:t>
            </a:r>
            <a:r>
              <a:rPr lang="en-GB" b="1" i="1" dirty="0" smtClean="0">
                <a:solidFill>
                  <a:schemeClr val="tx2">
                    <a:lumMod val="75000"/>
                  </a:schemeClr>
                </a:solidFill>
              </a:rPr>
              <a:t>including driving</a:t>
            </a:r>
          </a:p>
          <a:p>
            <a:r>
              <a:rPr lang="en-GB" b="1" dirty="0" smtClean="0"/>
              <a:t>Family history</a:t>
            </a:r>
          </a:p>
          <a:p>
            <a:pPr marL="0" indent="0">
              <a:buNone/>
            </a:pPr>
            <a:endParaRPr lang="en-GB"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idx="4294967295"/>
          </p:nvPr>
        </p:nvSpPr>
        <p:spPr/>
        <p:txBody>
          <a:bodyPr>
            <a:normAutofit fontScale="90000"/>
          </a:bodyPr>
          <a:lstStyle/>
          <a:p>
            <a:pPr>
              <a:defRPr/>
            </a:pPr>
            <a:r>
              <a:rPr lang="en-GB" b="1" dirty="0" smtClean="0">
                <a:solidFill>
                  <a:schemeClr val="tx2">
                    <a:lumMod val="75000"/>
                  </a:schemeClr>
                </a:solidFill>
              </a:rPr>
              <a:t>Examinations &amp; investigations</a:t>
            </a:r>
            <a:br>
              <a:rPr lang="en-GB" b="1" dirty="0" smtClean="0">
                <a:solidFill>
                  <a:schemeClr val="tx2">
                    <a:lumMod val="75000"/>
                  </a:schemeClr>
                </a:solidFill>
              </a:rPr>
            </a:br>
            <a:r>
              <a:rPr lang="en-GB" sz="2800" b="1" dirty="0" smtClean="0">
                <a:solidFill>
                  <a:schemeClr val="tx2">
                    <a:lumMod val="75000"/>
                  </a:schemeClr>
                </a:solidFill>
              </a:rPr>
              <a:t>Assessment of the optic disc</a:t>
            </a:r>
          </a:p>
        </p:txBody>
      </p:sp>
      <p:pic>
        <p:nvPicPr>
          <p:cNvPr id="28679" name="Picture 6"/>
          <p:cNvPicPr>
            <a:picLocks noChangeAspect="1" noChangeArrowheads="1"/>
          </p:cNvPicPr>
          <p:nvPr/>
        </p:nvPicPr>
        <p:blipFill>
          <a:blip r:embed="rId3" cstate="print"/>
          <a:srcRect l="56493" t="42888" r="20348" b="14511"/>
          <a:stretch>
            <a:fillRect/>
          </a:stretch>
        </p:blipFill>
        <p:spPr bwMode="auto">
          <a:xfrm>
            <a:off x="2699792" y="1628800"/>
            <a:ext cx="3744416" cy="4175221"/>
          </a:xfrm>
          <a:prstGeom prst="rect">
            <a:avLst/>
          </a:prstGeom>
          <a:noFill/>
          <a:ln w="9525">
            <a:noFill/>
            <a:miter lim="800000"/>
            <a:headEnd/>
            <a:tailEnd/>
          </a:ln>
        </p:spPr>
      </p:pic>
      <p:sp>
        <p:nvSpPr>
          <p:cNvPr id="28685" name="Rectangle 13"/>
          <p:cNvSpPr>
            <a:spLocks noChangeArrowheads="1"/>
          </p:cNvSpPr>
          <p:nvPr/>
        </p:nvSpPr>
        <p:spPr bwMode="auto">
          <a:xfrm>
            <a:off x="146050" y="6475413"/>
            <a:ext cx="9063038" cy="276225"/>
          </a:xfrm>
          <a:prstGeom prst="rect">
            <a:avLst/>
          </a:prstGeom>
          <a:noFill/>
          <a:ln w="9525">
            <a:noFill/>
            <a:miter lim="800000"/>
            <a:headEnd/>
            <a:tailEnd/>
          </a:ln>
        </p:spPr>
        <p:txBody>
          <a:bodyPr>
            <a:spAutoFit/>
          </a:bodyPr>
          <a:lstStyle/>
          <a:p>
            <a:r>
              <a:rPr lang="en-US" sz="1200"/>
              <a:t>Photographs by Ki Ho Park,  courtesy of South East Asia Glaucoma Interest Group (SEAGIG). www.seagig.org</a:t>
            </a:r>
            <a:endParaRPr lang="en-GB" sz="120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ctrTitle"/>
          </p:nvPr>
        </p:nvSpPr>
        <p:spPr>
          <a:xfrm>
            <a:off x="714348" y="2214554"/>
            <a:ext cx="7772400" cy="1470025"/>
          </a:xfrm>
        </p:spPr>
        <p:txBody>
          <a:bodyPr/>
          <a:lstStyle/>
          <a:p>
            <a:pPr eaLnBrk="1"/>
            <a:r>
              <a:rPr lang="en-GB" b="1" dirty="0" smtClean="0">
                <a:solidFill>
                  <a:srgbClr val="FFC000"/>
                </a:solidFill>
              </a:rPr>
              <a:t>Define a Visual Field defect</a:t>
            </a:r>
            <a:endParaRPr lang="en-US" b="1" dirty="0" smtClean="0">
              <a:solidFill>
                <a:srgbClr val="FFC000"/>
              </a:solidFill>
            </a:endParaRPr>
          </a:p>
        </p:txBody>
      </p:sp>
      <p:pic>
        <p:nvPicPr>
          <p:cNvPr id="4" name="Picture 2" descr="C:\Users\Lynval\Dropbox\Photos\2012\article-0-15686183000005DC-751_634x369.jpg"/>
          <p:cNvPicPr>
            <a:picLocks noChangeAspect="1" noChangeArrowheads="1"/>
          </p:cNvPicPr>
          <p:nvPr/>
        </p:nvPicPr>
        <p:blipFill>
          <a:blip r:embed="rId2" cstate="print"/>
          <a:srcRect/>
          <a:stretch>
            <a:fillRect/>
          </a:stretch>
        </p:blipFill>
        <p:spPr bwMode="auto">
          <a:xfrm>
            <a:off x="214282" y="142852"/>
            <a:ext cx="8572560" cy="1357322"/>
          </a:xfrm>
          <a:prstGeom prst="rect">
            <a:avLst/>
          </a:prstGeom>
          <a:noFill/>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txBox="1">
            <a:spLocks noGrp="1"/>
          </p:cNvSpPr>
          <p:nvPr>
            <p:ph type="title"/>
          </p:nvPr>
        </p:nvSpPr>
        <p:spPr>
          <a:xfrm>
            <a:off x="579081" y="-99392"/>
            <a:ext cx="8229600" cy="1143000"/>
          </a:xfrm>
        </p:spPr>
        <p:txBody>
          <a:bodyPr/>
          <a:lstStyle/>
          <a:p>
            <a:pPr eaLnBrk="1"/>
            <a:r>
              <a:rPr lang="en-GB" b="1" dirty="0" smtClean="0">
                <a:solidFill>
                  <a:srgbClr val="FFC000"/>
                </a:solidFill>
                <a:latin typeface="Calibri" pitchFamily="34" charset="0"/>
              </a:rPr>
              <a:t>VFD  definition - 2 of ;</a:t>
            </a:r>
          </a:p>
        </p:txBody>
      </p:sp>
      <p:sp>
        <p:nvSpPr>
          <p:cNvPr id="35843" name="Content Placeholder 2"/>
          <p:cNvSpPr txBox="1">
            <a:spLocks noGrp="1"/>
          </p:cNvSpPr>
          <p:nvPr>
            <p:ph idx="1"/>
          </p:nvPr>
        </p:nvSpPr>
        <p:spPr>
          <a:xfrm>
            <a:off x="0" y="908720"/>
            <a:ext cx="9144000" cy="4896544"/>
          </a:xfrm>
        </p:spPr>
        <p:txBody>
          <a:bodyPr/>
          <a:lstStyle/>
          <a:p>
            <a:pPr eaLnBrk="1"/>
            <a:r>
              <a:rPr lang="en-GB" sz="2800" dirty="0" smtClean="0">
                <a:latin typeface="Constantia" pitchFamily="18" charset="0"/>
              </a:rPr>
              <a:t>A cluster of ≥ 3 points with p &lt; 5% on a PD plot in at least 1 </a:t>
            </a:r>
            <a:r>
              <a:rPr lang="en-GB" sz="2800" dirty="0" err="1" smtClean="0">
                <a:latin typeface="Constantia" pitchFamily="18" charset="0"/>
              </a:rPr>
              <a:t>hemifield</a:t>
            </a:r>
            <a:r>
              <a:rPr lang="en-GB" sz="2800" dirty="0" smtClean="0">
                <a:latin typeface="Constantia" pitchFamily="18" charset="0"/>
              </a:rPr>
              <a:t> and including at least 1 point with  p &lt; 1% or a cluster of 2 points with p &lt; 1%  on at least 2 reliable consecutive tests.</a:t>
            </a:r>
          </a:p>
          <a:p>
            <a:pPr eaLnBrk="1">
              <a:buNone/>
            </a:pPr>
            <a:endParaRPr lang="en-GB" sz="2800" dirty="0" smtClean="0">
              <a:latin typeface="Constantia" pitchFamily="18" charset="0"/>
            </a:endParaRPr>
          </a:p>
          <a:p>
            <a:pPr eaLnBrk="1"/>
            <a:r>
              <a:rPr lang="en-GB" sz="2800" dirty="0" smtClean="0">
                <a:latin typeface="Constantia" pitchFamily="18" charset="0"/>
              </a:rPr>
              <a:t>GHT “outside normal limits” confirmed on 2 consecutive tests.</a:t>
            </a:r>
          </a:p>
          <a:p>
            <a:pPr eaLnBrk="1"/>
            <a:endParaRPr lang="en-GB" sz="2800" dirty="0" smtClean="0">
              <a:latin typeface="Constantia" pitchFamily="18" charset="0"/>
            </a:endParaRPr>
          </a:p>
          <a:p>
            <a:pPr eaLnBrk="1"/>
            <a:r>
              <a:rPr lang="en-GB" sz="2800" dirty="0" smtClean="0">
                <a:latin typeface="Constantia" pitchFamily="18" charset="0"/>
              </a:rPr>
              <a:t>A PSD outside 95% of the normal limit (PSD p &lt; 5%) </a:t>
            </a:r>
          </a:p>
          <a:p>
            <a:pPr eaLnBrk="1"/>
            <a:endParaRPr lang="en-GB" sz="2800" dirty="0" smtClean="0">
              <a:latin typeface="Constantia" pitchFamily="18" charset="0"/>
            </a:endParaRPr>
          </a:p>
          <a:p>
            <a:pPr eaLnBrk="1"/>
            <a:endParaRPr lang="en-GB" dirty="0" smtClean="0">
              <a:latin typeface="Constantia" pitchFamily="18" charset="0"/>
            </a:endParaRPr>
          </a:p>
          <a:p>
            <a:pPr eaLnBrk="1"/>
            <a:endParaRPr lang="en-GB" dirty="0" smtClean="0">
              <a:latin typeface="Constantia" pitchFamily="18" charset="0"/>
            </a:endParaRPr>
          </a:p>
        </p:txBody>
      </p:sp>
      <p:sp>
        <p:nvSpPr>
          <p:cNvPr id="4" name="TextBox 3"/>
          <p:cNvSpPr txBox="1"/>
          <p:nvPr/>
        </p:nvSpPr>
        <p:spPr>
          <a:xfrm>
            <a:off x="3786182" y="6143644"/>
            <a:ext cx="5000660" cy="369332"/>
          </a:xfrm>
          <a:prstGeom prst="rect">
            <a:avLst/>
          </a:prstGeom>
          <a:noFill/>
        </p:spPr>
        <p:txBody>
          <a:bodyPr wrap="square" rtlCol="0">
            <a:spAutoFit/>
          </a:bodyPr>
          <a:lstStyle/>
          <a:p>
            <a:r>
              <a:rPr lang="en-GB" dirty="0" smtClean="0">
                <a:solidFill>
                  <a:srgbClr val="FFC000"/>
                </a:solidFill>
              </a:rPr>
              <a:t>Sung et al. </a:t>
            </a:r>
            <a:r>
              <a:rPr lang="en-GB" i="1" dirty="0" smtClean="0">
                <a:solidFill>
                  <a:srgbClr val="FFC000"/>
                </a:solidFill>
              </a:rPr>
              <a:t>IOVS</a:t>
            </a:r>
            <a:r>
              <a:rPr lang="en-GB" dirty="0" smtClean="0">
                <a:solidFill>
                  <a:srgbClr val="FFC000"/>
                </a:solidFill>
              </a:rPr>
              <a:t>, 2011:52;737-743</a:t>
            </a:r>
            <a:endParaRPr lang="en-GB" dirty="0">
              <a:solidFill>
                <a:srgbClr val="FFC000"/>
              </a:solidFill>
            </a:endParaRPr>
          </a:p>
        </p:txBody>
      </p:sp>
    </p:spTree>
    <p:extLst>
      <p:ext uri="{BB962C8B-B14F-4D97-AF65-F5344CB8AC3E}">
        <p14:creationId xmlns:p14="http://schemas.microsoft.com/office/powerpoint/2010/main" val="255610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Lynval\Pictures\2012-05-02 vf\vf 013.jpg"/>
          <p:cNvPicPr>
            <a:picLocks noChangeAspect="1" noChangeArrowheads="1"/>
          </p:cNvPicPr>
          <p:nvPr/>
        </p:nvPicPr>
        <p:blipFill>
          <a:blip r:embed="rId2" cstate="print"/>
          <a:srcRect/>
          <a:stretch>
            <a:fillRect/>
          </a:stretch>
        </p:blipFill>
        <p:spPr bwMode="auto">
          <a:xfrm>
            <a:off x="827584" y="1700808"/>
            <a:ext cx="3191635" cy="4389437"/>
          </a:xfrm>
          <a:prstGeom prst="rect">
            <a:avLst/>
          </a:prstGeom>
          <a:noFill/>
        </p:spPr>
      </p:pic>
      <p:pic>
        <p:nvPicPr>
          <p:cNvPr id="5" name="Picture 4"/>
          <p:cNvPicPr/>
          <p:nvPr/>
        </p:nvPicPr>
        <p:blipFill>
          <a:blip r:embed="rId3" cstate="print">
            <a:lum bright="-20000" contrast="20000"/>
          </a:blip>
          <a:srcRect l="56946" t="44073" r="13144" b="23351"/>
          <a:stretch>
            <a:fillRect/>
          </a:stretch>
        </p:blipFill>
        <p:spPr bwMode="auto">
          <a:xfrm>
            <a:off x="3275856" y="4941168"/>
            <a:ext cx="2428892" cy="1357322"/>
          </a:xfrm>
          <a:prstGeom prst="rect">
            <a:avLst/>
          </a:prstGeom>
          <a:ln w="228600" cap="sq" cmpd="thickThin">
            <a:solidFill>
              <a:srgbClr val="000000"/>
            </a:solidFill>
            <a:prstDash val="solid"/>
            <a:miter lim="800000"/>
          </a:ln>
          <a:effectLst>
            <a:innerShdw blurRad="76200">
              <a:srgbClr val="000000"/>
            </a:innerShdw>
          </a:effectLst>
        </p:spPr>
      </p:pic>
      <p:sp>
        <p:nvSpPr>
          <p:cNvPr id="6" name="Title 5"/>
          <p:cNvSpPr>
            <a:spLocks noGrp="1"/>
          </p:cNvSpPr>
          <p:nvPr>
            <p:ph type="title"/>
          </p:nvPr>
        </p:nvSpPr>
        <p:spPr/>
        <p:txBody>
          <a:bodyPr/>
          <a:lstStyle/>
          <a:p>
            <a:r>
              <a:rPr lang="en-GB" b="1" dirty="0" smtClean="0">
                <a:solidFill>
                  <a:schemeClr val="tx2">
                    <a:lumMod val="75000"/>
                  </a:schemeClr>
                </a:solidFill>
              </a:rPr>
              <a:t>Early VFD</a:t>
            </a:r>
            <a:endParaRPr lang="en-GB" b="1" dirty="0">
              <a:solidFill>
                <a:schemeClr val="tx2">
                  <a:lumMod val="75000"/>
                </a:schemeClr>
              </a:solidFill>
            </a:endParaRPr>
          </a:p>
        </p:txBody>
      </p:sp>
    </p:spTree>
    <p:extLst>
      <p:ext uri="{BB962C8B-B14F-4D97-AF65-F5344CB8AC3E}">
        <p14:creationId xmlns:p14="http://schemas.microsoft.com/office/powerpoint/2010/main" val="537782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9546"/>
            <a:ext cx="6912768" cy="652934"/>
          </a:xfrm>
        </p:spPr>
        <p:txBody>
          <a:bodyPr/>
          <a:lstStyle/>
          <a:p>
            <a:r>
              <a:rPr lang="en-GB" sz="3200" b="1" dirty="0" smtClean="0">
                <a:solidFill>
                  <a:schemeClr val="tx2">
                    <a:lumMod val="75000"/>
                  </a:schemeClr>
                </a:solidFill>
              </a:rPr>
              <a:t>Structure/Function Relationship</a:t>
            </a:r>
            <a:endParaRPr lang="en-GB" sz="3200" b="1" dirty="0">
              <a:solidFill>
                <a:schemeClr val="tx2">
                  <a:lumMod val="75000"/>
                </a:schemeClr>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517" t="8442" r="3182" b="8090"/>
          <a:stretch/>
        </p:blipFill>
        <p:spPr>
          <a:xfrm>
            <a:off x="395536" y="836712"/>
            <a:ext cx="8424936" cy="251960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48" y="3645024"/>
            <a:ext cx="3821120" cy="247675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0206" y="3645024"/>
            <a:ext cx="4190266" cy="2476755"/>
          </a:xfrm>
          <a:prstGeom prst="rect">
            <a:avLst/>
          </a:prstGeom>
        </p:spPr>
      </p:pic>
    </p:spTree>
    <p:extLst>
      <p:ext uri="{BB962C8B-B14F-4D97-AF65-F5344CB8AC3E}">
        <p14:creationId xmlns:p14="http://schemas.microsoft.com/office/powerpoint/2010/main" val="4129349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 y="260648"/>
            <a:ext cx="8438089" cy="1182826"/>
          </a:xfrm>
        </p:spPr>
        <p:txBody>
          <a:bodyPr/>
          <a:lstStyle/>
          <a:p>
            <a:r>
              <a:rPr lang="en-GB" dirty="0" smtClean="0"/>
              <a:t> </a:t>
            </a:r>
            <a:r>
              <a:rPr lang="en-GB" b="1" dirty="0"/>
              <a:t>R</a:t>
            </a:r>
            <a:r>
              <a:rPr lang="en-GB" b="1" dirty="0" smtClean="0"/>
              <a:t>evolutionised Glaucoma Management</a:t>
            </a:r>
            <a:endParaRPr lang="en-GB" b="1" dirty="0"/>
          </a:p>
        </p:txBody>
      </p:sp>
      <p:pic>
        <p:nvPicPr>
          <p:cNvPr id="6" name="Picture 5"/>
          <p:cNvPicPr/>
          <p:nvPr/>
        </p:nvPicPr>
        <p:blipFill rotWithShape="1">
          <a:blip r:embed="rId2"/>
          <a:srcRect l="2435" t="16522" r="85391" b="55217"/>
          <a:stretch/>
        </p:blipFill>
        <p:spPr bwMode="auto">
          <a:xfrm>
            <a:off x="137500" y="2419068"/>
            <a:ext cx="2381765" cy="2109527"/>
          </a:xfrm>
          <a:prstGeom prst="rect">
            <a:avLst/>
          </a:prstGeom>
          <a:ln>
            <a:noFill/>
          </a:ln>
          <a:effectLst>
            <a:softEdge rad="112500"/>
          </a:effectLst>
          <a:extLst>
            <a:ext uri="{53640926-AAD7-44D8-BBD7-CCE9431645EC}">
              <a14:shadowObscured xmlns:a14="http://schemas.microsoft.com/office/drawing/2010/main"/>
            </a:ext>
          </a:extLst>
        </p:spPr>
      </p:pic>
      <p:pic>
        <p:nvPicPr>
          <p:cNvPr id="7" name="Picture 6"/>
          <p:cNvPicPr/>
          <p:nvPr/>
        </p:nvPicPr>
        <p:blipFill rotWithShape="1">
          <a:blip r:embed="rId2"/>
          <a:srcRect l="53391" t="16522" r="34261" b="55217"/>
          <a:stretch/>
        </p:blipFill>
        <p:spPr bwMode="auto">
          <a:xfrm>
            <a:off x="6477566" y="2356986"/>
            <a:ext cx="2450128" cy="2073197"/>
          </a:xfrm>
          <a:prstGeom prst="rect">
            <a:avLst/>
          </a:prstGeom>
          <a:ln>
            <a:noFill/>
          </a:ln>
          <a:effectLst>
            <a:softEdge rad="112500"/>
          </a:effectLst>
          <a:extLst>
            <a:ext uri="{53640926-AAD7-44D8-BBD7-CCE9431645EC}">
              <a14:shadowObscured xmlns:a14="http://schemas.microsoft.com/office/drawing/2010/main"/>
            </a:ext>
          </a:extLst>
        </p:spPr>
      </p:pic>
      <p:sp>
        <p:nvSpPr>
          <p:cNvPr id="8" name="TextBox 7"/>
          <p:cNvSpPr txBox="1"/>
          <p:nvPr/>
        </p:nvSpPr>
        <p:spPr>
          <a:xfrm>
            <a:off x="2683494" y="2345163"/>
            <a:ext cx="3629843" cy="4616648"/>
          </a:xfrm>
          <a:prstGeom prst="rect">
            <a:avLst/>
          </a:prstGeom>
          <a:noFill/>
        </p:spPr>
        <p:txBody>
          <a:bodyPr wrap="square" rtlCol="0">
            <a:spAutoFit/>
          </a:bodyPr>
          <a:lstStyle/>
          <a:p>
            <a:pPr marL="257175" indent="-257175">
              <a:buFont typeface="Arial" panose="020B0604020202020204" pitchFamily="34" charset="0"/>
              <a:buChar char="•"/>
            </a:pPr>
            <a:r>
              <a:rPr lang="en-GB" sz="2400" b="1" dirty="0"/>
              <a:t>80 y/o woman</a:t>
            </a:r>
          </a:p>
          <a:p>
            <a:pPr marL="257175" indent="-257175">
              <a:buFont typeface="Arial" panose="020B0604020202020204" pitchFamily="34" charset="0"/>
              <a:buChar char="•"/>
            </a:pPr>
            <a:r>
              <a:rPr lang="en-GB" sz="2400" b="1" dirty="0">
                <a:solidFill>
                  <a:srgbClr val="FFFF00"/>
                </a:solidFill>
              </a:rPr>
              <a:t>2007 </a:t>
            </a:r>
            <a:r>
              <a:rPr lang="en-GB" sz="2400" b="1" dirty="0"/>
              <a:t>OO referral</a:t>
            </a:r>
          </a:p>
          <a:p>
            <a:pPr marL="257175" indent="-257175">
              <a:buFont typeface="Arial" panose="020B0604020202020204" pitchFamily="34" charset="0"/>
              <a:buChar char="•"/>
            </a:pPr>
            <a:r>
              <a:rPr lang="en-GB" sz="2400" b="1" dirty="0"/>
              <a:t>15   IOP 16mmHg</a:t>
            </a:r>
          </a:p>
          <a:p>
            <a:pPr marL="257175" indent="-257175">
              <a:buFont typeface="Arial" panose="020B0604020202020204" pitchFamily="34" charset="0"/>
              <a:buChar char="•"/>
            </a:pPr>
            <a:r>
              <a:rPr lang="en-GB" sz="2400" b="1" dirty="0"/>
              <a:t>550 CCT 565</a:t>
            </a:r>
          </a:p>
          <a:p>
            <a:pPr marL="257175" indent="-257175">
              <a:buFont typeface="Arial" panose="020B0604020202020204" pitchFamily="34" charset="0"/>
              <a:buChar char="•"/>
            </a:pPr>
            <a:r>
              <a:rPr lang="en-GB" sz="2400" b="1" dirty="0"/>
              <a:t>Normal HVFs</a:t>
            </a:r>
          </a:p>
          <a:p>
            <a:pPr marL="257175" indent="-257175">
              <a:buFont typeface="Arial" panose="020B0604020202020204" pitchFamily="34" charset="0"/>
              <a:buChar char="•"/>
            </a:pPr>
            <a:r>
              <a:rPr lang="en-GB" sz="2400" b="1" dirty="0"/>
              <a:t>P</a:t>
            </a:r>
            <a:r>
              <a:rPr lang="en-GB" sz="2400" b="1" dirty="0" smtClean="0"/>
              <a:t>hasing </a:t>
            </a:r>
            <a:r>
              <a:rPr lang="en-GB" sz="2400" b="1" dirty="0"/>
              <a:t>–IOP=16mmHg</a:t>
            </a:r>
          </a:p>
          <a:p>
            <a:pPr marL="257175" indent="-257175">
              <a:buFont typeface="Arial" panose="020B0604020202020204" pitchFamily="34" charset="0"/>
              <a:buChar char="•"/>
            </a:pPr>
            <a:r>
              <a:rPr lang="en-GB" sz="2400" b="1" dirty="0"/>
              <a:t>CDR?</a:t>
            </a:r>
          </a:p>
          <a:p>
            <a:pPr marL="257175" indent="-257175">
              <a:buFont typeface="Arial" panose="020B0604020202020204" pitchFamily="34" charset="0"/>
              <a:buChar char="•"/>
            </a:pPr>
            <a:r>
              <a:rPr lang="en-GB" sz="2400" b="1" dirty="0"/>
              <a:t>Diagnosis?</a:t>
            </a:r>
          </a:p>
          <a:p>
            <a:pPr marL="257175" indent="-257175">
              <a:buFont typeface="Arial" panose="020B0604020202020204" pitchFamily="34" charset="0"/>
              <a:buChar char="•"/>
            </a:pPr>
            <a:r>
              <a:rPr lang="en-GB" sz="2400" b="1" dirty="0"/>
              <a:t>Management?</a:t>
            </a:r>
          </a:p>
          <a:p>
            <a:endParaRPr lang="en-GB" dirty="0" smtClean="0"/>
          </a:p>
          <a:p>
            <a:endParaRPr lang="en-GB" dirty="0" smtClean="0"/>
          </a:p>
          <a:p>
            <a:pPr marL="257175" indent="-257175">
              <a:buAutoNum type="arabicPlain" startAt="2007"/>
            </a:pPr>
            <a:endParaRPr lang="en-GB" dirty="0"/>
          </a:p>
        </p:txBody>
      </p:sp>
      <p:sp>
        <p:nvSpPr>
          <p:cNvPr id="3" name="TextBox 2"/>
          <p:cNvSpPr txBox="1"/>
          <p:nvPr/>
        </p:nvSpPr>
        <p:spPr>
          <a:xfrm>
            <a:off x="1907704" y="1661276"/>
            <a:ext cx="4053017" cy="584775"/>
          </a:xfrm>
          <a:prstGeom prst="rect">
            <a:avLst/>
          </a:prstGeom>
          <a:noFill/>
        </p:spPr>
        <p:txBody>
          <a:bodyPr wrap="square" rtlCol="0">
            <a:spAutoFit/>
          </a:bodyPr>
          <a:lstStyle/>
          <a:p>
            <a:pPr algn="ctr"/>
            <a:r>
              <a:rPr lang="en-GB" sz="3200" b="1" dirty="0">
                <a:solidFill>
                  <a:srgbClr val="FFFF00"/>
                </a:solidFill>
              </a:rPr>
              <a:t>Case 1</a:t>
            </a:r>
          </a:p>
        </p:txBody>
      </p:sp>
    </p:spTree>
    <p:extLst>
      <p:ext uri="{BB962C8B-B14F-4D97-AF65-F5344CB8AC3E}">
        <p14:creationId xmlns:p14="http://schemas.microsoft.com/office/powerpoint/2010/main" val="37614817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2261" t="14348" r="2609" b="19130"/>
          <a:stretch/>
        </p:blipFill>
        <p:spPr bwMode="auto">
          <a:xfrm>
            <a:off x="201222" y="2096973"/>
            <a:ext cx="8762786" cy="2159584"/>
          </a:xfrm>
          <a:prstGeom prst="rect">
            <a:avLst/>
          </a:prstGeom>
          <a:ln>
            <a:noFill/>
          </a:ln>
          <a:extLst>
            <a:ext uri="{53640926-AAD7-44D8-BBD7-CCE9431645EC}">
              <a14:shadowObscured xmlns:a14="http://schemas.microsoft.com/office/drawing/2010/main"/>
            </a:ext>
          </a:extLst>
        </p:spPr>
      </p:pic>
      <p:sp>
        <p:nvSpPr>
          <p:cNvPr id="5" name="Title 1"/>
          <p:cNvSpPr>
            <a:spLocks noGrp="1"/>
          </p:cNvSpPr>
          <p:nvPr>
            <p:ph type="title"/>
          </p:nvPr>
        </p:nvSpPr>
        <p:spPr>
          <a:xfrm>
            <a:off x="582555" y="1130170"/>
            <a:ext cx="6961246" cy="756368"/>
          </a:xfrm>
        </p:spPr>
        <p:txBody>
          <a:bodyPr/>
          <a:lstStyle/>
          <a:p>
            <a:r>
              <a:rPr lang="en-GB" b="1" dirty="0" smtClean="0">
                <a:solidFill>
                  <a:schemeClr val="tx2">
                    <a:lumMod val="75000"/>
                  </a:schemeClr>
                </a:solidFill>
              </a:rPr>
              <a:t>Case </a:t>
            </a:r>
            <a:r>
              <a:rPr lang="en-GB" b="1" dirty="0">
                <a:solidFill>
                  <a:schemeClr val="tx2">
                    <a:lumMod val="75000"/>
                  </a:schemeClr>
                </a:solidFill>
              </a:rPr>
              <a:t>1</a:t>
            </a:r>
          </a:p>
        </p:txBody>
      </p:sp>
    </p:spTree>
    <p:extLst>
      <p:ext uri="{BB962C8B-B14F-4D97-AF65-F5344CB8AC3E}">
        <p14:creationId xmlns:p14="http://schemas.microsoft.com/office/powerpoint/2010/main" val="24045513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036496" cy="1657500"/>
          </a:xfrm>
        </p:spPr>
        <p:txBody>
          <a:bodyPr/>
          <a:lstStyle/>
          <a:p>
            <a:r>
              <a:rPr lang="en-GB" b="1" dirty="0" smtClean="0">
                <a:solidFill>
                  <a:schemeClr val="tx2">
                    <a:lumMod val="75000"/>
                  </a:schemeClr>
                </a:solidFill>
              </a:rPr>
              <a:t>BUT</a:t>
            </a:r>
            <a:r>
              <a:rPr lang="en-GB" b="1" dirty="0" smtClean="0">
                <a:solidFill>
                  <a:schemeClr val="accent3"/>
                </a:solidFill>
              </a:rPr>
              <a:t>-New technology </a:t>
            </a:r>
            <a:br>
              <a:rPr lang="en-GB" b="1" dirty="0" smtClean="0">
                <a:solidFill>
                  <a:schemeClr val="accent3"/>
                </a:solidFill>
              </a:rPr>
            </a:br>
            <a:r>
              <a:rPr lang="en-GB" b="1" dirty="0" smtClean="0"/>
              <a:t>- </a:t>
            </a:r>
            <a:r>
              <a:rPr lang="en-GB" b="1" dirty="0" smtClean="0">
                <a:solidFill>
                  <a:schemeClr val="tx2">
                    <a:lumMod val="75000"/>
                  </a:schemeClr>
                </a:solidFill>
              </a:rPr>
              <a:t>new problems-</a:t>
            </a:r>
            <a:endParaRPr lang="en-GB" b="1" dirty="0">
              <a:solidFill>
                <a:schemeClr val="tx2">
                  <a:lumMod val="75000"/>
                </a:schemeClr>
              </a:solidFill>
            </a:endParaRPr>
          </a:p>
        </p:txBody>
      </p:sp>
      <p:sp>
        <p:nvSpPr>
          <p:cNvPr id="3" name="Content Placeholder 2"/>
          <p:cNvSpPr>
            <a:spLocks noGrp="1"/>
          </p:cNvSpPr>
          <p:nvPr>
            <p:ph idx="1"/>
          </p:nvPr>
        </p:nvSpPr>
        <p:spPr>
          <a:xfrm>
            <a:off x="1036946" y="1700808"/>
            <a:ext cx="7389757" cy="3528392"/>
          </a:xfrm>
        </p:spPr>
        <p:txBody>
          <a:bodyPr/>
          <a:lstStyle/>
          <a:p>
            <a:pPr marL="0" indent="0">
              <a:buNone/>
            </a:pPr>
            <a:endParaRPr lang="en-GB" dirty="0" smtClean="0">
              <a:solidFill>
                <a:srgbClr val="FFFF00"/>
              </a:solidFill>
            </a:endParaRPr>
          </a:p>
          <a:p>
            <a:pPr lvl="1"/>
            <a:r>
              <a:rPr lang="en-GB" sz="2400" b="1" dirty="0">
                <a:solidFill>
                  <a:srgbClr val="FFFF00"/>
                </a:solidFill>
              </a:rPr>
              <a:t>Increase OCTs in optometry</a:t>
            </a:r>
          </a:p>
          <a:p>
            <a:pPr lvl="1"/>
            <a:r>
              <a:rPr lang="en-GB" sz="2400" b="1" dirty="0"/>
              <a:t>Increase incidence of</a:t>
            </a:r>
            <a:r>
              <a:rPr lang="en-GB" sz="2400" b="1" dirty="0">
                <a:solidFill>
                  <a:srgbClr val="FFFF00"/>
                </a:solidFill>
              </a:rPr>
              <a:t> </a:t>
            </a:r>
            <a:r>
              <a:rPr lang="en-GB" sz="2400" b="1" dirty="0" smtClean="0">
                <a:solidFill>
                  <a:srgbClr val="FFFF00"/>
                </a:solidFill>
              </a:rPr>
              <a:t>False</a:t>
            </a:r>
            <a:r>
              <a:rPr lang="en-GB" sz="2400" b="1" baseline="30000" dirty="0">
                <a:solidFill>
                  <a:srgbClr val="FFFF00"/>
                </a:solidFill>
              </a:rPr>
              <a:t>+</a:t>
            </a:r>
            <a:r>
              <a:rPr lang="en-GB" sz="2400" b="1" dirty="0">
                <a:solidFill>
                  <a:srgbClr val="FFFF00"/>
                </a:solidFill>
              </a:rPr>
              <a:t> </a:t>
            </a:r>
            <a:r>
              <a:rPr lang="en-GB" sz="2400" b="1" dirty="0">
                <a:solidFill>
                  <a:srgbClr val="FF0000"/>
                </a:solidFill>
              </a:rPr>
              <a:t>(RED DISEASE) </a:t>
            </a:r>
            <a:endParaRPr lang="en-GB" sz="2400" b="1" dirty="0">
              <a:solidFill>
                <a:srgbClr val="FFFF00"/>
              </a:solidFill>
            </a:endParaRPr>
          </a:p>
          <a:p>
            <a:pPr lvl="1"/>
            <a:r>
              <a:rPr lang="en-GB" sz="2400" b="1" dirty="0"/>
              <a:t>Risks associated with False</a:t>
            </a:r>
            <a:r>
              <a:rPr lang="en-GB" sz="2400" b="1" baseline="30000" dirty="0"/>
              <a:t>-</a:t>
            </a:r>
            <a:r>
              <a:rPr lang="en-GB" sz="2400" b="1" dirty="0">
                <a:solidFill>
                  <a:srgbClr val="FFFF00"/>
                </a:solidFill>
              </a:rPr>
              <a:t>  </a:t>
            </a:r>
            <a:r>
              <a:rPr lang="en-GB" sz="2400" b="1" dirty="0" smtClean="0">
                <a:solidFill>
                  <a:srgbClr val="92D050"/>
                </a:solidFill>
              </a:rPr>
              <a:t>(GREEN DISEASE)</a:t>
            </a:r>
          </a:p>
          <a:p>
            <a:pPr lvl="1"/>
            <a:r>
              <a:rPr lang="en-GB" sz="2400" b="1" dirty="0" smtClean="0">
                <a:solidFill>
                  <a:srgbClr val="FFFF00"/>
                </a:solidFill>
              </a:rPr>
              <a:t>in </a:t>
            </a:r>
            <a:r>
              <a:rPr lang="en-GB" sz="2400" b="1" dirty="0">
                <a:solidFill>
                  <a:srgbClr val="FFFF00"/>
                </a:solidFill>
              </a:rPr>
              <a:t>community – progression/late presentations</a:t>
            </a:r>
          </a:p>
          <a:p>
            <a:pPr lvl="1"/>
            <a:r>
              <a:rPr lang="en-GB" sz="2400" b="1" dirty="0"/>
              <a:t>Glaucoma “resource </a:t>
            </a:r>
            <a:r>
              <a:rPr lang="en-GB" sz="2400" b="1" dirty="0" smtClean="0"/>
              <a:t>allocation paradox</a:t>
            </a:r>
            <a:r>
              <a:rPr lang="en-GB" sz="2400" b="1" dirty="0"/>
              <a:t>”</a:t>
            </a:r>
          </a:p>
          <a:p>
            <a:pPr lvl="1"/>
            <a:endParaRPr lang="en-GB" dirty="0">
              <a:solidFill>
                <a:srgbClr val="FFFF00"/>
              </a:solidFill>
            </a:endParaRPr>
          </a:p>
          <a:p>
            <a:pPr marL="0" indent="0">
              <a:buNone/>
            </a:pPr>
            <a:endParaRPr lang="en-GB" dirty="0" smtClean="0"/>
          </a:p>
          <a:p>
            <a:pPr marL="0" indent="0">
              <a:buNone/>
            </a:pPr>
            <a:endParaRPr lang="en-GB" dirty="0"/>
          </a:p>
        </p:txBody>
      </p:sp>
      <p:sp>
        <p:nvSpPr>
          <p:cNvPr id="4" name="Title 3"/>
          <p:cNvSpPr txBox="1">
            <a:spLocks/>
          </p:cNvSpPr>
          <p:nvPr/>
        </p:nvSpPr>
        <p:spPr>
          <a:xfrm>
            <a:off x="484583" y="2611641"/>
            <a:ext cx="7346511" cy="890202"/>
          </a:xfrm>
          <a:prstGeom prst="rect">
            <a:avLst/>
          </a:prstGeom>
        </p:spPr>
        <p:txBody>
          <a:bodyPr vert="horz" lIns="68580" tIns="34290" rIns="68580" bIns="3429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GB" sz="2700" dirty="0">
              <a:solidFill>
                <a:srgbClr val="FFFF00"/>
              </a:solidFill>
            </a:endParaRPr>
          </a:p>
        </p:txBody>
      </p:sp>
      <p:sp>
        <p:nvSpPr>
          <p:cNvPr id="5" name="TextBox 4"/>
          <p:cNvSpPr txBox="1"/>
          <p:nvPr/>
        </p:nvSpPr>
        <p:spPr>
          <a:xfrm>
            <a:off x="899592" y="5733392"/>
            <a:ext cx="7988642" cy="461665"/>
          </a:xfrm>
          <a:prstGeom prst="rect">
            <a:avLst/>
          </a:prstGeom>
          <a:noFill/>
        </p:spPr>
        <p:txBody>
          <a:bodyPr wrap="square" rtlCol="0">
            <a:spAutoFit/>
          </a:bodyPr>
          <a:lstStyle/>
          <a:p>
            <a:r>
              <a:rPr lang="en-GB" sz="2400" b="1" dirty="0">
                <a:solidFill>
                  <a:schemeClr val="accent3"/>
                </a:solidFill>
              </a:rPr>
              <a:t>The need for correct interpretation of “variations”</a:t>
            </a:r>
          </a:p>
        </p:txBody>
      </p:sp>
    </p:spTree>
    <p:extLst>
      <p:ext uri="{BB962C8B-B14F-4D97-AF65-F5344CB8AC3E}">
        <p14:creationId xmlns:p14="http://schemas.microsoft.com/office/powerpoint/2010/main" val="5707267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777557"/>
            <a:ext cx="8784975" cy="2168882"/>
          </a:xfrm>
        </p:spPr>
        <p:txBody>
          <a:bodyPr/>
          <a:lstStyle/>
          <a:p>
            <a:pPr algn="ctr"/>
            <a:r>
              <a:rPr lang="en-GB" b="1" dirty="0" smtClean="0">
                <a:solidFill>
                  <a:schemeClr val="tx2">
                    <a:lumMod val="75000"/>
                  </a:schemeClr>
                </a:solidFill>
              </a:rPr>
              <a:t>Causes of  False positives</a:t>
            </a:r>
            <a:br>
              <a:rPr lang="en-GB" b="1" dirty="0" smtClean="0">
                <a:solidFill>
                  <a:schemeClr val="tx2">
                    <a:lumMod val="75000"/>
                  </a:schemeClr>
                </a:solidFill>
              </a:rPr>
            </a:br>
            <a:r>
              <a:rPr lang="en-GB" b="1" dirty="0" smtClean="0">
                <a:solidFill>
                  <a:schemeClr val="tx2">
                    <a:lumMod val="75000"/>
                  </a:schemeClr>
                </a:solidFill>
              </a:rPr>
              <a:t/>
            </a:r>
            <a:br>
              <a:rPr lang="en-GB" b="1" dirty="0" smtClean="0">
                <a:solidFill>
                  <a:schemeClr val="tx2">
                    <a:lumMod val="75000"/>
                  </a:schemeClr>
                </a:solidFill>
              </a:rPr>
            </a:br>
            <a:r>
              <a:rPr lang="en-GB" b="1" dirty="0" smtClean="0">
                <a:solidFill>
                  <a:srgbClr val="FF0000"/>
                </a:solidFill>
              </a:rPr>
              <a:t>“Red Disease”</a:t>
            </a:r>
            <a:endParaRPr lang="en-GB" b="1" dirty="0">
              <a:solidFill>
                <a:srgbClr val="FF0000"/>
              </a:solidFill>
            </a:endParaRPr>
          </a:p>
        </p:txBody>
      </p:sp>
    </p:spTree>
    <p:extLst>
      <p:ext uri="{BB962C8B-B14F-4D97-AF65-F5344CB8AC3E}">
        <p14:creationId xmlns:p14="http://schemas.microsoft.com/office/powerpoint/2010/main" val="1413666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a:srcRect l="2308" t="13439" r="50946" b="17506"/>
          <a:stretch/>
        </p:blipFill>
        <p:spPr bwMode="auto">
          <a:xfrm>
            <a:off x="1198818" y="2132856"/>
            <a:ext cx="6685550" cy="3534947"/>
          </a:xfrm>
          <a:prstGeom prst="rect">
            <a:avLst/>
          </a:prstGeom>
          <a:ln>
            <a:noFill/>
          </a:ln>
          <a:extLst>
            <a:ext uri="{53640926-AAD7-44D8-BBD7-CCE9431645EC}">
              <a14:shadowObscured xmlns:a14="http://schemas.microsoft.com/office/drawing/2010/main"/>
            </a:ext>
          </a:extLst>
        </p:spPr>
      </p:pic>
      <p:sp>
        <p:nvSpPr>
          <p:cNvPr id="3" name="Title 3"/>
          <p:cNvSpPr>
            <a:spLocks noGrp="1"/>
          </p:cNvSpPr>
          <p:nvPr>
            <p:ph type="title"/>
          </p:nvPr>
        </p:nvSpPr>
        <p:spPr>
          <a:xfrm>
            <a:off x="755576" y="404664"/>
            <a:ext cx="7346511" cy="970520"/>
          </a:xfrm>
        </p:spPr>
        <p:txBody>
          <a:bodyPr/>
          <a:lstStyle/>
          <a:p>
            <a:r>
              <a:rPr lang="en-GB" sz="4050" b="1" dirty="0">
                <a:solidFill>
                  <a:srgbClr val="FFFF00"/>
                </a:solidFill>
              </a:rPr>
              <a:t> Case 2</a:t>
            </a:r>
          </a:p>
        </p:txBody>
      </p:sp>
    </p:spTree>
    <p:extLst>
      <p:ext uri="{BB962C8B-B14F-4D97-AF65-F5344CB8AC3E}">
        <p14:creationId xmlns:p14="http://schemas.microsoft.com/office/powerpoint/2010/main" val="4244278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1928802"/>
            <a:ext cx="8229600" cy="1143000"/>
          </a:xfrm>
        </p:spPr>
        <p:txBody>
          <a:bodyPr/>
          <a:lstStyle/>
          <a:p>
            <a:r>
              <a:rPr lang="en-GB" b="1" dirty="0" smtClean="0">
                <a:solidFill>
                  <a:schemeClr val="tx2">
                    <a:lumMod val="75000"/>
                  </a:schemeClr>
                </a:solidFill>
              </a:rPr>
              <a:t>Anterior Segment signs of Glaucoma</a:t>
            </a:r>
            <a:endParaRPr lang="en-GB" b="1" dirty="0">
              <a:solidFill>
                <a:schemeClr val="tx2">
                  <a:lumMod val="75000"/>
                </a:schemeClr>
              </a:solidFill>
            </a:endParaRPr>
          </a:p>
        </p:txBody>
      </p:sp>
      <p:pic>
        <p:nvPicPr>
          <p:cNvPr id="3" name="Picture 2" descr="C:\Users\Lynval\Dropbox\Photos\2012\article-0-15686183000005DC-751_634x369.jpg"/>
          <p:cNvPicPr>
            <a:picLocks noChangeAspect="1" noChangeArrowheads="1"/>
          </p:cNvPicPr>
          <p:nvPr/>
        </p:nvPicPr>
        <p:blipFill>
          <a:blip r:embed="rId2" cstate="print"/>
          <a:srcRect/>
          <a:stretch>
            <a:fillRect/>
          </a:stretch>
        </p:blipFill>
        <p:spPr bwMode="auto">
          <a:xfrm>
            <a:off x="214282" y="142852"/>
            <a:ext cx="8572560" cy="1357322"/>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3568" y="332656"/>
            <a:ext cx="7346511" cy="1556753"/>
          </a:xfrm>
        </p:spPr>
        <p:txBody>
          <a:bodyPr/>
          <a:lstStyle/>
          <a:p>
            <a:r>
              <a:rPr lang="en-GB" sz="4050" dirty="0">
                <a:solidFill>
                  <a:srgbClr val="FFFF00"/>
                </a:solidFill>
              </a:rPr>
              <a:t> </a:t>
            </a:r>
            <a:r>
              <a:rPr lang="en-GB" sz="4050" b="1" dirty="0">
                <a:solidFill>
                  <a:srgbClr val="FFFF00"/>
                </a:solidFill>
              </a:rPr>
              <a:t>Inaccurate segmentation</a:t>
            </a:r>
          </a:p>
        </p:txBody>
      </p:sp>
      <p:pic>
        <p:nvPicPr>
          <p:cNvPr id="1026" name="Picture 2" descr="https://encrypted-tbn0.gstatic.com/images?q=tbn:ANd9GcQTNZHv5-E0XcKsH2BIy_loFYoMnogLPVSyfSxdniaMEsns6soYt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924944"/>
            <a:ext cx="6268358" cy="17281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agebank.osa.org/getImage.xqy?img=M3cubGFyZ2UsYm9lLTQtNi04MDMtZzAwNA"/>
          <p:cNvPicPr>
            <a:picLocks noChangeAspect="1" noChangeArrowheads="1"/>
          </p:cNvPicPr>
          <p:nvPr/>
        </p:nvPicPr>
        <p:blipFill rotWithShape="1">
          <a:blip r:embed="rId3">
            <a:extLst>
              <a:ext uri="{28A0092B-C50C-407E-A947-70E740481C1C}">
                <a14:useLocalDpi xmlns:a14="http://schemas.microsoft.com/office/drawing/2010/main" val="0"/>
              </a:ext>
            </a:extLst>
          </a:blip>
          <a:srcRect l="3581" r="53634" b="47903"/>
          <a:stretch/>
        </p:blipFill>
        <p:spPr bwMode="auto">
          <a:xfrm>
            <a:off x="6447871" y="2924944"/>
            <a:ext cx="2372602" cy="170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357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Inaccurate segmentation- false positive</a:t>
            </a:r>
            <a:endParaRPr lang="en-GB" b="1" dirty="0"/>
          </a:p>
        </p:txBody>
      </p:sp>
      <p:pic>
        <p:nvPicPr>
          <p:cNvPr id="4" name="Content Placeholder 3"/>
          <p:cNvPicPr>
            <a:picLocks noGrp="1"/>
          </p:cNvPicPr>
          <p:nvPr>
            <p:ph idx="1"/>
          </p:nvPr>
        </p:nvPicPr>
        <p:blipFill rotWithShape="1">
          <a:blip r:embed="rId2"/>
          <a:srcRect l="2308" t="13439" r="2674" b="17506"/>
          <a:stretch/>
        </p:blipFill>
        <p:spPr bwMode="auto">
          <a:xfrm>
            <a:off x="602392" y="2516144"/>
            <a:ext cx="7914503" cy="25207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47399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4294967295"/>
          </p:nvPr>
        </p:nvPicPr>
        <p:blipFill rotWithShape="1">
          <a:blip r:embed="rId2"/>
          <a:srcRect l="49218" t="11305" r="3304" b="18695"/>
          <a:stretch/>
        </p:blipFill>
        <p:spPr bwMode="auto">
          <a:xfrm>
            <a:off x="827584" y="1124744"/>
            <a:ext cx="7632848" cy="44644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18762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Position of major vessels</a:t>
            </a:r>
            <a:endParaRPr lang="en-GB" b="1" dirty="0"/>
          </a:p>
        </p:txBody>
      </p:sp>
      <p:pic>
        <p:nvPicPr>
          <p:cNvPr id="4" name="Content Placeholder 3"/>
          <p:cNvPicPr>
            <a:picLocks noGrp="1"/>
          </p:cNvPicPr>
          <p:nvPr>
            <p:ph idx="1"/>
          </p:nvPr>
        </p:nvPicPr>
        <p:blipFill rotWithShape="1">
          <a:blip r:embed="rId2"/>
          <a:srcRect l="49218" t="11305" r="3304" b="18695"/>
          <a:stretch/>
        </p:blipFill>
        <p:spPr bwMode="auto">
          <a:xfrm>
            <a:off x="1187624" y="1556792"/>
            <a:ext cx="6916276" cy="39867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81730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a:srcRect l="53779" t="11934" r="5971" b="4623"/>
          <a:stretch/>
        </p:blipFill>
        <p:spPr>
          <a:xfrm>
            <a:off x="4893733" y="1708149"/>
            <a:ext cx="4182533" cy="2700866"/>
          </a:xfrm>
          <a:prstGeom prst="rect">
            <a:avLst/>
          </a:prstGeom>
        </p:spPr>
      </p:pic>
      <p:pic>
        <p:nvPicPr>
          <p:cNvPr id="5" name="Picture 4"/>
          <p:cNvPicPr/>
          <p:nvPr/>
        </p:nvPicPr>
        <p:blipFill rotWithShape="1">
          <a:blip r:embed="rId2"/>
          <a:srcRect l="1444" t="13179" r="58274" b="5064"/>
          <a:stretch/>
        </p:blipFill>
        <p:spPr>
          <a:xfrm>
            <a:off x="84667" y="1742016"/>
            <a:ext cx="4732867" cy="2666999"/>
          </a:xfrm>
          <a:prstGeom prst="rect">
            <a:avLst/>
          </a:prstGeom>
        </p:spPr>
      </p:pic>
    </p:spTree>
    <p:extLst>
      <p:ext uri="{BB962C8B-B14F-4D97-AF65-F5344CB8AC3E}">
        <p14:creationId xmlns:p14="http://schemas.microsoft.com/office/powerpoint/2010/main" val="13509461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1" dirty="0" err="1" smtClean="0">
                <a:solidFill>
                  <a:schemeClr val="tx2">
                    <a:lumMod val="75000"/>
                  </a:schemeClr>
                </a:solidFill>
              </a:rPr>
              <a:t>FoDi</a:t>
            </a:r>
            <a:r>
              <a:rPr lang="en-GB" b="1" dirty="0" smtClean="0">
                <a:solidFill>
                  <a:schemeClr val="tx2">
                    <a:lumMod val="75000"/>
                  </a:schemeClr>
                </a:solidFill>
              </a:rPr>
              <a:t> misalignment</a:t>
            </a:r>
            <a:endParaRPr lang="en-GB" b="1" dirty="0">
              <a:solidFill>
                <a:schemeClr val="tx2">
                  <a:lumMod val="75000"/>
                </a:schemeClr>
              </a:solidFill>
            </a:endParaRPr>
          </a:p>
        </p:txBody>
      </p:sp>
      <p:pic>
        <p:nvPicPr>
          <p:cNvPr id="4" name="Content Placeholder 3"/>
          <p:cNvPicPr>
            <a:picLocks noGrp="1"/>
          </p:cNvPicPr>
          <p:nvPr>
            <p:ph idx="4294967295"/>
          </p:nvPr>
        </p:nvPicPr>
        <p:blipFill rotWithShape="1">
          <a:blip r:embed="rId2"/>
          <a:srcRect l="51920" t="10244" r="7326" b="3172"/>
          <a:stretch/>
        </p:blipFill>
        <p:spPr>
          <a:xfrm>
            <a:off x="4758531" y="2492897"/>
            <a:ext cx="4205957" cy="2758554"/>
          </a:xfrm>
          <a:prstGeom prst="rect">
            <a:avLst/>
          </a:prstGeom>
        </p:spPr>
      </p:pic>
      <p:pic>
        <p:nvPicPr>
          <p:cNvPr id="5" name="Content Placeholder 3"/>
          <p:cNvPicPr>
            <a:picLocks/>
          </p:cNvPicPr>
          <p:nvPr/>
        </p:nvPicPr>
        <p:blipFill rotWithShape="1">
          <a:blip r:embed="rId3"/>
          <a:srcRect l="53779" t="11934" r="5971" b="4623"/>
          <a:stretch/>
        </p:blipFill>
        <p:spPr>
          <a:xfrm>
            <a:off x="93261" y="2477982"/>
            <a:ext cx="4479131" cy="2758554"/>
          </a:xfrm>
          <a:prstGeom prst="rect">
            <a:avLst/>
          </a:prstGeom>
        </p:spPr>
      </p:pic>
    </p:spTree>
    <p:extLst>
      <p:ext uri="{BB962C8B-B14F-4D97-AF65-F5344CB8AC3E}">
        <p14:creationId xmlns:p14="http://schemas.microsoft.com/office/powerpoint/2010/main" val="1502310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84784"/>
            <a:ext cx="8352928" cy="3888432"/>
          </a:xfrm>
        </p:spPr>
        <p:txBody>
          <a:bodyPr/>
          <a:lstStyle/>
          <a:p>
            <a:pPr algn="ctr"/>
            <a:r>
              <a:rPr lang="en-GB" b="1" dirty="0" smtClean="0">
                <a:solidFill>
                  <a:schemeClr val="tx1"/>
                </a:solidFill>
              </a:rPr>
              <a:t>Causes of  False negatives</a:t>
            </a:r>
            <a:r>
              <a:rPr lang="en-GB" dirty="0" smtClean="0">
                <a:solidFill>
                  <a:schemeClr val="tx1"/>
                </a:solidFill>
              </a:rPr>
              <a:t/>
            </a:r>
            <a:br>
              <a:rPr lang="en-GB" dirty="0" smtClean="0">
                <a:solidFill>
                  <a:schemeClr val="tx1"/>
                </a:solidFill>
              </a:rPr>
            </a:br>
            <a:r>
              <a:rPr lang="en-GB" dirty="0"/>
              <a:t/>
            </a:r>
            <a:br>
              <a:rPr lang="en-GB" dirty="0"/>
            </a:br>
            <a:r>
              <a:rPr lang="en-GB" dirty="0" smtClean="0"/>
              <a:t>“</a:t>
            </a:r>
            <a:r>
              <a:rPr lang="en-GB" b="1" dirty="0" smtClean="0">
                <a:solidFill>
                  <a:srgbClr val="92D050"/>
                </a:solidFill>
              </a:rPr>
              <a:t>GREEN DISEASE</a:t>
            </a:r>
            <a:r>
              <a:rPr lang="en-GB" dirty="0" smtClean="0"/>
              <a:t>”</a:t>
            </a:r>
            <a:br>
              <a:rPr lang="en-GB" dirty="0" smtClean="0"/>
            </a:br>
            <a:r>
              <a:rPr lang="en-GB" dirty="0" smtClean="0"/>
              <a:t/>
            </a:r>
            <a:br>
              <a:rPr lang="en-GB" dirty="0" smtClean="0"/>
            </a:br>
            <a:endParaRPr lang="en-GB" dirty="0">
              <a:solidFill>
                <a:srgbClr val="FF0000"/>
              </a:solidFill>
            </a:endParaRPr>
          </a:p>
        </p:txBody>
      </p:sp>
    </p:spTree>
    <p:extLst>
      <p:ext uri="{BB962C8B-B14F-4D97-AF65-F5344CB8AC3E}">
        <p14:creationId xmlns:p14="http://schemas.microsoft.com/office/powerpoint/2010/main" val="35401777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4294967295"/>
          </p:nvPr>
        </p:nvPicPr>
        <p:blipFill rotWithShape="1">
          <a:blip r:embed="rId2"/>
          <a:srcRect l="51917" t="13890" r="2178" b="17038"/>
          <a:stretch/>
        </p:blipFill>
        <p:spPr bwMode="auto">
          <a:xfrm>
            <a:off x="4716016" y="1772816"/>
            <a:ext cx="4283968" cy="3118272"/>
          </a:xfrm>
          <a:prstGeom prst="rect">
            <a:avLst/>
          </a:prstGeom>
          <a:ln>
            <a:noFill/>
          </a:ln>
          <a:extLst>
            <a:ext uri="{53640926-AAD7-44D8-BBD7-CCE9431645EC}">
              <a14:shadowObscured xmlns:a14="http://schemas.microsoft.com/office/drawing/2010/main"/>
            </a:ext>
          </a:extLst>
        </p:spPr>
      </p:pic>
      <p:pic>
        <p:nvPicPr>
          <p:cNvPr id="5" name="Content Placeholder 3"/>
          <p:cNvPicPr>
            <a:picLocks/>
          </p:cNvPicPr>
          <p:nvPr/>
        </p:nvPicPr>
        <p:blipFill rotWithShape="1">
          <a:blip r:embed="rId2"/>
          <a:srcRect l="3646" t="23940" r="50531" b="7640"/>
          <a:stretch/>
        </p:blipFill>
        <p:spPr bwMode="auto">
          <a:xfrm>
            <a:off x="107504" y="1772816"/>
            <a:ext cx="4487415" cy="30200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08938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b="1" dirty="0" smtClean="0"/>
              <a:t>Summary Measures- false negative</a:t>
            </a:r>
            <a:endParaRPr lang="en-GB" sz="3200" b="1" dirty="0"/>
          </a:p>
        </p:txBody>
      </p:sp>
      <p:pic>
        <p:nvPicPr>
          <p:cNvPr id="5" name="Content Placeholder 3"/>
          <p:cNvPicPr>
            <a:picLocks/>
          </p:cNvPicPr>
          <p:nvPr/>
        </p:nvPicPr>
        <p:blipFill rotWithShape="1">
          <a:blip r:embed="rId3"/>
          <a:srcRect l="3646" t="23940" r="50531" b="7640"/>
          <a:stretch/>
        </p:blipFill>
        <p:spPr bwMode="auto">
          <a:xfrm>
            <a:off x="251520" y="1988840"/>
            <a:ext cx="4104456" cy="2700915"/>
          </a:xfrm>
          <a:prstGeom prst="rect">
            <a:avLst/>
          </a:prstGeom>
          <a:ln>
            <a:noFill/>
          </a:ln>
          <a:extLst>
            <a:ext uri="{53640926-AAD7-44D8-BBD7-CCE9431645EC}">
              <a14:shadowObscured xmlns:a14="http://schemas.microsoft.com/office/drawing/2010/main"/>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1988840"/>
            <a:ext cx="4186808" cy="2713785"/>
          </a:xfrm>
          <a:prstGeom prst="rect">
            <a:avLst/>
          </a:prstGeom>
        </p:spPr>
      </p:pic>
    </p:spTree>
    <p:extLst>
      <p:ext uri="{BB962C8B-B14F-4D97-AF65-F5344CB8AC3E}">
        <p14:creationId xmlns:p14="http://schemas.microsoft.com/office/powerpoint/2010/main" val="7359588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t>Summary measures</a:t>
            </a:r>
            <a:endParaRPr lang="en-GB" b="1"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3958" r="10572" b="20356"/>
          <a:stretch/>
        </p:blipFill>
        <p:spPr>
          <a:xfrm>
            <a:off x="1799692" y="1417638"/>
            <a:ext cx="5544616" cy="5232536"/>
          </a:xfrm>
          <a:prstGeom prst="rect">
            <a:avLst/>
          </a:prstGeom>
        </p:spPr>
      </p:pic>
    </p:spTree>
    <p:extLst>
      <p:ext uri="{BB962C8B-B14F-4D97-AF65-F5344CB8AC3E}">
        <p14:creationId xmlns:p14="http://schemas.microsoft.com/office/powerpoint/2010/main" val="35236609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Lynval\Desktop\R3.jpg"/>
          <p:cNvPicPr>
            <a:picLocks noChangeAspect="1" noChangeArrowheads="1"/>
          </p:cNvPicPr>
          <p:nvPr/>
        </p:nvPicPr>
        <p:blipFill>
          <a:blip r:embed="rId2" cstate="print"/>
          <a:srcRect/>
          <a:stretch>
            <a:fillRect/>
          </a:stretch>
        </p:blipFill>
        <p:spPr bwMode="auto">
          <a:xfrm>
            <a:off x="1150938" y="85725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p:cNvPicPr>
          <p:nvPr>
            <p:ph idx="1"/>
          </p:nvPr>
        </p:nvPicPr>
        <p:blipFill>
          <a:blip r:embed="rId2" cstate="print"/>
          <a:srcRect l="1318" t="12153" r="52083" b="16667"/>
          <a:stretch>
            <a:fillRect/>
          </a:stretch>
        </p:blipFill>
        <p:spPr>
          <a:xfrm>
            <a:off x="250224" y="2505202"/>
            <a:ext cx="2751957" cy="1716176"/>
          </a:xfrm>
          <a:prstGeom prst="rect">
            <a:avLst/>
          </a:prstGeom>
        </p:spPr>
      </p:pic>
      <p:pic>
        <p:nvPicPr>
          <p:cNvPr id="6" name="Picture 5"/>
          <p:cNvPicPr/>
          <p:nvPr/>
        </p:nvPicPr>
        <p:blipFill>
          <a:blip r:embed="rId3" cstate="print"/>
          <a:srcRect l="1316" t="11806" r="52222" b="15625"/>
          <a:stretch>
            <a:fillRect/>
          </a:stretch>
        </p:blipFill>
        <p:spPr>
          <a:xfrm>
            <a:off x="3178777" y="2505202"/>
            <a:ext cx="2584073" cy="1716176"/>
          </a:xfrm>
          <a:prstGeom prst="rect">
            <a:avLst/>
          </a:prstGeom>
        </p:spPr>
      </p:pic>
      <p:pic>
        <p:nvPicPr>
          <p:cNvPr id="7" name="Picture 6"/>
          <p:cNvPicPr/>
          <p:nvPr/>
        </p:nvPicPr>
        <p:blipFill>
          <a:blip r:embed="rId4" cstate="print"/>
          <a:srcRect l="1042" t="13194" r="52708" b="17014"/>
          <a:stretch>
            <a:fillRect/>
          </a:stretch>
        </p:blipFill>
        <p:spPr>
          <a:xfrm>
            <a:off x="5857103" y="2505202"/>
            <a:ext cx="2854411" cy="1716176"/>
          </a:xfrm>
          <a:prstGeom prst="rect">
            <a:avLst/>
          </a:prstGeom>
        </p:spPr>
      </p:pic>
    </p:spTree>
    <p:extLst>
      <p:ext uri="{BB962C8B-B14F-4D97-AF65-F5344CB8AC3E}">
        <p14:creationId xmlns:p14="http://schemas.microsoft.com/office/powerpoint/2010/main" val="1762591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t>Inaccurate segmentation</a:t>
            </a:r>
            <a:endParaRPr lang="en-GB" b="1" dirty="0"/>
          </a:p>
        </p:txBody>
      </p:sp>
      <p:pic>
        <p:nvPicPr>
          <p:cNvPr id="5" name="Content Placeholder 4"/>
          <p:cNvPicPr>
            <a:picLocks noGrp="1"/>
          </p:cNvPicPr>
          <p:nvPr>
            <p:ph idx="1"/>
          </p:nvPr>
        </p:nvPicPr>
        <p:blipFill>
          <a:blip r:embed="rId2" cstate="print"/>
          <a:srcRect l="1318" t="12153" r="52083" b="16667"/>
          <a:stretch>
            <a:fillRect/>
          </a:stretch>
        </p:blipFill>
        <p:spPr>
          <a:xfrm>
            <a:off x="250224" y="2505202"/>
            <a:ext cx="2834300" cy="1787894"/>
          </a:xfrm>
          <a:prstGeom prst="rect">
            <a:avLst/>
          </a:prstGeom>
        </p:spPr>
      </p:pic>
      <p:pic>
        <p:nvPicPr>
          <p:cNvPr id="6" name="Picture 5"/>
          <p:cNvPicPr/>
          <p:nvPr/>
        </p:nvPicPr>
        <p:blipFill>
          <a:blip r:embed="rId3" cstate="print"/>
          <a:srcRect l="1316" t="11806" r="52222" b="15625"/>
          <a:stretch>
            <a:fillRect/>
          </a:stretch>
        </p:blipFill>
        <p:spPr>
          <a:xfrm>
            <a:off x="3120007" y="2503674"/>
            <a:ext cx="2678326" cy="1787894"/>
          </a:xfrm>
          <a:prstGeom prst="rect">
            <a:avLst/>
          </a:prstGeom>
        </p:spPr>
      </p:pic>
      <p:pic>
        <p:nvPicPr>
          <p:cNvPr id="7" name="Picture 6"/>
          <p:cNvPicPr/>
          <p:nvPr/>
        </p:nvPicPr>
        <p:blipFill>
          <a:blip r:embed="rId4" cstate="print"/>
          <a:srcRect l="1042" t="13194" r="52708" b="17014"/>
          <a:stretch>
            <a:fillRect/>
          </a:stretch>
        </p:blipFill>
        <p:spPr>
          <a:xfrm>
            <a:off x="5852005" y="2455108"/>
            <a:ext cx="2963369" cy="1800490"/>
          </a:xfrm>
          <a:prstGeom prst="rect">
            <a:avLst/>
          </a:prstGeom>
        </p:spPr>
      </p:pic>
    </p:spTree>
    <p:extLst>
      <p:ext uri="{BB962C8B-B14F-4D97-AF65-F5344CB8AC3E}">
        <p14:creationId xmlns:p14="http://schemas.microsoft.com/office/powerpoint/2010/main" val="21254438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52444" t="11345" r="3288" b="18789"/>
          <a:stretch/>
        </p:blipFill>
        <p:spPr>
          <a:xfrm>
            <a:off x="179512" y="1499802"/>
            <a:ext cx="5238925" cy="3369358"/>
          </a:xfrm>
          <a:prstGeom prst="rect">
            <a:avLst/>
          </a:prstGeom>
        </p:spPr>
      </p:pic>
      <p:sp>
        <p:nvSpPr>
          <p:cNvPr id="2" name="TextBox 1"/>
          <p:cNvSpPr txBox="1"/>
          <p:nvPr/>
        </p:nvSpPr>
        <p:spPr>
          <a:xfrm>
            <a:off x="5418438" y="1580120"/>
            <a:ext cx="3330146" cy="2308324"/>
          </a:xfrm>
          <a:prstGeom prst="rect">
            <a:avLst/>
          </a:prstGeom>
          <a:noFill/>
        </p:spPr>
        <p:txBody>
          <a:bodyPr wrap="square" rtlCol="0">
            <a:spAutoFit/>
          </a:bodyPr>
          <a:lstStyle/>
          <a:p>
            <a:pPr marL="342900" indent="-342900">
              <a:buFont typeface="Arial" panose="020B0604020202020204" pitchFamily="34" charset="0"/>
              <a:buChar char="•"/>
            </a:pPr>
            <a:r>
              <a:rPr lang="en-GB" sz="2400" b="1" dirty="0"/>
              <a:t>Disc assessment?</a:t>
            </a:r>
          </a:p>
          <a:p>
            <a:pPr marL="342900" indent="-342900">
              <a:buFont typeface="Arial" panose="020B0604020202020204" pitchFamily="34" charset="0"/>
              <a:buChar char="•"/>
            </a:pPr>
            <a:r>
              <a:rPr lang="en-GB" sz="2400" b="1" dirty="0"/>
              <a:t>ST sector loss</a:t>
            </a:r>
          </a:p>
          <a:p>
            <a:endParaRPr lang="en-GB" sz="2400" b="1" dirty="0"/>
          </a:p>
          <a:p>
            <a:pPr marL="342900" indent="-342900">
              <a:buFont typeface="Arial" panose="020B0604020202020204" pitchFamily="34" charset="0"/>
              <a:buChar char="•"/>
            </a:pPr>
            <a:r>
              <a:rPr lang="en-GB" sz="2400" b="1" dirty="0"/>
              <a:t>But IT sector loss?</a:t>
            </a:r>
          </a:p>
          <a:p>
            <a:endParaRPr lang="en-GB" sz="2400" b="1" dirty="0"/>
          </a:p>
          <a:p>
            <a:pPr marL="342900" indent="-342900">
              <a:buFont typeface="Arial" panose="020B0604020202020204" pitchFamily="34" charset="0"/>
              <a:buChar char="•"/>
            </a:pPr>
            <a:r>
              <a:rPr lang="en-GB" sz="2400" b="1" dirty="0"/>
              <a:t>Both?</a:t>
            </a:r>
          </a:p>
        </p:txBody>
      </p:sp>
    </p:spTree>
    <p:extLst>
      <p:ext uri="{BB962C8B-B14F-4D97-AF65-F5344CB8AC3E}">
        <p14:creationId xmlns:p14="http://schemas.microsoft.com/office/powerpoint/2010/main" val="23837295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err="1" smtClean="0"/>
              <a:t>Parapapillary</a:t>
            </a:r>
            <a:r>
              <a:rPr lang="en-GB" b="1" dirty="0" smtClean="0"/>
              <a:t> </a:t>
            </a:r>
            <a:r>
              <a:rPr lang="en-GB" b="1" dirty="0" err="1" smtClean="0"/>
              <a:t>retinoschisis</a:t>
            </a:r>
            <a:endParaRPr lang="en-GB" b="1" dirty="0"/>
          </a:p>
        </p:txBody>
      </p:sp>
      <p:pic>
        <p:nvPicPr>
          <p:cNvPr id="3" name="Picture 2"/>
          <p:cNvPicPr/>
          <p:nvPr/>
        </p:nvPicPr>
        <p:blipFill rotWithShape="1">
          <a:blip r:embed="rId2"/>
          <a:srcRect t="15545" r="56324" b="17644"/>
          <a:stretch/>
        </p:blipFill>
        <p:spPr>
          <a:xfrm>
            <a:off x="5004048" y="2371615"/>
            <a:ext cx="3962134" cy="2677599"/>
          </a:xfrm>
          <a:prstGeom prst="rect">
            <a:avLst/>
          </a:prstGeom>
        </p:spPr>
      </p:pic>
      <p:pic>
        <p:nvPicPr>
          <p:cNvPr id="4" name="Picture 3"/>
          <p:cNvPicPr/>
          <p:nvPr/>
        </p:nvPicPr>
        <p:blipFill rotWithShape="1">
          <a:blip r:embed="rId2"/>
          <a:srcRect l="52444" t="11345" r="3288" b="18789"/>
          <a:stretch/>
        </p:blipFill>
        <p:spPr>
          <a:xfrm>
            <a:off x="251520" y="2352418"/>
            <a:ext cx="4635577" cy="2732766"/>
          </a:xfrm>
          <a:prstGeom prst="rect">
            <a:avLst/>
          </a:prstGeom>
        </p:spPr>
      </p:pic>
    </p:spTree>
    <p:extLst>
      <p:ext uri="{BB962C8B-B14F-4D97-AF65-F5344CB8AC3E}">
        <p14:creationId xmlns:p14="http://schemas.microsoft.com/office/powerpoint/2010/main" val="1313513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76981" y="673180"/>
            <a:ext cx="7327152" cy="553998"/>
          </a:xfrm>
          <a:prstGeom prst="rect">
            <a:avLst/>
          </a:prstGeom>
          <a:noFill/>
        </p:spPr>
        <p:txBody>
          <a:bodyPr wrap="square" rtlCol="0">
            <a:spAutoFit/>
          </a:bodyPr>
          <a:lstStyle/>
          <a:p>
            <a:r>
              <a:rPr lang="en-GB" sz="3000" b="1" dirty="0"/>
              <a:t>Anatomy of the optic nerve head</a:t>
            </a:r>
          </a:p>
        </p:txBody>
      </p:sp>
      <p:pic>
        <p:nvPicPr>
          <p:cNvPr id="4100" name="Picture 4" descr="http://upload.wikimedia.org/wikipedia/commons/3/3a/Gray8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068960"/>
            <a:ext cx="3573394" cy="22155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3068960"/>
            <a:ext cx="5147047" cy="2215505"/>
          </a:xfrm>
          <a:prstGeom prst="rect">
            <a:avLst/>
          </a:prstGeom>
        </p:spPr>
      </p:pic>
      <p:sp>
        <p:nvSpPr>
          <p:cNvPr id="6" name="TextBox 5"/>
          <p:cNvSpPr txBox="1"/>
          <p:nvPr/>
        </p:nvSpPr>
        <p:spPr>
          <a:xfrm>
            <a:off x="1522867" y="1640237"/>
            <a:ext cx="6635379" cy="507831"/>
          </a:xfrm>
          <a:prstGeom prst="rect">
            <a:avLst/>
          </a:prstGeom>
          <a:noFill/>
        </p:spPr>
        <p:txBody>
          <a:bodyPr wrap="square" rtlCol="0">
            <a:spAutoFit/>
          </a:bodyPr>
          <a:lstStyle/>
          <a:p>
            <a:r>
              <a:rPr lang="en-GB" sz="2700" b="1" dirty="0">
                <a:solidFill>
                  <a:srgbClr val="FFFF00"/>
                </a:solidFill>
              </a:rPr>
              <a:t>Basement membrane opening</a:t>
            </a:r>
          </a:p>
        </p:txBody>
      </p:sp>
    </p:spTree>
    <p:extLst>
      <p:ext uri="{BB962C8B-B14F-4D97-AF65-F5344CB8AC3E}">
        <p14:creationId xmlns:p14="http://schemas.microsoft.com/office/powerpoint/2010/main" val="29949549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1175" t="21029"/>
          <a:stretch/>
        </p:blipFill>
        <p:spPr>
          <a:xfrm>
            <a:off x="4401388" y="1910468"/>
            <a:ext cx="4419084" cy="288668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880013"/>
            <a:ext cx="4032448" cy="3028898"/>
          </a:xfrm>
          <a:prstGeom prst="rect">
            <a:avLst/>
          </a:prstGeom>
        </p:spPr>
      </p:pic>
      <p:sp>
        <p:nvSpPr>
          <p:cNvPr id="7" name="Title 6"/>
          <p:cNvSpPr>
            <a:spLocks noGrp="1"/>
          </p:cNvSpPr>
          <p:nvPr>
            <p:ph type="title"/>
          </p:nvPr>
        </p:nvSpPr>
        <p:spPr/>
        <p:txBody>
          <a:bodyPr/>
          <a:lstStyle/>
          <a:p>
            <a:r>
              <a:rPr lang="en-GB" b="1" dirty="0"/>
              <a:t>OCT BMO rim analysis</a:t>
            </a:r>
          </a:p>
        </p:txBody>
      </p:sp>
    </p:spTree>
    <p:extLst>
      <p:ext uri="{BB962C8B-B14F-4D97-AF65-F5344CB8AC3E}">
        <p14:creationId xmlns:p14="http://schemas.microsoft.com/office/powerpoint/2010/main" val="8910105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7489"/>
          <a:stretch/>
        </p:blipFill>
        <p:spPr bwMode="auto">
          <a:xfrm>
            <a:off x="107504" y="1700808"/>
            <a:ext cx="4975286" cy="4172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p:cNvSpPr>
            <a:spLocks noGrp="1"/>
          </p:cNvSpPr>
          <p:nvPr>
            <p:ph type="title"/>
          </p:nvPr>
        </p:nvSpPr>
        <p:spPr>
          <a:xfrm>
            <a:off x="611560" y="644263"/>
            <a:ext cx="7053542" cy="815819"/>
          </a:xfrm>
        </p:spPr>
        <p:txBody>
          <a:bodyPr/>
          <a:lstStyle/>
          <a:p>
            <a:pPr algn="ctr"/>
            <a:r>
              <a:rPr lang="en-GB" b="1" dirty="0" smtClean="0"/>
              <a:t>OCT BMO rim analysis</a:t>
            </a:r>
            <a:endParaRPr lang="en-GB" b="1" dirty="0"/>
          </a:p>
        </p:txBody>
      </p:sp>
      <p:pic>
        <p:nvPicPr>
          <p:cNvPr id="4" name="Picture 3"/>
          <p:cNvPicPr>
            <a:picLocks noChangeAspect="1"/>
          </p:cNvPicPr>
          <p:nvPr/>
        </p:nvPicPr>
        <p:blipFill rotWithShape="1">
          <a:blip r:embed="rId3"/>
          <a:srcRect l="54482" t="21831" r="3233"/>
          <a:stretch/>
        </p:blipFill>
        <p:spPr>
          <a:xfrm>
            <a:off x="5513147" y="3787159"/>
            <a:ext cx="3372495" cy="2026764"/>
          </a:xfrm>
          <a:prstGeom prst="rect">
            <a:avLst/>
          </a:prstGeom>
        </p:spPr>
      </p:pic>
      <p:pic>
        <p:nvPicPr>
          <p:cNvPr id="5" name="Picture 4"/>
          <p:cNvPicPr>
            <a:picLocks noChangeAspect="1"/>
          </p:cNvPicPr>
          <p:nvPr/>
        </p:nvPicPr>
        <p:blipFill rotWithShape="1">
          <a:blip r:embed="rId3"/>
          <a:srcRect l="2886" t="22367" r="51261"/>
          <a:stretch/>
        </p:blipFill>
        <p:spPr>
          <a:xfrm>
            <a:off x="5480222" y="1772816"/>
            <a:ext cx="3438346" cy="1892530"/>
          </a:xfrm>
          <a:prstGeom prst="rect">
            <a:avLst/>
          </a:prstGeom>
        </p:spPr>
      </p:pic>
    </p:spTree>
    <p:extLst>
      <p:ext uri="{BB962C8B-B14F-4D97-AF65-F5344CB8AC3E}">
        <p14:creationId xmlns:p14="http://schemas.microsoft.com/office/powerpoint/2010/main" val="41827071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560" y="836712"/>
            <a:ext cx="8394670" cy="5349285"/>
          </a:xfrm>
          <a:prstGeom prst="rect">
            <a:avLst/>
          </a:prstGeom>
        </p:spPr>
      </p:pic>
    </p:spTree>
    <p:extLst>
      <p:ext uri="{BB962C8B-B14F-4D97-AF65-F5344CB8AC3E}">
        <p14:creationId xmlns:p14="http://schemas.microsoft.com/office/powerpoint/2010/main" val="27903252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980728"/>
            <a:ext cx="8327834" cy="5062698"/>
          </a:xfrm>
          <a:prstGeom prst="rect">
            <a:avLst/>
          </a:prstGeom>
        </p:spPr>
      </p:pic>
    </p:spTree>
    <p:extLst>
      <p:ext uri="{BB962C8B-B14F-4D97-AF65-F5344CB8AC3E}">
        <p14:creationId xmlns:p14="http://schemas.microsoft.com/office/powerpoint/2010/main" val="36464452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635" y="908720"/>
            <a:ext cx="8323021" cy="5269188"/>
          </a:xfrm>
          <a:prstGeom prst="rect">
            <a:avLst/>
          </a:prstGeom>
        </p:spPr>
      </p:pic>
    </p:spTree>
    <p:extLst>
      <p:ext uri="{BB962C8B-B14F-4D97-AF65-F5344CB8AC3E}">
        <p14:creationId xmlns:p14="http://schemas.microsoft.com/office/powerpoint/2010/main" val="1552704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Lynval\Desktop\R5.jpg"/>
          <p:cNvPicPr>
            <a:picLocks noChangeAspect="1" noChangeArrowheads="1"/>
          </p:cNvPicPr>
          <p:nvPr/>
        </p:nvPicPr>
        <p:blipFill>
          <a:blip r:embed="rId2" cstate="print"/>
          <a:srcRect/>
          <a:stretch>
            <a:fillRect/>
          </a:stretch>
        </p:blipFill>
        <p:spPr bwMode="auto">
          <a:xfrm>
            <a:off x="3275856" y="476672"/>
            <a:ext cx="4709649" cy="3532237"/>
          </a:xfrm>
          <a:prstGeom prst="rect">
            <a:avLst/>
          </a:prstGeom>
          <a:noFill/>
          <a:ln w="9525">
            <a:noFill/>
            <a:miter lim="800000"/>
            <a:headEnd/>
            <a:tailEnd/>
          </a:ln>
        </p:spPr>
      </p:pic>
      <p:pic>
        <p:nvPicPr>
          <p:cNvPr id="3" name="Picture 2" descr="C:\Users\Lynval\Desktop\R6.jpg"/>
          <p:cNvPicPr>
            <a:picLocks noChangeAspect="1" noChangeArrowheads="1"/>
          </p:cNvPicPr>
          <p:nvPr/>
        </p:nvPicPr>
        <p:blipFill>
          <a:blip r:embed="rId3" cstate="print"/>
          <a:srcRect/>
          <a:stretch>
            <a:fillRect/>
          </a:stretch>
        </p:blipFill>
        <p:spPr bwMode="auto">
          <a:xfrm>
            <a:off x="611560" y="3789040"/>
            <a:ext cx="3528392" cy="26464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908720"/>
            <a:ext cx="8208912" cy="4988889"/>
          </a:xfrm>
          <a:prstGeom prst="rect">
            <a:avLst/>
          </a:prstGeom>
        </p:spPr>
      </p:pic>
    </p:spTree>
    <p:extLst>
      <p:ext uri="{BB962C8B-B14F-4D97-AF65-F5344CB8AC3E}">
        <p14:creationId xmlns:p14="http://schemas.microsoft.com/office/powerpoint/2010/main" val="5368389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620688"/>
            <a:ext cx="7056784" cy="5800602"/>
          </a:xfrm>
          <a:prstGeom prst="rect">
            <a:avLst/>
          </a:prstGeom>
        </p:spPr>
      </p:pic>
    </p:spTree>
    <p:extLst>
      <p:ext uri="{BB962C8B-B14F-4D97-AF65-F5344CB8AC3E}">
        <p14:creationId xmlns:p14="http://schemas.microsoft.com/office/powerpoint/2010/main" val="24422453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916832"/>
            <a:ext cx="4032448" cy="3848432"/>
          </a:xfrm>
          <a:prstGeom prst="rect">
            <a:avLst/>
          </a:prstGeom>
        </p:spPr>
      </p:pic>
      <p:sp>
        <p:nvSpPr>
          <p:cNvPr id="2" name="Title 1"/>
          <p:cNvSpPr>
            <a:spLocks noGrp="1"/>
          </p:cNvSpPr>
          <p:nvPr>
            <p:ph type="title"/>
          </p:nvPr>
        </p:nvSpPr>
        <p:spPr>
          <a:xfrm>
            <a:off x="251520" y="274638"/>
            <a:ext cx="8892480" cy="1143000"/>
          </a:xfrm>
        </p:spPr>
        <p:txBody>
          <a:bodyPr/>
          <a:lstStyle/>
          <a:p>
            <a:r>
              <a:rPr lang="en-GB" sz="4000" b="1" dirty="0" smtClean="0"/>
              <a:t>OCT angiography (ONH perfusion)</a:t>
            </a:r>
            <a:endParaRPr lang="en-GB" sz="40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844824"/>
            <a:ext cx="4320480" cy="3851251"/>
          </a:xfrm>
          <a:prstGeom prst="rect">
            <a:avLst/>
          </a:prstGeom>
        </p:spPr>
      </p:pic>
    </p:spTree>
    <p:extLst>
      <p:ext uri="{BB962C8B-B14F-4D97-AF65-F5344CB8AC3E}">
        <p14:creationId xmlns:p14="http://schemas.microsoft.com/office/powerpoint/2010/main" val="26727924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5149" y="2244472"/>
            <a:ext cx="7636826" cy="3107261"/>
          </a:xfrm>
          <a:prstGeom prst="rect">
            <a:avLst/>
          </a:prstGeom>
        </p:spPr>
      </p:pic>
      <p:sp>
        <p:nvSpPr>
          <p:cNvPr id="3" name="Title 2"/>
          <p:cNvSpPr>
            <a:spLocks noGrp="1"/>
          </p:cNvSpPr>
          <p:nvPr>
            <p:ph type="title"/>
          </p:nvPr>
        </p:nvSpPr>
        <p:spPr/>
        <p:txBody>
          <a:bodyPr/>
          <a:lstStyle/>
          <a:p>
            <a:r>
              <a:rPr lang="en-GB" b="1" dirty="0" smtClean="0"/>
              <a:t>Optic Disc Pit (</a:t>
            </a:r>
            <a:r>
              <a:rPr lang="en-GB" b="1" dirty="0" err="1"/>
              <a:t>E</a:t>
            </a:r>
            <a:r>
              <a:rPr lang="en-GB" b="1" dirty="0" err="1" smtClean="0"/>
              <a:t>n</a:t>
            </a:r>
            <a:r>
              <a:rPr lang="en-GB" b="1" dirty="0" smtClean="0"/>
              <a:t> Face OCT)</a:t>
            </a:r>
            <a:endParaRPr lang="en-GB" b="1" dirty="0"/>
          </a:p>
        </p:txBody>
      </p:sp>
    </p:spTree>
    <p:extLst>
      <p:ext uri="{BB962C8B-B14F-4D97-AF65-F5344CB8AC3E}">
        <p14:creationId xmlns:p14="http://schemas.microsoft.com/office/powerpoint/2010/main" val="4071662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smtClean="0"/>
              <a:t>Conclusion</a:t>
            </a:r>
            <a:endParaRPr lang="en-GB" b="1" dirty="0"/>
          </a:p>
        </p:txBody>
      </p:sp>
      <p:sp>
        <p:nvSpPr>
          <p:cNvPr id="4" name="Content Placeholder 3"/>
          <p:cNvSpPr>
            <a:spLocks noGrp="1"/>
          </p:cNvSpPr>
          <p:nvPr>
            <p:ph idx="1"/>
          </p:nvPr>
        </p:nvSpPr>
        <p:spPr/>
        <p:txBody>
          <a:bodyPr/>
          <a:lstStyle/>
          <a:p>
            <a:r>
              <a:rPr lang="en-GB" dirty="0" smtClean="0"/>
              <a:t>Clinical assessment is still an art</a:t>
            </a:r>
          </a:p>
          <a:p>
            <a:r>
              <a:rPr lang="en-GB" dirty="0" smtClean="0"/>
              <a:t>Technology classify</a:t>
            </a:r>
          </a:p>
          <a:p>
            <a:r>
              <a:rPr lang="en-GB" dirty="0" smtClean="0"/>
              <a:t>Clinicians diagnose</a:t>
            </a:r>
          </a:p>
          <a:p>
            <a:r>
              <a:rPr lang="en-GB" dirty="0" smtClean="0"/>
              <a:t>Know our instrument</a:t>
            </a:r>
          </a:p>
          <a:p>
            <a:r>
              <a:rPr lang="en-GB" dirty="0" smtClean="0"/>
              <a:t>Diagnose OHT/glaucoma not red/green disease.</a:t>
            </a:r>
            <a:endParaRPr lang="en-GB" dirty="0"/>
          </a:p>
        </p:txBody>
      </p:sp>
    </p:spTree>
    <p:extLst>
      <p:ext uri="{BB962C8B-B14F-4D97-AF65-F5344CB8AC3E}">
        <p14:creationId xmlns:p14="http://schemas.microsoft.com/office/powerpoint/2010/main" val="4175694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pPr eaLnBrk="1" hangingPunct="1">
              <a:defRPr/>
            </a:pPr>
            <a:r>
              <a:rPr lang="en-US" sz="4000" b="1" dirty="0" smtClean="0"/>
              <a:t>UBM images</a:t>
            </a:r>
          </a:p>
        </p:txBody>
      </p:sp>
      <p:pic>
        <p:nvPicPr>
          <p:cNvPr id="31748" name="Picture 4" descr="adebyl emannuel_OS_BHF_1"/>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23528" y="1916832"/>
            <a:ext cx="4321264" cy="3240360"/>
          </a:xfrm>
        </p:spPr>
      </p:pic>
      <p:pic>
        <p:nvPicPr>
          <p:cNvPr id="31749" name="Picture 5" descr="WHITE JACQUELINE_OS_BHF_4"/>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774603" y="1916832"/>
            <a:ext cx="4231373" cy="3168352"/>
          </a:xfrm>
        </p:spPr>
      </p:pic>
    </p:spTree>
    <p:extLst>
      <p:ext uri="{BB962C8B-B14F-4D97-AF65-F5344CB8AC3E}">
        <p14:creationId xmlns:p14="http://schemas.microsoft.com/office/powerpoint/2010/main" val="32864185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txBox="1">
            <a:spLocks noGrp="1"/>
          </p:cNvSpPr>
          <p:nvPr>
            <p:ph type="title"/>
          </p:nvPr>
        </p:nvSpPr>
        <p:spPr>
          <a:xfrm>
            <a:off x="571472" y="214290"/>
            <a:ext cx="8305796" cy="1143000"/>
          </a:xfrm>
        </p:spPr>
        <p:txBody>
          <a:bodyPr/>
          <a:lstStyle/>
          <a:p>
            <a:pPr eaLnBrk="1"/>
            <a:r>
              <a:rPr lang="en-GB" sz="4400" b="1" dirty="0" smtClean="0">
                <a:solidFill>
                  <a:srgbClr val="FFC000"/>
                </a:solidFill>
                <a:latin typeface="Calibri" pitchFamily="34" charset="0"/>
              </a:rPr>
              <a:t>Glaucoma </a:t>
            </a:r>
            <a:r>
              <a:rPr lang="en-GB" sz="4400" b="1" dirty="0" err="1" smtClean="0">
                <a:solidFill>
                  <a:srgbClr val="FFC000"/>
                </a:solidFill>
                <a:latin typeface="Calibri" pitchFamily="34" charset="0"/>
              </a:rPr>
              <a:t>Hemifield</a:t>
            </a:r>
            <a:r>
              <a:rPr lang="en-GB" sz="4400" b="1" dirty="0" smtClean="0">
                <a:solidFill>
                  <a:srgbClr val="FFC000"/>
                </a:solidFill>
                <a:latin typeface="Calibri" pitchFamily="34" charset="0"/>
              </a:rPr>
              <a:t> Test</a:t>
            </a:r>
          </a:p>
        </p:txBody>
      </p:sp>
      <p:sp>
        <p:nvSpPr>
          <p:cNvPr id="36867" name="Content Placeholder 3"/>
          <p:cNvSpPr txBox="1">
            <a:spLocks noGrp="1"/>
          </p:cNvSpPr>
          <p:nvPr>
            <p:ph idx="4294967295"/>
          </p:nvPr>
        </p:nvSpPr>
        <p:spPr>
          <a:xfrm>
            <a:off x="3347864" y="1928802"/>
            <a:ext cx="5581822" cy="4286250"/>
          </a:xfrm>
        </p:spPr>
        <p:txBody>
          <a:bodyPr/>
          <a:lstStyle/>
          <a:p>
            <a:pPr eaLnBrk="1">
              <a:spcBef>
                <a:spcPts val="300"/>
              </a:spcBef>
              <a:buNone/>
            </a:pPr>
            <a:endParaRPr lang="en-GB" sz="1200" dirty="0" smtClean="0">
              <a:latin typeface="Constantia" pitchFamily="18" charset="0"/>
            </a:endParaRPr>
          </a:p>
          <a:p>
            <a:pPr eaLnBrk="1">
              <a:spcBef>
                <a:spcPts val="300"/>
              </a:spcBef>
            </a:pPr>
            <a:r>
              <a:rPr lang="en-GB" sz="2000" b="1" dirty="0" smtClean="0">
                <a:latin typeface="Constantia" pitchFamily="18" charset="0"/>
              </a:rPr>
              <a:t>Very sensitive in detecting early glaucomatous field loss</a:t>
            </a:r>
          </a:p>
          <a:p>
            <a:pPr eaLnBrk="1">
              <a:spcBef>
                <a:spcPts val="300"/>
              </a:spcBef>
            </a:pPr>
            <a:endParaRPr lang="en-GB" sz="2000" b="1" dirty="0" smtClean="0">
              <a:latin typeface="Constantia" pitchFamily="18" charset="0"/>
            </a:endParaRPr>
          </a:p>
          <a:p>
            <a:pPr eaLnBrk="1">
              <a:spcBef>
                <a:spcPts val="300"/>
              </a:spcBef>
            </a:pPr>
            <a:r>
              <a:rPr lang="en-GB" sz="2000" b="1" dirty="0" smtClean="0">
                <a:solidFill>
                  <a:srgbClr val="FFC000"/>
                </a:solidFill>
                <a:latin typeface="Constantia" pitchFamily="18" charset="0"/>
              </a:rPr>
              <a:t>GHT</a:t>
            </a:r>
          </a:p>
          <a:p>
            <a:pPr eaLnBrk="1">
              <a:spcBef>
                <a:spcPts val="300"/>
              </a:spcBef>
              <a:buNone/>
            </a:pPr>
            <a:endParaRPr lang="en-GB" sz="2000" b="1" dirty="0" smtClean="0">
              <a:latin typeface="Constantia" pitchFamily="18" charset="0"/>
            </a:endParaRPr>
          </a:p>
          <a:p>
            <a:pPr lvl="1" eaLnBrk="1">
              <a:spcBef>
                <a:spcPts val="300"/>
              </a:spcBef>
            </a:pPr>
            <a:r>
              <a:rPr lang="en-GB" sz="2000" b="1" dirty="0" smtClean="0">
                <a:latin typeface="Constantia" pitchFamily="18" charset="0"/>
              </a:rPr>
              <a:t>Normal</a:t>
            </a:r>
          </a:p>
          <a:p>
            <a:pPr lvl="1" eaLnBrk="1">
              <a:spcBef>
                <a:spcPts val="300"/>
              </a:spcBef>
            </a:pPr>
            <a:r>
              <a:rPr lang="en-GB" sz="2000" b="1" dirty="0" smtClean="0">
                <a:latin typeface="Constantia" pitchFamily="18" charset="0"/>
              </a:rPr>
              <a:t>Borderline –upper &amp; lower differ &lt; 3% of </a:t>
            </a:r>
            <a:r>
              <a:rPr lang="en-GB" sz="2000" b="1" dirty="0" err="1" smtClean="0">
                <a:latin typeface="Constantia" pitchFamily="18" charset="0"/>
              </a:rPr>
              <a:t>normals</a:t>
            </a:r>
            <a:endParaRPr lang="en-GB" sz="2000" b="1" dirty="0" smtClean="0">
              <a:latin typeface="Constantia" pitchFamily="18" charset="0"/>
            </a:endParaRPr>
          </a:p>
          <a:p>
            <a:pPr lvl="1" eaLnBrk="1">
              <a:spcBef>
                <a:spcPts val="300"/>
              </a:spcBef>
            </a:pPr>
            <a:r>
              <a:rPr lang="en-GB" sz="2000" b="1" dirty="0" smtClean="0">
                <a:latin typeface="Constantia" pitchFamily="18" charset="0"/>
              </a:rPr>
              <a:t>Outside normal limits –upper &amp; lower differ &lt; 1% of </a:t>
            </a:r>
            <a:r>
              <a:rPr lang="en-GB" sz="2000" b="1" dirty="0" err="1" smtClean="0">
                <a:latin typeface="Constantia" pitchFamily="18" charset="0"/>
              </a:rPr>
              <a:t>normals</a:t>
            </a:r>
            <a:r>
              <a:rPr lang="en-GB" sz="2000" b="1" dirty="0" smtClean="0">
                <a:latin typeface="Constantia" pitchFamily="18" charset="0"/>
              </a:rPr>
              <a:t> </a:t>
            </a:r>
          </a:p>
        </p:txBody>
      </p:sp>
      <p:pic>
        <p:nvPicPr>
          <p:cNvPr id="2051" name="Picture 3" descr="C:\Users\Lynval\Desktop\images (3).jpg"/>
          <p:cNvPicPr>
            <a:picLocks noChangeAspect="1" noChangeArrowheads="1"/>
          </p:cNvPicPr>
          <p:nvPr/>
        </p:nvPicPr>
        <p:blipFill>
          <a:blip r:embed="rId2" cstate="print"/>
          <a:srcRect/>
          <a:stretch>
            <a:fillRect/>
          </a:stretch>
        </p:blipFill>
        <p:spPr bwMode="auto">
          <a:xfrm>
            <a:off x="179512" y="2204864"/>
            <a:ext cx="3019266" cy="3000396"/>
          </a:xfrm>
          <a:prstGeom prst="rect">
            <a:avLst/>
          </a:prstGeom>
          <a:noFill/>
        </p:spPr>
      </p:pic>
    </p:spTree>
    <p:extLst>
      <p:ext uri="{BB962C8B-B14F-4D97-AF65-F5344CB8AC3E}">
        <p14:creationId xmlns:p14="http://schemas.microsoft.com/office/powerpoint/2010/main" val="1685610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340768"/>
            <a:ext cx="7524328" cy="4089837"/>
          </a:xfrm>
          <a:prstGeom prst="rect">
            <a:avLst/>
          </a:prstGeom>
        </p:spPr>
      </p:pic>
    </p:spTree>
    <p:extLst>
      <p:ext uri="{BB962C8B-B14F-4D97-AF65-F5344CB8AC3E}">
        <p14:creationId xmlns:p14="http://schemas.microsoft.com/office/powerpoint/2010/main" val="3972947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3.bp.blogspot.com/_U56yhynHDXY/TT8-2-PjrII/AAAAAAAACw8/oTII2WRAVW8/s1600/complete-heterochromia.jpg"/>
          <p:cNvPicPr>
            <a:picLocks noChangeAspect="1" noChangeArrowheads="1"/>
          </p:cNvPicPr>
          <p:nvPr/>
        </p:nvPicPr>
        <p:blipFill>
          <a:blip r:embed="rId2" cstate="print"/>
          <a:srcRect/>
          <a:stretch>
            <a:fillRect/>
          </a:stretch>
        </p:blipFill>
        <p:spPr bwMode="auto">
          <a:xfrm>
            <a:off x="827584" y="1772816"/>
            <a:ext cx="7727388" cy="366233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C:\Users\Lynval\Desktop\005f.jpg"/>
          <p:cNvPicPr>
            <a:picLocks noGrp="1" noChangeAspect="1" noChangeArrowheads="1"/>
          </p:cNvPicPr>
          <p:nvPr>
            <p:ph idx="4294967295"/>
          </p:nvPr>
        </p:nvPicPr>
        <p:blipFill>
          <a:blip r:embed="rId2" cstate="print"/>
          <a:srcRect/>
          <a:stretch>
            <a:fillRect/>
          </a:stretch>
        </p:blipFill>
        <p:spPr>
          <a:xfrm>
            <a:off x="539552" y="2132856"/>
            <a:ext cx="8128000" cy="2870200"/>
          </a:xfr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sz="half" idx="4294967295"/>
          </p:nvPr>
        </p:nvPicPr>
        <p:blipFill>
          <a:blip r:embed="rId2" cstate="print"/>
          <a:srcRect/>
          <a:stretch>
            <a:fillRect/>
          </a:stretch>
        </p:blipFill>
        <p:spPr>
          <a:xfrm>
            <a:off x="4572000" y="2286000"/>
            <a:ext cx="4038600" cy="3028950"/>
          </a:xfrm>
          <a:noFill/>
        </p:spPr>
      </p:pic>
      <p:pic>
        <p:nvPicPr>
          <p:cNvPr id="13316" name="Picture 3"/>
          <p:cNvPicPr>
            <a:picLocks noGrp="1" noChangeAspect="1" noChangeArrowheads="1"/>
          </p:cNvPicPr>
          <p:nvPr>
            <p:ph sz="half" idx="4294967295"/>
          </p:nvPr>
        </p:nvPicPr>
        <p:blipFill>
          <a:blip r:embed="rId3" cstate="print"/>
          <a:srcRect/>
          <a:stretch>
            <a:fillRect/>
          </a:stretch>
        </p:blipFill>
        <p:spPr>
          <a:xfrm>
            <a:off x="323528" y="2286000"/>
            <a:ext cx="4038600" cy="3028950"/>
          </a:xfr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6">
      <a:dk1>
        <a:srgbClr val="005A58"/>
      </a:dk1>
      <a:lt1>
        <a:srgbClr val="FFFFFF"/>
      </a:lt1>
      <a:dk2>
        <a:srgbClr val="006699"/>
      </a:dk2>
      <a:lt2>
        <a:srgbClr val="FFFF99"/>
      </a:lt2>
      <a:accent1>
        <a:srgbClr val="006462"/>
      </a:accent1>
      <a:accent2>
        <a:srgbClr val="6D6FC7"/>
      </a:accent2>
      <a:accent3>
        <a:srgbClr val="AAB8CA"/>
      </a:accent3>
      <a:accent4>
        <a:srgbClr val="DADADA"/>
      </a:accent4>
      <a:accent5>
        <a:srgbClr val="AAB8B7"/>
      </a:accent5>
      <a:accent6>
        <a:srgbClr val="6264B4"/>
      </a:accent6>
      <a:hlink>
        <a:srgbClr val="00FFFF"/>
      </a:hlink>
      <a:folHlink>
        <a:srgbClr val="00FF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5A58"/>
        </a:dk1>
        <a:lt1>
          <a:srgbClr val="FFFFFF"/>
        </a:lt1>
        <a:dk2>
          <a:srgbClr val="0066FF"/>
        </a:dk2>
        <a:lt2>
          <a:srgbClr val="FFFF99"/>
        </a:lt2>
        <a:accent1>
          <a:srgbClr val="006462"/>
        </a:accent1>
        <a:accent2>
          <a:srgbClr val="6D6FC7"/>
        </a:accent2>
        <a:accent3>
          <a:srgbClr val="AAB8FF"/>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14">
        <a:dk1>
          <a:srgbClr val="005A58"/>
        </a:dk1>
        <a:lt1>
          <a:srgbClr val="FFFFFF"/>
        </a:lt1>
        <a:dk2>
          <a:srgbClr val="009999"/>
        </a:dk2>
        <a:lt2>
          <a:srgbClr val="FFFF99"/>
        </a:lt2>
        <a:accent1>
          <a:srgbClr val="006462"/>
        </a:accent1>
        <a:accent2>
          <a:srgbClr val="6D6FC7"/>
        </a:accent2>
        <a:accent3>
          <a:srgbClr val="AACACA"/>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15">
        <a:dk1>
          <a:srgbClr val="005A58"/>
        </a:dk1>
        <a:lt1>
          <a:srgbClr val="FFFFFF"/>
        </a:lt1>
        <a:dk2>
          <a:srgbClr val="3366FF"/>
        </a:dk2>
        <a:lt2>
          <a:srgbClr val="FFFF99"/>
        </a:lt2>
        <a:accent1>
          <a:srgbClr val="006462"/>
        </a:accent1>
        <a:accent2>
          <a:srgbClr val="6D6FC7"/>
        </a:accent2>
        <a:accent3>
          <a:srgbClr val="ADB8FF"/>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16">
        <a:dk1>
          <a:srgbClr val="005A58"/>
        </a:dk1>
        <a:lt1>
          <a:srgbClr val="FFFFFF"/>
        </a:lt1>
        <a:dk2>
          <a:srgbClr val="006699"/>
        </a:dk2>
        <a:lt2>
          <a:srgbClr val="FFFF99"/>
        </a:lt2>
        <a:accent1>
          <a:srgbClr val="006462"/>
        </a:accent1>
        <a:accent2>
          <a:srgbClr val="6D6FC7"/>
        </a:accent2>
        <a:accent3>
          <a:srgbClr val="AAB8CA"/>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1252</TotalTime>
  <Words>1194</Words>
  <Application>Microsoft Office PowerPoint</Application>
  <PresentationFormat>On-screen Show (4:3)</PresentationFormat>
  <Paragraphs>220</Paragraphs>
  <Slides>67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Calibri</vt:lpstr>
      <vt:lpstr>Constantia</vt:lpstr>
      <vt:lpstr>Times New Roman</vt:lpstr>
      <vt:lpstr>Wingdings</vt:lpstr>
      <vt:lpstr>Default Design</vt:lpstr>
      <vt:lpstr>Glaucoma Diagnosis face- off: slit-lamp vs OCT </vt:lpstr>
      <vt:lpstr>PowerPoint Presentation</vt:lpstr>
      <vt:lpstr>Glaucoma History</vt:lpstr>
      <vt:lpstr>Anterior Segment signs of Glaucoma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Van Herick</vt:lpstr>
      <vt:lpstr>PowerPoint Presentation</vt:lpstr>
      <vt:lpstr>AS-OCT</vt:lpstr>
      <vt:lpstr>Anterior segment- OCT vs UBM</vt:lpstr>
      <vt:lpstr>Van Herick</vt:lpstr>
      <vt:lpstr>Gonioscopy</vt:lpstr>
      <vt:lpstr>Corneal wedge</vt:lpstr>
      <vt:lpstr>Shaffer classification</vt:lpstr>
      <vt:lpstr>Appositional vs synechial closure</vt:lpstr>
      <vt:lpstr>Natural history &amp; classification</vt:lpstr>
      <vt:lpstr>PowerPoint Presentation</vt:lpstr>
      <vt:lpstr>PowerPoint Presentation</vt:lpstr>
      <vt:lpstr>Examinations &amp; investigations Assessment of the optic disc</vt:lpstr>
      <vt:lpstr>Define a Visual Field defect</vt:lpstr>
      <vt:lpstr>VFD  definition - 2 of ;</vt:lpstr>
      <vt:lpstr>Early VFD</vt:lpstr>
      <vt:lpstr>Structure/Function Relationship</vt:lpstr>
      <vt:lpstr> Revolutionised Glaucoma Management</vt:lpstr>
      <vt:lpstr>Case 1</vt:lpstr>
      <vt:lpstr>BUT-New technology  - new problems-</vt:lpstr>
      <vt:lpstr>Causes of  False positives  “Red Disease”</vt:lpstr>
      <vt:lpstr> Case 2</vt:lpstr>
      <vt:lpstr> Inaccurate segmentation</vt:lpstr>
      <vt:lpstr>Inaccurate segmentation- false positive</vt:lpstr>
      <vt:lpstr>PowerPoint Presentation</vt:lpstr>
      <vt:lpstr>Position of major vessels</vt:lpstr>
      <vt:lpstr>PowerPoint Presentation</vt:lpstr>
      <vt:lpstr>FoDi misalignment</vt:lpstr>
      <vt:lpstr>Causes of  False negatives  “GREEN DISEASE”  </vt:lpstr>
      <vt:lpstr>PowerPoint Presentation</vt:lpstr>
      <vt:lpstr>Summary Measures- false negative</vt:lpstr>
      <vt:lpstr>Summary measures</vt:lpstr>
      <vt:lpstr>PowerPoint Presentation</vt:lpstr>
      <vt:lpstr>Inaccurate segmentation</vt:lpstr>
      <vt:lpstr>PowerPoint Presentation</vt:lpstr>
      <vt:lpstr>Parapapillary retinoschisis</vt:lpstr>
      <vt:lpstr>PowerPoint Presentation</vt:lpstr>
      <vt:lpstr>OCT BMO rim analysis</vt:lpstr>
      <vt:lpstr>OCT BMO rim analysis</vt:lpstr>
      <vt:lpstr>PowerPoint Presentation</vt:lpstr>
      <vt:lpstr>PowerPoint Presentation</vt:lpstr>
      <vt:lpstr>PowerPoint Presentation</vt:lpstr>
      <vt:lpstr>PowerPoint Presentation</vt:lpstr>
      <vt:lpstr>PowerPoint Presentation</vt:lpstr>
      <vt:lpstr>OCT angiography (ONH perfusion)</vt:lpstr>
      <vt:lpstr>Optic Disc Pit (En Face OCT)</vt:lpstr>
      <vt:lpstr>Conclusion</vt:lpstr>
      <vt:lpstr>UBM images</vt:lpstr>
      <vt:lpstr>Glaucoma Hemifield Test</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Anterior Segment signs of Glaucoma</dc:title>
  <dc:creator>Lynval</dc:creator>
  <cp:lastModifiedBy>Alison Lowell</cp:lastModifiedBy>
  <cp:revision>153</cp:revision>
  <dcterms:created xsi:type="dcterms:W3CDTF">2010-02-21T15:05:41Z</dcterms:created>
  <dcterms:modified xsi:type="dcterms:W3CDTF">2016-05-16T08:10:21Z</dcterms:modified>
</cp:coreProperties>
</file>