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4"/>
  </p:notesMasterIdLst>
  <p:sldIdLst>
    <p:sldId id="256" r:id="rId2"/>
    <p:sldId id="260" r:id="rId3"/>
    <p:sldId id="301" r:id="rId4"/>
    <p:sldId id="283" r:id="rId5"/>
    <p:sldId id="284" r:id="rId6"/>
    <p:sldId id="285" r:id="rId7"/>
    <p:sldId id="286" r:id="rId8"/>
    <p:sldId id="288" r:id="rId9"/>
    <p:sldId id="289" r:id="rId10"/>
    <p:sldId id="291" r:id="rId11"/>
    <p:sldId id="292" r:id="rId12"/>
    <p:sldId id="257" r:id="rId13"/>
    <p:sldId id="295" r:id="rId14"/>
    <p:sldId id="293" r:id="rId15"/>
    <p:sldId id="294" r:id="rId16"/>
    <p:sldId id="297" r:id="rId17"/>
    <p:sldId id="298" r:id="rId18"/>
    <p:sldId id="299" r:id="rId19"/>
    <p:sldId id="303" r:id="rId20"/>
    <p:sldId id="296" r:id="rId21"/>
    <p:sldId id="304" r:id="rId22"/>
    <p:sldId id="30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41" autoAdjust="0"/>
    <p:restoredTop sz="91705" autoAdjust="0"/>
  </p:normalViewPr>
  <p:slideViewPr>
    <p:cSldViewPr>
      <p:cViewPr varScale="1">
        <p:scale>
          <a:sx n="84" d="100"/>
          <a:sy n="84" d="100"/>
        </p:scale>
        <p:origin x="121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13F441-7612-4306-87A0-D2EA274AC452}" type="datetimeFigureOut">
              <a:rPr lang="en-GB" smtClean="0"/>
              <a:t>16/05/2016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FDC7E-5B6C-468D-94B4-E50465D8B3AB}" type="slidenum">
              <a:rPr lang="en-GB" smtClean="0"/>
              <a:t>‹#›</a:t>
            </a:fld>
            <a:endParaRPr lang="en-GB"/>
          </a:p>
        </p:txBody>
      </p:sp>
    </p:spTree>
    <p:extLst>
      <p:ext uri="{BB962C8B-B14F-4D97-AF65-F5344CB8AC3E}">
        <p14:creationId xmlns:p14="http://schemas.microsoft.com/office/powerpoint/2010/main" val="1894418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t>
            </a:r>
            <a:r>
              <a:rPr lang="en-GB" dirty="0" err="1" smtClean="0"/>
              <a:t>Accred</a:t>
            </a:r>
            <a:r>
              <a:rPr lang="en-GB" dirty="0" smtClean="0"/>
              <a:t> vs Non-</a:t>
            </a:r>
            <a:r>
              <a:rPr lang="en-GB" dirty="0" err="1" smtClean="0"/>
              <a:t>accred</a:t>
            </a:r>
            <a:r>
              <a:rPr lang="en-GB" baseline="0" dirty="0" smtClean="0"/>
              <a:t> number</a:t>
            </a:r>
            <a:endParaRPr lang="en-GB" dirty="0"/>
          </a:p>
        </p:txBody>
      </p:sp>
      <p:sp>
        <p:nvSpPr>
          <p:cNvPr id="4" name="Slide Number Placeholder 3"/>
          <p:cNvSpPr>
            <a:spLocks noGrp="1"/>
          </p:cNvSpPr>
          <p:nvPr>
            <p:ph type="sldNum" sz="quarter" idx="10"/>
          </p:nvPr>
        </p:nvSpPr>
        <p:spPr/>
        <p:txBody>
          <a:bodyPr/>
          <a:lstStyle/>
          <a:p>
            <a:fld id="{EF3FDC7E-5B6C-468D-94B4-E50465D8B3AB}" type="slidenum">
              <a:rPr lang="en-GB" smtClean="0"/>
              <a:t>2</a:t>
            </a:fld>
            <a:endParaRPr lang="en-GB"/>
          </a:p>
        </p:txBody>
      </p:sp>
    </p:spTree>
    <p:extLst>
      <p:ext uri="{BB962C8B-B14F-4D97-AF65-F5344CB8AC3E}">
        <p14:creationId xmlns:p14="http://schemas.microsoft.com/office/powerpoint/2010/main" val="3341060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Glaucoma=neuropathy</a:t>
            </a:r>
            <a:endParaRPr lang="en-GB" dirty="0"/>
          </a:p>
        </p:txBody>
      </p:sp>
      <p:sp>
        <p:nvSpPr>
          <p:cNvPr id="4" name="Slide Number Placeholder 3"/>
          <p:cNvSpPr>
            <a:spLocks noGrp="1"/>
          </p:cNvSpPr>
          <p:nvPr>
            <p:ph type="sldNum" sz="quarter" idx="10"/>
          </p:nvPr>
        </p:nvSpPr>
        <p:spPr/>
        <p:txBody>
          <a:bodyPr/>
          <a:lstStyle/>
          <a:p>
            <a:fld id="{EF3FDC7E-5B6C-468D-94B4-E50465D8B3AB}" type="slidenum">
              <a:rPr lang="en-GB" smtClean="0"/>
              <a:t>3</a:t>
            </a:fld>
            <a:endParaRPr lang="en-GB"/>
          </a:p>
        </p:txBody>
      </p:sp>
    </p:spTree>
    <p:extLst>
      <p:ext uri="{BB962C8B-B14F-4D97-AF65-F5344CB8AC3E}">
        <p14:creationId xmlns:p14="http://schemas.microsoft.com/office/powerpoint/2010/main" val="565495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Vs GOS burden</a:t>
            </a:r>
            <a:endParaRPr lang="en-GB" dirty="0"/>
          </a:p>
        </p:txBody>
      </p:sp>
      <p:sp>
        <p:nvSpPr>
          <p:cNvPr id="4" name="Slide Number Placeholder 3"/>
          <p:cNvSpPr>
            <a:spLocks noGrp="1"/>
          </p:cNvSpPr>
          <p:nvPr>
            <p:ph type="sldNum" sz="quarter" idx="10"/>
          </p:nvPr>
        </p:nvSpPr>
        <p:spPr/>
        <p:txBody>
          <a:bodyPr/>
          <a:lstStyle/>
          <a:p>
            <a:fld id="{EF3FDC7E-5B6C-468D-94B4-E50465D8B3AB}" type="slidenum">
              <a:rPr lang="en-GB" smtClean="0"/>
              <a:t>17</a:t>
            </a:fld>
            <a:endParaRPr lang="en-GB"/>
          </a:p>
        </p:txBody>
      </p:sp>
    </p:spTree>
    <p:extLst>
      <p:ext uri="{BB962C8B-B14F-4D97-AF65-F5344CB8AC3E}">
        <p14:creationId xmlns:p14="http://schemas.microsoft.com/office/powerpoint/2010/main" val="1722335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random</a:t>
            </a:r>
            <a:endParaRPr lang="en-GB" dirty="0"/>
          </a:p>
        </p:txBody>
      </p:sp>
      <p:sp>
        <p:nvSpPr>
          <p:cNvPr id="4" name="Slide Number Placeholder 3"/>
          <p:cNvSpPr>
            <a:spLocks noGrp="1"/>
          </p:cNvSpPr>
          <p:nvPr>
            <p:ph type="sldNum" sz="quarter" idx="10"/>
          </p:nvPr>
        </p:nvSpPr>
        <p:spPr/>
        <p:txBody>
          <a:bodyPr/>
          <a:lstStyle/>
          <a:p>
            <a:fld id="{EF3FDC7E-5B6C-468D-94B4-E50465D8B3AB}" type="slidenum">
              <a:rPr lang="en-GB" smtClean="0"/>
              <a:t>21</a:t>
            </a:fld>
            <a:endParaRPr lang="en-GB"/>
          </a:p>
        </p:txBody>
      </p:sp>
    </p:spTree>
    <p:extLst>
      <p:ext uri="{BB962C8B-B14F-4D97-AF65-F5344CB8AC3E}">
        <p14:creationId xmlns:p14="http://schemas.microsoft.com/office/powerpoint/2010/main" val="27274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3FDC7E-5B6C-468D-94B4-E50465D8B3AB}" type="slidenum">
              <a:rPr lang="en-GB" smtClean="0"/>
              <a:t>22</a:t>
            </a:fld>
            <a:endParaRPr lang="en-GB"/>
          </a:p>
        </p:txBody>
      </p:sp>
    </p:spTree>
    <p:extLst>
      <p:ext uri="{BB962C8B-B14F-4D97-AF65-F5344CB8AC3E}">
        <p14:creationId xmlns:p14="http://schemas.microsoft.com/office/powerpoint/2010/main" val="338649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E656602-E982-4CBF-821F-75693C24CEB9}" type="datetimeFigureOut">
              <a:rPr lang="en-US" smtClean="0"/>
              <a:pPr/>
              <a:t>5/16/2016</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6AEB598-6367-439B-AA0B-8A764CB15E1A}" type="slidenum">
              <a:rPr lang="en-GB" smtClean="0"/>
              <a:pPr/>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656602-E982-4CBF-821F-75693C24CEB9}" type="datetimeFigureOut">
              <a:rPr lang="en-US" smtClean="0"/>
              <a:pPr/>
              <a:t>5/16/2016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EB598-6367-439B-AA0B-8A764CB15E1A}"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6AEB598-6367-439B-AA0B-8A764CB15E1A}" type="slidenum">
              <a:rPr lang="en-GB" smtClean="0"/>
              <a:pPr/>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656602-E982-4CBF-821F-75693C24CEB9}" type="datetimeFigureOut">
              <a:rPr lang="en-US" smtClean="0"/>
              <a:pPr/>
              <a:t>5/16/2016</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E656602-E982-4CBF-821F-75693C24CEB9}" type="datetimeFigureOut">
              <a:rPr lang="en-US" smtClean="0"/>
              <a:pPr/>
              <a:t>5/16/2016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66AEB598-6367-439B-AA0B-8A764CB15E1A}" type="slidenum">
              <a:rPr lang="en-GB" smtClean="0"/>
              <a:pPr/>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EE656602-E982-4CBF-821F-75693C24CEB9}" type="datetimeFigureOut">
              <a:rPr lang="en-US" smtClean="0"/>
              <a:pPr/>
              <a:t>5/16/2016</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6AEB598-6367-439B-AA0B-8A764CB15E1A}" type="slidenum">
              <a:rPr lang="en-GB" smtClean="0"/>
              <a:pPr/>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656602-E982-4CBF-821F-75693C24CEB9}" type="datetimeFigureOut">
              <a:rPr lang="en-US" smtClean="0"/>
              <a:pPr/>
              <a:t>5/16/2016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AEB598-6367-439B-AA0B-8A764CB15E1A}" type="slidenum">
              <a:rPr lang="en-GB" smtClean="0"/>
              <a:pPr/>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656602-E982-4CBF-821F-75693C24CEB9}" type="datetimeFigureOut">
              <a:rPr lang="en-US" smtClean="0"/>
              <a:pPr/>
              <a:t>5/16/2016</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6AEB598-6367-439B-AA0B-8A764CB15E1A}" type="slidenum">
              <a:rPr lang="en-GB" smtClean="0"/>
              <a:pPr/>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656602-E982-4CBF-821F-75693C24CEB9}" type="datetimeFigureOut">
              <a:rPr lang="en-US" smtClean="0"/>
              <a:pPr/>
              <a:t>5/16/2016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66AEB598-6367-439B-AA0B-8A764CB15E1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E656602-E982-4CBF-821F-75693C24CEB9}" type="datetimeFigureOut">
              <a:rPr lang="en-US" smtClean="0"/>
              <a:pPr/>
              <a:t>5/16/2016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6AEB598-6367-439B-AA0B-8A764CB15E1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6AEB598-6367-439B-AA0B-8A764CB15E1A}" type="slidenum">
              <a:rPr lang="en-GB" smtClean="0"/>
              <a:pPr/>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E656602-E982-4CBF-821F-75693C24CEB9}" type="datetimeFigureOut">
              <a:rPr lang="en-US" smtClean="0"/>
              <a:pPr/>
              <a:t>5/16/2016</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6AEB598-6367-439B-AA0B-8A764CB15E1A}" type="slidenum">
              <a:rPr lang="en-GB" smtClean="0"/>
              <a:pPr/>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E656602-E982-4CBF-821F-75693C24CEB9}" type="datetimeFigureOut">
              <a:rPr lang="en-US" smtClean="0"/>
              <a:pPr/>
              <a:t>5/16/2016</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656602-E982-4CBF-821F-75693C24CEB9}" type="datetimeFigureOut">
              <a:rPr lang="en-US" smtClean="0"/>
              <a:pPr/>
              <a:t>5/16/2016</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6AEB598-6367-439B-AA0B-8A764CB15E1A}" type="slidenum">
              <a:rPr lang="en-GB" smtClean="0"/>
              <a:pPr/>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mailto:sihrazvi@yahoo.co.uk" TargetMode="External"/><Relationship Id="rId2" Type="http://schemas.openxmlformats.org/officeDocument/2006/relationships/hyperlink" Target="mailto:admin@staffsloc.co.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2913856"/>
          </a:xfrm>
        </p:spPr>
        <p:txBody>
          <a:bodyPr>
            <a:normAutofit/>
          </a:bodyPr>
          <a:lstStyle/>
          <a:p>
            <a:r>
              <a:rPr lang="en-GB" sz="2000" dirty="0" smtClean="0"/>
              <a:t>Irfan </a:t>
            </a:r>
            <a:r>
              <a:rPr lang="en-GB" sz="2000" dirty="0" err="1" smtClean="0"/>
              <a:t>Razvi</a:t>
            </a:r>
            <a:r>
              <a:rPr lang="en-GB" sz="2000" dirty="0" smtClean="0"/>
              <a:t> B</a:t>
            </a:r>
            <a:r>
              <a:rPr lang="en-GB" sz="2000" cap="none" dirty="0" smtClean="0"/>
              <a:t>Sc (Hons) </a:t>
            </a:r>
            <a:r>
              <a:rPr lang="en-GB" sz="2000" cap="none" dirty="0" err="1" smtClean="0"/>
              <a:t>MCOptom</a:t>
            </a:r>
            <a:endParaRPr lang="en-GB" sz="2000" cap="none" dirty="0" smtClean="0"/>
          </a:p>
          <a:p>
            <a:endParaRPr lang="en-GB" sz="2000" dirty="0" smtClean="0"/>
          </a:p>
          <a:p>
            <a:r>
              <a:rPr lang="en-GB" dirty="0" smtClean="0"/>
              <a:t>Clinical Governance &amp; Performance Lead(CGPL) for Glaucoma Services</a:t>
            </a:r>
          </a:p>
          <a:p>
            <a:endParaRPr lang="en-GB" dirty="0" smtClean="0"/>
          </a:p>
          <a:p>
            <a:r>
              <a:rPr lang="en-GB" dirty="0" smtClean="0"/>
              <a:t>DIRECTOR Primary Eye Care (Shropshire &amp; Staffordshire) Ltd</a:t>
            </a:r>
          </a:p>
          <a:p>
            <a:endParaRPr lang="en-GB" dirty="0" smtClean="0"/>
          </a:p>
          <a:p>
            <a:r>
              <a:rPr lang="en-GB" dirty="0" smtClean="0"/>
              <a:t>INDEPENDENT OPTOMETRIST</a:t>
            </a:r>
            <a:endParaRPr lang="en-GB" dirty="0"/>
          </a:p>
        </p:txBody>
      </p:sp>
      <p:sp>
        <p:nvSpPr>
          <p:cNvPr id="2" name="Title 1"/>
          <p:cNvSpPr>
            <a:spLocks noGrp="1"/>
          </p:cNvSpPr>
          <p:nvPr>
            <p:ph type="ctrTitle"/>
          </p:nvPr>
        </p:nvSpPr>
        <p:spPr/>
        <p:txBody>
          <a:bodyPr>
            <a:normAutofit/>
          </a:bodyPr>
          <a:lstStyle/>
          <a:p>
            <a:r>
              <a:rPr lang="en-GB" sz="4000" dirty="0" smtClean="0"/>
              <a:t>GRR Service Review</a:t>
            </a:r>
            <a:br>
              <a:rPr lang="en-GB" sz="4000" dirty="0" smtClean="0"/>
            </a:br>
            <a:r>
              <a:rPr lang="en-GB" sz="4000" dirty="0" smtClean="0"/>
              <a:t>MAY 2016</a:t>
            </a:r>
            <a:endParaRPr lang="en-GB"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 – Service Activity</a:t>
            </a:r>
            <a:endParaRPr lang="en-GB" dirty="0"/>
          </a:p>
        </p:txBody>
      </p:sp>
      <p:sp>
        <p:nvSpPr>
          <p:cNvPr id="3" name="Content Placeholder 2"/>
          <p:cNvSpPr>
            <a:spLocks noGrp="1"/>
          </p:cNvSpPr>
          <p:nvPr>
            <p:ph sz="quarter" idx="1"/>
          </p:nvPr>
        </p:nvSpPr>
        <p:spPr/>
        <p:txBody>
          <a:bodyPr>
            <a:normAutofit/>
          </a:bodyPr>
          <a:lstStyle/>
          <a:p>
            <a:pPr>
              <a:buNone/>
            </a:pPr>
            <a:r>
              <a:rPr lang="en-US" dirty="0" smtClean="0"/>
              <a:t>Since the contract started, 29.5% of Service Users who underwent Test A also completed Test B:</a:t>
            </a:r>
          </a:p>
          <a:p>
            <a:pPr>
              <a:buNone/>
            </a:pPr>
            <a:endParaRPr lang="en-GB" dirty="0" smtClean="0"/>
          </a:p>
          <a:p>
            <a:pPr lvl="0"/>
            <a:r>
              <a:rPr lang="en-US" dirty="0" smtClean="0"/>
              <a:t>23.1% of Service Users completing Test B – Stafford &amp; Surrounds CCG</a:t>
            </a:r>
          </a:p>
          <a:p>
            <a:pPr marL="0" lvl="0" indent="0">
              <a:buNone/>
            </a:pPr>
            <a:endParaRPr lang="en-GB" dirty="0" smtClean="0"/>
          </a:p>
          <a:p>
            <a:pPr lvl="0"/>
            <a:r>
              <a:rPr lang="en-US" dirty="0" smtClean="0"/>
              <a:t>6.4% of Service Users completing Test B – </a:t>
            </a:r>
            <a:r>
              <a:rPr lang="en-US" dirty="0" err="1" smtClean="0"/>
              <a:t>Cannock</a:t>
            </a:r>
            <a:r>
              <a:rPr lang="en-US" dirty="0" smtClean="0"/>
              <a:t> Chase CCG</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 – Service Activity</a:t>
            </a:r>
            <a:endParaRPr lang="en-GB" dirty="0"/>
          </a:p>
        </p:txBody>
      </p:sp>
      <p:sp>
        <p:nvSpPr>
          <p:cNvPr id="3" name="Content Placeholder 2"/>
          <p:cNvSpPr>
            <a:spLocks noGrp="1"/>
          </p:cNvSpPr>
          <p:nvPr>
            <p:ph sz="quarter" idx="1"/>
          </p:nvPr>
        </p:nvSpPr>
        <p:spPr/>
        <p:txBody>
          <a:bodyPr>
            <a:normAutofit fontScale="85000" lnSpcReduction="20000"/>
          </a:bodyPr>
          <a:lstStyle/>
          <a:p>
            <a:endParaRPr lang="en-US" sz="4000" dirty="0" smtClean="0"/>
          </a:p>
          <a:p>
            <a:r>
              <a:rPr lang="en-US" sz="4000" dirty="0" smtClean="0"/>
              <a:t>There are currently 13 practices accredited under this contract to provide services under  the GRR scheme. However, according to the data submitted by </a:t>
            </a:r>
            <a:r>
              <a:rPr lang="en-US" sz="4000" dirty="0" err="1" smtClean="0"/>
              <a:t>Webstar</a:t>
            </a:r>
            <a:r>
              <a:rPr lang="en-US" sz="4000" dirty="0" smtClean="0"/>
              <a:t>, only 7 practices have been delivering services so far under this contract!</a:t>
            </a:r>
          </a:p>
          <a:p>
            <a:pPr marL="0" indent="0">
              <a:buNone/>
            </a:pPr>
            <a:r>
              <a:rPr lang="en-US" sz="4000" dirty="0" smtClean="0"/>
              <a:t/>
            </a:r>
            <a:br>
              <a:rPr lang="en-US" sz="4000" dirty="0" smtClean="0"/>
            </a:br>
            <a:r>
              <a:rPr lang="en-US" sz="4000" dirty="0" smtClean="0"/>
              <a:t> </a:t>
            </a:r>
            <a:endParaRPr lang="en-GB" sz="4000" dirty="0" smtClean="0"/>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GRR – Local Quality Requirements</a:t>
            </a:r>
            <a:endParaRPr lang="en-GB" sz="3200" dirty="0"/>
          </a:p>
        </p:txBody>
      </p:sp>
      <p:sp>
        <p:nvSpPr>
          <p:cNvPr id="3" name="Content Placeholder 2"/>
          <p:cNvSpPr>
            <a:spLocks noGrp="1"/>
          </p:cNvSpPr>
          <p:nvPr>
            <p:ph sz="quarter" idx="1"/>
          </p:nvPr>
        </p:nvSpPr>
        <p:spPr/>
        <p:txBody>
          <a:bodyPr>
            <a:normAutofit/>
          </a:bodyPr>
          <a:lstStyle/>
          <a:p>
            <a:pPr>
              <a:buNone/>
            </a:pPr>
            <a:r>
              <a:rPr lang="en-US" sz="2400" dirty="0" smtClean="0"/>
              <a:t>Under Schedule 4C of the contract, the Glaucoma Referral Refinement Scheme is measured against the following KPIs:</a:t>
            </a:r>
            <a:endParaRPr lang="en-GB" sz="2400" dirty="0" smtClean="0"/>
          </a:p>
          <a:p>
            <a:pPr lvl="0"/>
            <a:r>
              <a:rPr lang="en-US" sz="2400" dirty="0" smtClean="0"/>
              <a:t>95% of Service Users are contacted by the service within 48 hours of referral. </a:t>
            </a:r>
            <a:r>
              <a:rPr lang="en-US" sz="2400" i="1" dirty="0" smtClean="0"/>
              <a:t>(Measured monthly)</a:t>
            </a:r>
            <a:endParaRPr lang="en-GB" sz="2400" dirty="0" smtClean="0"/>
          </a:p>
          <a:p>
            <a:pPr lvl="0"/>
            <a:r>
              <a:rPr lang="en-US" sz="2400" dirty="0" smtClean="0"/>
              <a:t>95% of Service Users are seen by the service within 2 weeks of referral. </a:t>
            </a:r>
            <a:r>
              <a:rPr lang="en-US" sz="2400" i="1" dirty="0" smtClean="0"/>
              <a:t>(Measured monthly)</a:t>
            </a:r>
            <a:endParaRPr lang="en-GB" sz="2400" dirty="0" smtClean="0"/>
          </a:p>
          <a:p>
            <a:pPr lvl="0"/>
            <a:r>
              <a:rPr lang="en-US" sz="2400" dirty="0" smtClean="0"/>
              <a:t>95% of Service Users report positive experience of the service (responses to be either ‘extremely likely’ or ‘likely’). </a:t>
            </a:r>
            <a:r>
              <a:rPr lang="en-US" sz="2400" i="1" dirty="0" smtClean="0"/>
              <a:t>(Measured annually).</a:t>
            </a:r>
            <a:endParaRPr lang="en-GB" sz="2400" dirty="0" smtClean="0"/>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500034" y="571481"/>
          <a:ext cx="8072494" cy="5715040"/>
        </p:xfrm>
        <a:graphic>
          <a:graphicData uri="http://schemas.openxmlformats.org/drawingml/2006/table">
            <a:tbl>
              <a:tblPr/>
              <a:tblGrid>
                <a:gridCol w="478252"/>
                <a:gridCol w="1662576"/>
                <a:gridCol w="737898"/>
                <a:gridCol w="518455"/>
                <a:gridCol w="520969"/>
                <a:gridCol w="519293"/>
                <a:gridCol w="518455"/>
                <a:gridCol w="520969"/>
                <a:gridCol w="518455"/>
                <a:gridCol w="519293"/>
                <a:gridCol w="520969"/>
                <a:gridCol w="518455"/>
                <a:gridCol w="518455"/>
              </a:tblGrid>
              <a:tr h="1033878">
                <a:tc>
                  <a:txBody>
                    <a:bodyPr/>
                    <a:lstStyle/>
                    <a:p>
                      <a:pPr marL="65405">
                        <a:spcBef>
                          <a:spcPts val="485"/>
                        </a:spcBef>
                        <a:spcAft>
                          <a:spcPts val="0"/>
                        </a:spcAft>
                      </a:pPr>
                      <a:r>
                        <a:rPr lang="en-US" sz="1400" b="1" dirty="0">
                          <a:solidFill>
                            <a:schemeClr val="bg1"/>
                          </a:solidFill>
                          <a:latin typeface="Calibri"/>
                          <a:ea typeface="Calibri"/>
                          <a:cs typeface="Calibri"/>
                        </a:rPr>
                        <a:t>Ref.</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65405">
                        <a:spcBef>
                          <a:spcPts val="485"/>
                        </a:spcBef>
                        <a:spcAft>
                          <a:spcPts val="0"/>
                        </a:spcAft>
                      </a:pPr>
                      <a:r>
                        <a:rPr lang="en-US" sz="1400" b="1" dirty="0">
                          <a:solidFill>
                            <a:schemeClr val="bg1"/>
                          </a:solidFill>
                          <a:latin typeface="Calibri"/>
                          <a:ea typeface="Calibri"/>
                          <a:cs typeface="Calibri"/>
                        </a:rPr>
                        <a:t>Local Quality Requirement</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52705" marR="52705" algn="ctr">
                        <a:spcBef>
                          <a:spcPts val="485"/>
                        </a:spcBef>
                        <a:spcAft>
                          <a:spcPts val="0"/>
                        </a:spcAft>
                      </a:pPr>
                      <a:r>
                        <a:rPr lang="en-US" sz="1400" b="1">
                          <a:solidFill>
                            <a:schemeClr val="bg1"/>
                          </a:solidFill>
                          <a:latin typeface="Calibri"/>
                          <a:ea typeface="Calibri"/>
                          <a:cs typeface="Calibri"/>
                        </a:rPr>
                        <a:t>Threshold</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69850">
                        <a:spcBef>
                          <a:spcPts val="485"/>
                        </a:spcBef>
                        <a:spcAft>
                          <a:spcPts val="0"/>
                        </a:spcAft>
                      </a:pPr>
                      <a:r>
                        <a:rPr lang="en-US" sz="1400" b="1">
                          <a:solidFill>
                            <a:schemeClr val="bg1"/>
                          </a:solidFill>
                          <a:latin typeface="Calibri"/>
                          <a:ea typeface="Calibri"/>
                          <a:cs typeface="Calibri"/>
                        </a:rPr>
                        <a:t>Jul-15</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141605" marR="84455" indent="-45720">
                        <a:spcAft>
                          <a:spcPts val="0"/>
                        </a:spcAft>
                      </a:pPr>
                      <a:r>
                        <a:rPr lang="en-US" sz="1400" b="1">
                          <a:solidFill>
                            <a:schemeClr val="bg1"/>
                          </a:solidFill>
                          <a:latin typeface="Calibri"/>
                          <a:ea typeface="Calibri"/>
                          <a:cs typeface="Calibri"/>
                        </a:rPr>
                        <a:t>Aug- 15</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141605" marR="90170" indent="-41910">
                        <a:spcAft>
                          <a:spcPts val="0"/>
                        </a:spcAft>
                      </a:pPr>
                      <a:r>
                        <a:rPr lang="en-US" sz="1400" b="1">
                          <a:solidFill>
                            <a:schemeClr val="bg1"/>
                          </a:solidFill>
                          <a:latin typeface="Calibri"/>
                          <a:ea typeface="Calibri"/>
                          <a:cs typeface="Calibri"/>
                        </a:rPr>
                        <a:t>Sep- 15</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141605" marR="93345" indent="-38100">
                        <a:spcAft>
                          <a:spcPts val="0"/>
                        </a:spcAft>
                      </a:pPr>
                      <a:r>
                        <a:rPr lang="en-US" sz="1400" b="1">
                          <a:solidFill>
                            <a:schemeClr val="bg1"/>
                          </a:solidFill>
                          <a:latin typeface="Calibri"/>
                          <a:ea typeface="Calibri"/>
                          <a:cs typeface="Calibri"/>
                        </a:rPr>
                        <a:t>Oct- 15</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141605" marR="81915" indent="-48895">
                        <a:spcAft>
                          <a:spcPts val="0"/>
                        </a:spcAft>
                      </a:pPr>
                      <a:r>
                        <a:rPr lang="en-US" sz="1400" b="1">
                          <a:solidFill>
                            <a:schemeClr val="bg1"/>
                          </a:solidFill>
                          <a:latin typeface="Calibri"/>
                          <a:ea typeface="Calibri"/>
                          <a:cs typeface="Calibri"/>
                        </a:rPr>
                        <a:t>Nov- 15</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141605" marR="86995" indent="-43180">
                        <a:spcAft>
                          <a:spcPts val="0"/>
                        </a:spcAft>
                      </a:pPr>
                      <a:r>
                        <a:rPr lang="en-US" sz="1400" b="1">
                          <a:solidFill>
                            <a:schemeClr val="bg1"/>
                          </a:solidFill>
                          <a:latin typeface="Calibri"/>
                          <a:ea typeface="Calibri"/>
                          <a:cs typeface="Calibri"/>
                        </a:rPr>
                        <a:t>Dec- 15</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141605" marR="97155" indent="-33655">
                        <a:spcAft>
                          <a:spcPts val="0"/>
                        </a:spcAft>
                      </a:pPr>
                      <a:r>
                        <a:rPr lang="en-US" sz="1400" b="1">
                          <a:solidFill>
                            <a:schemeClr val="bg1"/>
                          </a:solidFill>
                          <a:latin typeface="Calibri"/>
                          <a:ea typeface="Calibri"/>
                          <a:cs typeface="Calibri"/>
                        </a:rPr>
                        <a:t>Jan- 16</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141605" marR="90805" indent="-40005">
                        <a:spcAft>
                          <a:spcPts val="0"/>
                        </a:spcAft>
                      </a:pPr>
                      <a:r>
                        <a:rPr lang="en-US" sz="1400" b="1">
                          <a:solidFill>
                            <a:schemeClr val="bg1"/>
                          </a:solidFill>
                          <a:latin typeface="Calibri"/>
                          <a:ea typeface="Calibri"/>
                          <a:cs typeface="Calibri"/>
                        </a:rPr>
                        <a:t>Feb- 16</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141605" marR="78105" indent="-52070">
                        <a:spcAft>
                          <a:spcPts val="0"/>
                        </a:spcAft>
                      </a:pPr>
                      <a:r>
                        <a:rPr lang="en-US" sz="1400" b="1">
                          <a:solidFill>
                            <a:schemeClr val="bg1"/>
                          </a:solidFill>
                          <a:latin typeface="Calibri"/>
                          <a:ea typeface="Calibri"/>
                          <a:cs typeface="Calibri"/>
                        </a:rPr>
                        <a:t>Mar- 16</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c>
                  <a:txBody>
                    <a:bodyPr/>
                    <a:lstStyle/>
                    <a:p>
                      <a:pPr marL="66675" marR="66675" algn="ctr">
                        <a:spcBef>
                          <a:spcPts val="485"/>
                        </a:spcBef>
                        <a:spcAft>
                          <a:spcPts val="0"/>
                        </a:spcAft>
                      </a:pPr>
                      <a:r>
                        <a:rPr lang="en-US" sz="1400" b="1">
                          <a:solidFill>
                            <a:schemeClr val="bg1"/>
                          </a:solidFill>
                          <a:latin typeface="Calibri"/>
                          <a:ea typeface="Calibri"/>
                          <a:cs typeface="Calibri"/>
                        </a:rPr>
                        <a:t>YTD</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0"/>
                    </a:solidFill>
                  </a:tcPr>
                </a:tc>
              </a:tr>
              <a:tr h="1566480">
                <a:tc>
                  <a:txBody>
                    <a:bodyPr/>
                    <a:lstStyle/>
                    <a:p>
                      <a:pPr marL="65405" marR="64770" algn="just">
                        <a:spcBef>
                          <a:spcPts val="15"/>
                        </a:spcBef>
                        <a:spcAft>
                          <a:spcPts val="0"/>
                        </a:spcAft>
                      </a:pPr>
                      <a:r>
                        <a:rPr lang="en-US" sz="1400" b="1">
                          <a:solidFill>
                            <a:schemeClr val="bg1"/>
                          </a:solidFill>
                          <a:latin typeface="Calibri"/>
                          <a:ea typeface="Calibri"/>
                          <a:cs typeface="Calibri"/>
                        </a:rPr>
                        <a:t>GRR_ LQR_ 1</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65405" marR="90805">
                        <a:spcBef>
                          <a:spcPts val="15"/>
                        </a:spcBef>
                        <a:spcAft>
                          <a:spcPts val="0"/>
                        </a:spcAft>
                      </a:pPr>
                      <a:r>
                        <a:rPr lang="en-US" sz="1400" b="1" dirty="0">
                          <a:solidFill>
                            <a:schemeClr val="bg1"/>
                          </a:solidFill>
                          <a:latin typeface="Calibri"/>
                          <a:ea typeface="Calibri"/>
                          <a:cs typeface="Calibri"/>
                        </a:rPr>
                        <a:t>Service Users are contacted by the service within 48 hours of referral</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Bef>
                          <a:spcPts val="15"/>
                        </a:spcBef>
                        <a:spcAft>
                          <a:spcPts val="0"/>
                        </a:spcAft>
                      </a:pPr>
                      <a:endParaRPr lang="en-GB" sz="1400" b="1" dirty="0">
                        <a:solidFill>
                          <a:schemeClr val="bg1"/>
                        </a:solidFill>
                        <a:latin typeface="Calibri"/>
                        <a:ea typeface="Calibri"/>
                        <a:cs typeface="Calibri"/>
                      </a:endParaRPr>
                    </a:p>
                    <a:p>
                      <a:pPr marL="52705" marR="51435" algn="ctr">
                        <a:spcAft>
                          <a:spcPts val="0"/>
                        </a:spcAft>
                      </a:pPr>
                      <a:r>
                        <a:rPr lang="en-US" sz="1400" b="1" dirty="0">
                          <a:solidFill>
                            <a:schemeClr val="bg1"/>
                          </a:solidFill>
                          <a:latin typeface="Calibri"/>
                          <a:ea typeface="Calibri"/>
                          <a:cs typeface="Calibri"/>
                        </a:rPr>
                        <a:t>95%</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Bef>
                          <a:spcPts val="15"/>
                        </a:spcBef>
                        <a:spcAft>
                          <a:spcPts val="0"/>
                        </a:spcAft>
                      </a:pPr>
                      <a:endParaRPr lang="en-GB" sz="1400" b="1" dirty="0">
                        <a:solidFill>
                          <a:schemeClr val="bg1"/>
                        </a:solidFill>
                        <a:latin typeface="Calibri"/>
                        <a:ea typeface="Calibri"/>
                        <a:cs typeface="Calibri"/>
                      </a:endParaRPr>
                    </a:p>
                    <a:p>
                      <a:pPr marL="78740">
                        <a:spcAft>
                          <a:spcPts val="0"/>
                        </a:spcAft>
                      </a:pPr>
                      <a:r>
                        <a:rPr lang="en-US" sz="1400" b="1" dirty="0">
                          <a:solidFill>
                            <a:schemeClr val="bg1"/>
                          </a:solidFill>
                          <a:latin typeface="Calibri"/>
                          <a:ea typeface="Calibri"/>
                          <a:cs typeface="Calibri"/>
                        </a:rPr>
                        <a:t>100%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Bef>
                          <a:spcPts val="15"/>
                        </a:spcBef>
                        <a:spcAft>
                          <a:spcPts val="0"/>
                        </a:spcAft>
                      </a:pPr>
                      <a:endParaRPr lang="en-GB" sz="1400" b="1" dirty="0">
                        <a:solidFill>
                          <a:schemeClr val="bg1"/>
                        </a:solidFill>
                        <a:latin typeface="Calibri"/>
                        <a:ea typeface="Calibri"/>
                        <a:cs typeface="Calibri"/>
                      </a:endParaRPr>
                    </a:p>
                    <a:p>
                      <a:pPr marL="67945" marR="67945" algn="ctr">
                        <a:spcAft>
                          <a:spcPts val="0"/>
                        </a:spcAft>
                      </a:pPr>
                      <a:r>
                        <a:rPr lang="en-US" sz="1400" b="1" dirty="0">
                          <a:solidFill>
                            <a:schemeClr val="bg1"/>
                          </a:solidFill>
                          <a:latin typeface="Calibri"/>
                          <a:ea typeface="Calibri"/>
                          <a:cs typeface="Calibri"/>
                        </a:rPr>
                        <a:t>100%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Bef>
                          <a:spcPts val="15"/>
                        </a:spcBef>
                        <a:spcAft>
                          <a:spcPts val="0"/>
                        </a:spcAft>
                      </a:pPr>
                      <a:endParaRPr lang="en-GB" sz="1400" b="1" dirty="0">
                        <a:solidFill>
                          <a:schemeClr val="bg1"/>
                        </a:solidFill>
                        <a:latin typeface="Calibri"/>
                        <a:ea typeface="Calibri"/>
                        <a:cs typeface="Calibri"/>
                      </a:endParaRPr>
                    </a:p>
                    <a:p>
                      <a:pPr marR="78105" algn="r">
                        <a:spcAft>
                          <a:spcPts val="0"/>
                        </a:spcAft>
                      </a:pPr>
                      <a:r>
                        <a:rPr lang="en-US" sz="1400" b="1" dirty="0">
                          <a:solidFill>
                            <a:schemeClr val="bg1"/>
                          </a:solidFill>
                          <a:latin typeface="Calibri"/>
                          <a:ea typeface="Calibri"/>
                          <a:cs typeface="Calibri"/>
                        </a:rPr>
                        <a:t>100%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Bef>
                          <a:spcPts val="15"/>
                        </a:spcBef>
                        <a:spcAft>
                          <a:spcPts val="0"/>
                        </a:spcAft>
                      </a:pPr>
                      <a:endParaRPr lang="en-GB" sz="1400" b="1" dirty="0">
                        <a:solidFill>
                          <a:schemeClr val="bg1"/>
                        </a:solidFill>
                        <a:latin typeface="Calibri"/>
                        <a:ea typeface="Calibri"/>
                        <a:cs typeface="Calibri"/>
                      </a:endParaRPr>
                    </a:p>
                    <a:p>
                      <a:pPr marL="66675" marR="66675" algn="ctr">
                        <a:spcAft>
                          <a:spcPts val="0"/>
                        </a:spcAft>
                      </a:pPr>
                      <a:r>
                        <a:rPr lang="en-US" sz="1400" b="1" dirty="0">
                          <a:solidFill>
                            <a:schemeClr val="bg1"/>
                          </a:solidFill>
                          <a:latin typeface="Calibri"/>
                          <a:ea typeface="Calibri"/>
                          <a:cs typeface="Calibri"/>
                        </a:rPr>
                        <a:t>100%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Bef>
                          <a:spcPts val="15"/>
                        </a:spcBef>
                        <a:spcAft>
                          <a:spcPts val="0"/>
                        </a:spcAft>
                      </a:pPr>
                      <a:endParaRPr lang="en-GB" sz="1400" b="1" dirty="0">
                        <a:solidFill>
                          <a:schemeClr val="bg1"/>
                        </a:solidFill>
                        <a:latin typeface="Calibri"/>
                        <a:ea typeface="Calibri"/>
                        <a:cs typeface="Calibri"/>
                      </a:endParaRPr>
                    </a:p>
                    <a:p>
                      <a:pPr marL="67945" marR="67945" algn="ctr">
                        <a:spcAft>
                          <a:spcPts val="0"/>
                        </a:spcAft>
                      </a:pPr>
                      <a:r>
                        <a:rPr lang="en-US" sz="1400" b="1" dirty="0">
                          <a:solidFill>
                            <a:schemeClr val="bg1"/>
                          </a:solidFill>
                          <a:latin typeface="Calibri"/>
                          <a:ea typeface="Calibri"/>
                          <a:cs typeface="Calibri"/>
                        </a:rPr>
                        <a:t>97%</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Bef>
                          <a:spcPts val="15"/>
                        </a:spcBef>
                        <a:spcAft>
                          <a:spcPts val="0"/>
                        </a:spcAft>
                      </a:pPr>
                      <a:endParaRPr lang="en-GB" sz="1400" b="1" dirty="0">
                        <a:solidFill>
                          <a:schemeClr val="bg1"/>
                        </a:solidFill>
                        <a:latin typeface="Calibri"/>
                        <a:ea typeface="Calibri"/>
                        <a:cs typeface="Calibri"/>
                      </a:endParaRPr>
                    </a:p>
                    <a:p>
                      <a:pPr marL="78740">
                        <a:spcAft>
                          <a:spcPts val="0"/>
                        </a:spcAft>
                      </a:pPr>
                      <a:r>
                        <a:rPr lang="en-US" sz="1400" b="1" dirty="0">
                          <a:solidFill>
                            <a:schemeClr val="bg1"/>
                          </a:solidFill>
                          <a:latin typeface="Calibri"/>
                          <a:ea typeface="Calibri"/>
                          <a:cs typeface="Calibri"/>
                        </a:rPr>
                        <a:t>100%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Bef>
                          <a:spcPts val="15"/>
                        </a:spcBef>
                        <a:spcAft>
                          <a:spcPts val="0"/>
                        </a:spcAft>
                      </a:pPr>
                      <a:endParaRPr lang="en-GB" sz="1400" b="1" dirty="0">
                        <a:solidFill>
                          <a:schemeClr val="bg1"/>
                        </a:solidFill>
                        <a:latin typeface="Calibri"/>
                        <a:ea typeface="Calibri"/>
                        <a:cs typeface="Calibri"/>
                      </a:endParaRPr>
                    </a:p>
                    <a:p>
                      <a:pPr marL="67310" marR="67310" algn="ctr">
                        <a:spcAft>
                          <a:spcPts val="0"/>
                        </a:spcAft>
                      </a:pPr>
                      <a:r>
                        <a:rPr lang="en-US" sz="1400" b="1" dirty="0">
                          <a:solidFill>
                            <a:schemeClr val="bg1"/>
                          </a:solidFill>
                          <a:latin typeface="Calibri"/>
                          <a:ea typeface="Calibri"/>
                          <a:cs typeface="Calibri"/>
                        </a:rPr>
                        <a:t>100%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Bef>
                          <a:spcPts val="15"/>
                        </a:spcBef>
                        <a:spcAft>
                          <a:spcPts val="0"/>
                        </a:spcAft>
                      </a:pPr>
                      <a:endParaRPr lang="en-GB" sz="1400" b="1" dirty="0">
                        <a:solidFill>
                          <a:schemeClr val="bg1"/>
                        </a:solidFill>
                        <a:latin typeface="Calibri"/>
                        <a:ea typeface="Calibri"/>
                        <a:cs typeface="Calibri"/>
                      </a:endParaRPr>
                    </a:p>
                    <a:p>
                      <a:pPr marL="67945" marR="67945" algn="ctr">
                        <a:spcAft>
                          <a:spcPts val="0"/>
                        </a:spcAft>
                      </a:pPr>
                      <a:r>
                        <a:rPr lang="en-US" sz="1400" b="1" dirty="0">
                          <a:solidFill>
                            <a:schemeClr val="bg1"/>
                          </a:solidFill>
                          <a:latin typeface="Calibri"/>
                          <a:ea typeface="Calibri"/>
                          <a:cs typeface="Calibri"/>
                        </a:rPr>
                        <a:t>97%</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Aft>
                          <a:spcPts val="0"/>
                        </a:spcAft>
                      </a:pPr>
                      <a:endParaRPr lang="en-US"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en-GB" sz="1400" b="1">
                        <a:solidFill>
                          <a:schemeClr val="bg1"/>
                        </a:solidFill>
                        <a:latin typeface="Calibri"/>
                        <a:ea typeface="Calibri"/>
                        <a:cs typeface="Calibri"/>
                      </a:endParaRPr>
                    </a:p>
                    <a:p>
                      <a:pPr marL="66675" marR="65405" algn="ctr">
                        <a:spcAft>
                          <a:spcPts val="0"/>
                        </a:spcAft>
                      </a:pPr>
                      <a:r>
                        <a:rPr lang="en-US" sz="1400" b="1">
                          <a:solidFill>
                            <a:schemeClr val="bg1"/>
                          </a:solidFill>
                          <a:latin typeface="Calibri"/>
                          <a:ea typeface="Calibri"/>
                          <a:cs typeface="Calibri"/>
                        </a:rPr>
                        <a:t>99%</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r>
              <a:tr h="1553424">
                <a:tc>
                  <a:txBody>
                    <a:bodyPr/>
                    <a:lstStyle/>
                    <a:p>
                      <a:pPr marL="65405" marR="64770" algn="just">
                        <a:spcAft>
                          <a:spcPts val="0"/>
                        </a:spcAft>
                      </a:pPr>
                      <a:r>
                        <a:rPr lang="en-US" sz="1400" b="1">
                          <a:solidFill>
                            <a:schemeClr val="bg1"/>
                          </a:solidFill>
                          <a:latin typeface="Calibri"/>
                          <a:ea typeface="Calibri"/>
                          <a:cs typeface="Calibri"/>
                        </a:rPr>
                        <a:t>GRR_ LQR_ 2</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65405" marR="86995">
                        <a:spcAft>
                          <a:spcPts val="0"/>
                        </a:spcAft>
                      </a:pPr>
                      <a:r>
                        <a:rPr lang="en-US" sz="1400" b="1" dirty="0">
                          <a:solidFill>
                            <a:schemeClr val="bg1"/>
                          </a:solidFill>
                          <a:latin typeface="Calibri"/>
                          <a:ea typeface="Calibri"/>
                          <a:cs typeface="Calibri"/>
                        </a:rPr>
                        <a:t>Service Users are seen by the service within 2 weeks of referral</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endParaRPr lang="en-GB" sz="1400" b="1" dirty="0">
                        <a:solidFill>
                          <a:schemeClr val="bg1"/>
                        </a:solidFill>
                        <a:latin typeface="Calibri"/>
                        <a:ea typeface="Calibri"/>
                        <a:cs typeface="Calibri"/>
                      </a:endParaRPr>
                    </a:p>
                    <a:p>
                      <a:pPr marL="52705" marR="51435" algn="ctr">
                        <a:spcAft>
                          <a:spcPts val="0"/>
                        </a:spcAft>
                      </a:pPr>
                      <a:r>
                        <a:rPr lang="en-US" sz="1400" b="1" dirty="0">
                          <a:solidFill>
                            <a:schemeClr val="bg1"/>
                          </a:solidFill>
                          <a:latin typeface="Calibri"/>
                          <a:ea typeface="Calibri"/>
                          <a:cs typeface="Calibri"/>
                        </a:rPr>
                        <a:t>95%</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endParaRPr lang="en-GB" sz="1400" b="1" dirty="0">
                        <a:solidFill>
                          <a:schemeClr val="bg1"/>
                        </a:solidFill>
                        <a:latin typeface="Calibri"/>
                        <a:ea typeface="Calibri"/>
                        <a:cs typeface="Calibri"/>
                      </a:endParaRPr>
                    </a:p>
                    <a:p>
                      <a:pPr marL="78740">
                        <a:spcAft>
                          <a:spcPts val="0"/>
                        </a:spcAft>
                      </a:pPr>
                      <a:r>
                        <a:rPr lang="en-US" sz="1400" b="1" dirty="0">
                          <a:solidFill>
                            <a:schemeClr val="bg1"/>
                          </a:solidFill>
                          <a:latin typeface="Calibri"/>
                          <a:ea typeface="Calibri"/>
                          <a:cs typeface="Calibri"/>
                        </a:rPr>
                        <a:t>100%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Aft>
                          <a:spcPts val="0"/>
                        </a:spcAft>
                      </a:pPr>
                      <a:endParaRPr lang="en-GB" sz="1400" b="1" dirty="0">
                        <a:solidFill>
                          <a:schemeClr val="bg1"/>
                        </a:solidFill>
                        <a:latin typeface="Calibri"/>
                        <a:ea typeface="Calibri"/>
                        <a:cs typeface="Calibri"/>
                      </a:endParaRPr>
                    </a:p>
                    <a:p>
                      <a:pPr marL="67945" marR="67945" algn="ctr">
                        <a:spcAft>
                          <a:spcPts val="0"/>
                        </a:spcAft>
                      </a:pPr>
                      <a:r>
                        <a:rPr lang="en-US" sz="1400" b="1" dirty="0">
                          <a:solidFill>
                            <a:schemeClr val="bg1"/>
                          </a:solidFill>
                          <a:latin typeface="Calibri"/>
                          <a:ea typeface="Calibri"/>
                          <a:cs typeface="Calibri"/>
                        </a:rPr>
                        <a:t>100%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Aft>
                          <a:spcPts val="0"/>
                        </a:spcAft>
                      </a:pPr>
                      <a:endParaRPr lang="en-GB" sz="1400" b="1" dirty="0">
                        <a:solidFill>
                          <a:schemeClr val="bg1"/>
                        </a:solidFill>
                        <a:latin typeface="Calibri"/>
                        <a:ea typeface="Calibri"/>
                        <a:cs typeface="Calibri"/>
                      </a:endParaRPr>
                    </a:p>
                    <a:p>
                      <a:pPr marR="78105" algn="r">
                        <a:spcAft>
                          <a:spcPts val="0"/>
                        </a:spcAft>
                      </a:pPr>
                      <a:r>
                        <a:rPr lang="en-US" sz="1400" b="1" dirty="0">
                          <a:solidFill>
                            <a:schemeClr val="bg1"/>
                          </a:solidFill>
                          <a:latin typeface="Calibri"/>
                          <a:ea typeface="Calibri"/>
                          <a:cs typeface="Calibri"/>
                        </a:rPr>
                        <a:t>100%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D69B"/>
                    </a:solidFill>
                  </a:tcPr>
                </a:tc>
                <a:tc>
                  <a:txBody>
                    <a:bodyPr/>
                    <a:lstStyle/>
                    <a:p>
                      <a:pPr>
                        <a:spcAft>
                          <a:spcPts val="0"/>
                        </a:spcAft>
                      </a:pPr>
                      <a:endParaRPr lang="en-GB" sz="1400" b="1" dirty="0">
                        <a:solidFill>
                          <a:schemeClr val="bg1"/>
                        </a:solidFill>
                        <a:latin typeface="Calibri"/>
                        <a:ea typeface="Calibri"/>
                        <a:cs typeface="Calibri"/>
                      </a:endParaRPr>
                    </a:p>
                    <a:p>
                      <a:pPr marL="66675" marR="66675" algn="ctr">
                        <a:spcAft>
                          <a:spcPts val="0"/>
                        </a:spcAft>
                      </a:pPr>
                      <a:r>
                        <a:rPr lang="en-US" sz="1400" b="1" dirty="0">
                          <a:solidFill>
                            <a:schemeClr val="bg1"/>
                          </a:solidFill>
                          <a:latin typeface="Calibri"/>
                          <a:ea typeface="Calibri"/>
                          <a:cs typeface="Calibri"/>
                        </a:rPr>
                        <a:t>87%</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593"/>
                    </a:solidFill>
                  </a:tcPr>
                </a:tc>
                <a:tc>
                  <a:txBody>
                    <a:bodyPr/>
                    <a:lstStyle/>
                    <a:p>
                      <a:pPr>
                        <a:spcAft>
                          <a:spcPts val="0"/>
                        </a:spcAft>
                      </a:pPr>
                      <a:endParaRPr lang="en-GB" sz="1400" b="1" dirty="0">
                        <a:solidFill>
                          <a:schemeClr val="bg1"/>
                        </a:solidFill>
                        <a:latin typeface="Calibri"/>
                        <a:ea typeface="Calibri"/>
                        <a:cs typeface="Calibri"/>
                      </a:endParaRPr>
                    </a:p>
                    <a:p>
                      <a:pPr marL="67945" marR="67945" algn="ctr">
                        <a:spcAft>
                          <a:spcPts val="0"/>
                        </a:spcAft>
                      </a:pPr>
                      <a:r>
                        <a:rPr lang="en-US" sz="1400" b="1" dirty="0">
                          <a:solidFill>
                            <a:schemeClr val="bg1"/>
                          </a:solidFill>
                          <a:latin typeface="Calibri"/>
                          <a:ea typeface="Calibri"/>
                          <a:cs typeface="Calibri"/>
                        </a:rPr>
                        <a:t>87%</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593"/>
                    </a:solidFill>
                  </a:tcPr>
                </a:tc>
                <a:tc>
                  <a:txBody>
                    <a:bodyPr/>
                    <a:lstStyle/>
                    <a:p>
                      <a:pPr>
                        <a:spcAft>
                          <a:spcPts val="0"/>
                        </a:spcAft>
                      </a:pPr>
                      <a:endParaRPr lang="en-GB" sz="1400" b="1" dirty="0">
                        <a:solidFill>
                          <a:schemeClr val="bg1"/>
                        </a:solidFill>
                        <a:latin typeface="Calibri"/>
                        <a:ea typeface="Calibri"/>
                        <a:cs typeface="Calibri"/>
                      </a:endParaRPr>
                    </a:p>
                    <a:p>
                      <a:pPr marL="104775">
                        <a:spcAft>
                          <a:spcPts val="0"/>
                        </a:spcAft>
                      </a:pPr>
                      <a:r>
                        <a:rPr lang="en-US" sz="1400" b="1" dirty="0">
                          <a:solidFill>
                            <a:schemeClr val="bg1"/>
                          </a:solidFill>
                          <a:latin typeface="Calibri"/>
                          <a:ea typeface="Calibri"/>
                          <a:cs typeface="Calibri"/>
                        </a:rPr>
                        <a:t>90%</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593"/>
                    </a:solidFill>
                  </a:tcPr>
                </a:tc>
                <a:tc>
                  <a:txBody>
                    <a:bodyPr/>
                    <a:lstStyle/>
                    <a:p>
                      <a:pPr>
                        <a:spcAft>
                          <a:spcPts val="0"/>
                        </a:spcAft>
                      </a:pPr>
                      <a:endParaRPr lang="en-GB" sz="1400" b="1" dirty="0">
                        <a:solidFill>
                          <a:schemeClr val="bg1"/>
                        </a:solidFill>
                        <a:latin typeface="Calibri"/>
                        <a:ea typeface="Calibri"/>
                        <a:cs typeface="Calibri"/>
                      </a:endParaRPr>
                    </a:p>
                    <a:p>
                      <a:pPr marL="67310" marR="67310" algn="ctr">
                        <a:spcAft>
                          <a:spcPts val="0"/>
                        </a:spcAft>
                      </a:pPr>
                      <a:r>
                        <a:rPr lang="en-US" sz="1400" b="1" dirty="0">
                          <a:solidFill>
                            <a:schemeClr val="bg1"/>
                          </a:solidFill>
                          <a:latin typeface="Calibri"/>
                          <a:ea typeface="Calibri"/>
                          <a:cs typeface="Calibri"/>
                        </a:rPr>
                        <a:t>81%</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593"/>
                    </a:solidFill>
                  </a:tcPr>
                </a:tc>
                <a:tc>
                  <a:txBody>
                    <a:bodyPr/>
                    <a:lstStyle/>
                    <a:p>
                      <a:pPr>
                        <a:spcAft>
                          <a:spcPts val="0"/>
                        </a:spcAft>
                      </a:pPr>
                      <a:endParaRPr lang="en-GB" sz="1400" b="1" dirty="0">
                        <a:solidFill>
                          <a:schemeClr val="bg1"/>
                        </a:solidFill>
                        <a:latin typeface="Calibri"/>
                        <a:ea typeface="Calibri"/>
                        <a:cs typeface="Calibri"/>
                      </a:endParaRPr>
                    </a:p>
                    <a:p>
                      <a:pPr marL="67945" marR="67945" algn="ctr">
                        <a:spcAft>
                          <a:spcPts val="0"/>
                        </a:spcAft>
                      </a:pPr>
                      <a:r>
                        <a:rPr lang="en-US" sz="1400" b="1" dirty="0">
                          <a:solidFill>
                            <a:schemeClr val="bg1"/>
                          </a:solidFill>
                          <a:latin typeface="Calibri"/>
                          <a:ea typeface="Calibri"/>
                          <a:cs typeface="Calibri"/>
                        </a:rPr>
                        <a:t>83%</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593"/>
                    </a:solidFill>
                  </a:tcPr>
                </a:tc>
                <a:tc>
                  <a:txBody>
                    <a:bodyPr/>
                    <a:lstStyle/>
                    <a:p>
                      <a:pPr>
                        <a:spcAft>
                          <a:spcPts val="0"/>
                        </a:spcAft>
                      </a:pPr>
                      <a:endParaRPr lang="en-US"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GB" sz="1400" b="1" dirty="0">
                        <a:solidFill>
                          <a:schemeClr val="bg1"/>
                        </a:solidFill>
                        <a:latin typeface="Calibri"/>
                        <a:ea typeface="Calibri"/>
                        <a:cs typeface="Calibri"/>
                      </a:endParaRPr>
                    </a:p>
                    <a:p>
                      <a:pPr marL="66675" marR="65405" algn="ctr">
                        <a:spcAft>
                          <a:spcPts val="0"/>
                        </a:spcAft>
                      </a:pPr>
                      <a:r>
                        <a:rPr lang="en-US" sz="1400" b="1" dirty="0">
                          <a:solidFill>
                            <a:schemeClr val="bg1"/>
                          </a:solidFill>
                          <a:latin typeface="Calibri"/>
                          <a:ea typeface="Calibri"/>
                          <a:cs typeface="Calibri"/>
                        </a:rPr>
                        <a:t>91%</a:t>
                      </a:r>
                      <a:endParaRPr lang="en-GB"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9593"/>
                    </a:solidFill>
                  </a:tcPr>
                </a:tc>
              </a:tr>
              <a:tr h="1561258">
                <a:tc>
                  <a:txBody>
                    <a:bodyPr/>
                    <a:lstStyle/>
                    <a:p>
                      <a:pPr marL="65405" marR="64770" algn="just">
                        <a:spcAft>
                          <a:spcPts val="0"/>
                        </a:spcAft>
                      </a:pPr>
                      <a:r>
                        <a:rPr lang="en-US" sz="1400" b="1">
                          <a:solidFill>
                            <a:schemeClr val="bg1"/>
                          </a:solidFill>
                          <a:latin typeface="Calibri"/>
                          <a:ea typeface="Calibri"/>
                          <a:cs typeface="Calibri"/>
                        </a:rPr>
                        <a:t>GRR_ LQR_ 3</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65405" marR="106045">
                        <a:spcAft>
                          <a:spcPts val="0"/>
                        </a:spcAft>
                      </a:pPr>
                      <a:r>
                        <a:rPr lang="en-US" sz="1400" b="1">
                          <a:solidFill>
                            <a:schemeClr val="bg1"/>
                          </a:solidFill>
                          <a:latin typeface="Calibri"/>
                          <a:ea typeface="Calibri"/>
                          <a:cs typeface="Calibri"/>
                        </a:rPr>
                        <a:t>Service Users report positive experience of the service (annual)</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endParaRPr lang="en-GB" sz="1400" b="1">
                        <a:solidFill>
                          <a:schemeClr val="bg1"/>
                        </a:solidFill>
                        <a:latin typeface="Calibri"/>
                        <a:ea typeface="Calibri"/>
                        <a:cs typeface="Calibri"/>
                      </a:endParaRPr>
                    </a:p>
                    <a:p>
                      <a:pPr marL="52705" marR="51435" algn="ctr">
                        <a:spcAft>
                          <a:spcPts val="0"/>
                        </a:spcAft>
                      </a:pPr>
                      <a:r>
                        <a:rPr lang="en-US" sz="1400" b="1">
                          <a:solidFill>
                            <a:schemeClr val="bg1"/>
                          </a:solidFill>
                          <a:latin typeface="Calibri"/>
                          <a:ea typeface="Calibri"/>
                          <a:cs typeface="Calibri"/>
                        </a:rPr>
                        <a:t>100%</a:t>
                      </a:r>
                      <a:endParaRPr lang="en-GB"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spcAft>
                          <a:spcPts val="0"/>
                        </a:spcAft>
                      </a:pPr>
                      <a:endParaRPr lang="en-US"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b="1">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b="1" dirty="0">
                        <a:solidFill>
                          <a:schemeClr val="bg1"/>
                        </a:solidFill>
                        <a:latin typeface="Calibri"/>
                        <a:ea typeface="Calibri"/>
                        <a:cs typeface="Calibri"/>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GRR contract– Service User Outcomes</a:t>
            </a:r>
            <a:endParaRPr lang="en-GB" b="1" dirty="0"/>
          </a:p>
        </p:txBody>
      </p:sp>
      <p:sp>
        <p:nvSpPr>
          <p:cNvPr id="3" name="Content Placeholder 2"/>
          <p:cNvSpPr>
            <a:spLocks noGrp="1"/>
          </p:cNvSpPr>
          <p:nvPr>
            <p:ph sz="quarter" idx="1"/>
          </p:nvPr>
        </p:nvSpPr>
        <p:spPr/>
        <p:txBody>
          <a:bodyPr>
            <a:normAutofit/>
          </a:bodyPr>
          <a:lstStyle/>
          <a:p>
            <a:r>
              <a:rPr lang="en-US" dirty="0" smtClean="0"/>
              <a:t>One of the primary aims when commissioning this GRR scheme was to reduce unnecessary referrals into secondary care for OHT and suspected glaucoma by 75%.</a:t>
            </a:r>
          </a:p>
          <a:p>
            <a:pPr marL="0" indent="0">
              <a:buNone/>
            </a:pPr>
            <a:endParaRPr lang="en-GB" dirty="0" smtClean="0"/>
          </a:p>
          <a:p>
            <a:r>
              <a:rPr lang="en-US" dirty="0" smtClean="0"/>
              <a:t>Since this contract commenced, 80% of patients were discharged from the service. Resulting in only 18% of Service Users being referred to secondary care (Table follows):</a:t>
            </a:r>
            <a:endParaRPr lang="en-GB" dirty="0" smtClean="0"/>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4.jpeg"/>
          <p:cNvPicPr/>
          <p:nvPr/>
        </p:nvPicPr>
        <p:blipFill>
          <a:blip r:embed="rId2" cstate="print"/>
          <a:stretch>
            <a:fillRect/>
          </a:stretch>
        </p:blipFill>
        <p:spPr>
          <a:xfrm>
            <a:off x="0" y="500042"/>
            <a:ext cx="9036496" cy="6000792"/>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GRRS – Take Home Message 1</a:t>
            </a:r>
            <a:endParaRPr lang="en-GB" dirty="0"/>
          </a:p>
        </p:txBody>
      </p:sp>
      <p:sp>
        <p:nvSpPr>
          <p:cNvPr id="3" name="Content Placeholder 2"/>
          <p:cNvSpPr>
            <a:spLocks noGrp="1"/>
          </p:cNvSpPr>
          <p:nvPr>
            <p:ph sz="quarter" idx="1"/>
          </p:nvPr>
        </p:nvSpPr>
        <p:spPr/>
        <p:txBody>
          <a:bodyPr>
            <a:noAutofit/>
          </a:bodyPr>
          <a:lstStyle/>
          <a:p>
            <a:pPr lvl="0"/>
            <a:r>
              <a:rPr lang="en-GB" sz="2200" dirty="0" smtClean="0"/>
              <a:t>Firstly, well done to you all for your support and input to date. The commissioners are impressed with the significant deflection of referrals into secondary care demonstrated by both the PEATS and GRR pathways. However, they are disappointed with the </a:t>
            </a:r>
            <a:r>
              <a:rPr lang="en-GB" sz="2200" b="1" u="sng" dirty="0" smtClean="0"/>
              <a:t>low uptake of GRR by newly-accredited practices </a:t>
            </a:r>
            <a:r>
              <a:rPr lang="en-GB" sz="2200" dirty="0" smtClean="0"/>
              <a:t>so far. </a:t>
            </a:r>
          </a:p>
          <a:p>
            <a:pPr marL="0" lvl="0" indent="0">
              <a:buNone/>
            </a:pPr>
            <a:endParaRPr lang="en-GB" sz="2200" dirty="0" smtClean="0"/>
          </a:p>
          <a:p>
            <a:pPr lvl="0"/>
            <a:r>
              <a:rPr lang="en-GB" sz="2200" dirty="0" smtClean="0"/>
              <a:t>SASPEC fully understands that the time taken to complete the GRR form on the IT module exceeds the time taken to perform Test A, which can be a disincentive to its use.  However, GRR and PEATS subcontractor practices are advised to make full use of both services, as they are pilot schemes only, and there is a very real risk that they could be withdrawn by the commissioners if they are not fully utilised (&amp; in the correct way).  </a:t>
            </a:r>
            <a:endParaRPr lang="en-GB"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 – Take Home Message 2</a:t>
            </a:r>
            <a:endParaRPr lang="en-GB" dirty="0"/>
          </a:p>
        </p:txBody>
      </p:sp>
      <p:sp>
        <p:nvSpPr>
          <p:cNvPr id="3" name="Content Placeholder 2"/>
          <p:cNvSpPr>
            <a:spLocks noGrp="1"/>
          </p:cNvSpPr>
          <p:nvPr>
            <p:ph sz="quarter" idx="1"/>
          </p:nvPr>
        </p:nvSpPr>
        <p:spPr>
          <a:xfrm>
            <a:off x="301752" y="1527048"/>
            <a:ext cx="8503920" cy="4854280"/>
          </a:xfrm>
        </p:spPr>
        <p:txBody>
          <a:bodyPr>
            <a:normAutofit fontScale="85000" lnSpcReduction="20000"/>
          </a:bodyPr>
          <a:lstStyle/>
          <a:p>
            <a:endParaRPr lang="en-GB" dirty="0" smtClean="0"/>
          </a:p>
          <a:p>
            <a:r>
              <a:rPr lang="en-GB" dirty="0" smtClean="0"/>
              <a:t>Such an outcome would be a great shame, not least as SASPEC’s directors and clinical leads have taken a significant amount of time out of their busy practices in order to mobilise both services.  </a:t>
            </a:r>
          </a:p>
          <a:p>
            <a:endParaRPr lang="en-GB" dirty="0" smtClean="0"/>
          </a:p>
          <a:p>
            <a:r>
              <a:rPr lang="en-GB" dirty="0" smtClean="0"/>
              <a:t>It would also negatively impact upon SASPEC’s current and future efforts to seek commissioning of the same/new services via the company model elsewhere in Staffordshire.</a:t>
            </a:r>
          </a:p>
          <a:p>
            <a:pPr marL="0" indent="0">
              <a:buNone/>
            </a:pPr>
            <a:endParaRPr lang="en-GB" dirty="0" smtClean="0"/>
          </a:p>
          <a:p>
            <a:r>
              <a:rPr lang="en-GB" dirty="0" smtClean="0"/>
              <a:t>Last message is for those not yet part of the GRR scheme - GRR, PEATS are an excellent opportunity to use the full spectrum of your clinical skills (and get paid for it!*). They also provide a welcome variation to routine sight testing regime. JOIN THE REVOLUTION!</a:t>
            </a:r>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not forgetting...</a:t>
            </a:r>
            <a:endParaRPr lang="en-GB" dirty="0"/>
          </a:p>
        </p:txBody>
      </p:sp>
      <p:pic>
        <p:nvPicPr>
          <p:cNvPr id="5" name="Content Placeholder 4" descr="cartoon-lightbulb_moment.jpg"/>
          <p:cNvPicPr>
            <a:picLocks noGrp="1" noChangeAspect="1"/>
          </p:cNvPicPr>
          <p:nvPr>
            <p:ph sz="half" idx="1"/>
          </p:nvPr>
        </p:nvPicPr>
        <p:blipFill>
          <a:blip r:embed="rId2"/>
          <a:stretch>
            <a:fillRect/>
          </a:stretch>
        </p:blipFill>
        <p:spPr>
          <a:xfrm>
            <a:off x="301625" y="1507386"/>
            <a:ext cx="4038600" cy="4409965"/>
          </a:xfrm>
        </p:spPr>
      </p:pic>
      <p:sp>
        <p:nvSpPr>
          <p:cNvPr id="4" name="Content Placeholder 3"/>
          <p:cNvSpPr>
            <a:spLocks noGrp="1"/>
          </p:cNvSpPr>
          <p:nvPr>
            <p:ph sz="half" idx="2"/>
          </p:nvPr>
        </p:nvSpPr>
        <p:spPr/>
        <p:txBody>
          <a:bodyPr>
            <a:noAutofit/>
          </a:bodyPr>
          <a:lstStyle/>
          <a:p>
            <a:r>
              <a:rPr lang="en-GB" sz="2400" dirty="0" smtClean="0"/>
              <a:t>Once consultation finished, give every patient a PROMS form to complete!</a:t>
            </a:r>
          </a:p>
          <a:p>
            <a:r>
              <a:rPr lang="en-GB" sz="2400" dirty="0" smtClean="0"/>
              <a:t>Ensure that patient  episode details (including PROMS!) are entered on to GRR module, immediately following completion of Test A, to avoid skewing of data (</a:t>
            </a:r>
            <a:r>
              <a:rPr lang="en-GB" sz="2400" dirty="0" err="1" smtClean="0"/>
              <a:t>eg</a:t>
            </a:r>
            <a:r>
              <a:rPr lang="en-GB" sz="2400" dirty="0" smtClean="0"/>
              <a:t> LQR 2: Test A within 2 weeks after sight test)</a:t>
            </a:r>
          </a:p>
          <a:p>
            <a:endParaRPr lang="en-GB" sz="11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a:t>For all GRR </a:t>
            </a:r>
            <a:r>
              <a:rPr lang="en-GB" b="1" dirty="0" smtClean="0"/>
              <a:t>needs, </a:t>
            </a:r>
            <a:r>
              <a:rPr lang="en-GB" b="1" dirty="0"/>
              <a:t>contact…</a:t>
            </a:r>
          </a:p>
        </p:txBody>
      </p:sp>
      <p:sp>
        <p:nvSpPr>
          <p:cNvPr id="6" name="Content Placeholder 5"/>
          <p:cNvSpPr>
            <a:spLocks noGrp="1"/>
          </p:cNvSpPr>
          <p:nvPr>
            <p:ph sz="quarter" idx="1"/>
          </p:nvPr>
        </p:nvSpPr>
        <p:spPr/>
        <p:txBody>
          <a:bodyPr/>
          <a:lstStyle/>
          <a:p>
            <a:pPr marL="0" indent="0">
              <a:buNone/>
            </a:pPr>
            <a:endParaRPr lang="en-GB" dirty="0"/>
          </a:p>
          <a:p>
            <a:pPr>
              <a:buFont typeface="Wingdings" panose="05000000000000000000" pitchFamily="2" charset="2"/>
              <a:buChar char="Ø"/>
            </a:pPr>
            <a:r>
              <a:rPr lang="en-GB" dirty="0" smtClean="0"/>
              <a:t>Secretary: Alison Lowell (</a:t>
            </a:r>
            <a:r>
              <a:rPr lang="en-GB" dirty="0" smtClean="0">
                <a:hlinkClick r:id="rId2"/>
              </a:rPr>
              <a:t>admin@staffsloc.co.uk</a:t>
            </a:r>
            <a:r>
              <a:rPr lang="en-GB" dirty="0" smtClean="0"/>
              <a:t>)</a:t>
            </a:r>
          </a:p>
          <a:p>
            <a:pPr marL="0" indent="0">
              <a:buNone/>
            </a:pPr>
            <a:r>
              <a:rPr lang="en-GB" dirty="0" smtClean="0"/>
              <a:t>   Tel: 01785 - 887937</a:t>
            </a:r>
          </a:p>
          <a:p>
            <a:pPr marL="0" indent="0">
              <a:buNone/>
            </a:pPr>
            <a:endParaRPr lang="en-GB" dirty="0" smtClean="0"/>
          </a:p>
          <a:p>
            <a:pPr>
              <a:buFont typeface="Wingdings" panose="05000000000000000000" pitchFamily="2" charset="2"/>
              <a:buChar char="Ø"/>
            </a:pPr>
            <a:r>
              <a:rPr lang="en-GB" dirty="0" smtClean="0"/>
              <a:t>CGPL: Irfan </a:t>
            </a:r>
            <a:r>
              <a:rPr lang="en-GB" dirty="0" err="1" smtClean="0"/>
              <a:t>Razvi</a:t>
            </a:r>
            <a:r>
              <a:rPr lang="en-GB" dirty="0" smtClean="0"/>
              <a:t>  (</a:t>
            </a:r>
            <a:r>
              <a:rPr lang="en-GB" dirty="0" smtClean="0">
                <a:hlinkClick r:id="rId3"/>
              </a:rPr>
              <a:t>sihrazvi@yahoo.co.uk</a:t>
            </a:r>
            <a:r>
              <a:rPr lang="en-GB" dirty="0" smtClean="0"/>
              <a:t>)</a:t>
            </a:r>
          </a:p>
          <a:p>
            <a:pPr>
              <a:buFont typeface="Wingdings" panose="05000000000000000000" pitchFamily="2" charset="2"/>
              <a:buChar char="Ø"/>
            </a:pPr>
            <a:endParaRPr lang="en-GB" dirty="0"/>
          </a:p>
          <a:p>
            <a:pPr marL="0" indent="0">
              <a:buNone/>
            </a:pPr>
            <a:endParaRPr lang="en-GB" dirty="0" smtClean="0"/>
          </a:p>
          <a:p>
            <a:pPr marL="0" indent="0">
              <a:buNone/>
            </a:pPr>
            <a:r>
              <a:rPr lang="en-GB" b="1" dirty="0" smtClean="0"/>
              <a:t>THANK YOU FOR LISTENING!..</a:t>
            </a:r>
            <a:endParaRPr lang="en-GB" b="1" dirty="0"/>
          </a:p>
        </p:txBody>
      </p:sp>
    </p:spTree>
    <p:extLst>
      <p:ext uri="{BB962C8B-B14F-4D97-AF65-F5344CB8AC3E}">
        <p14:creationId xmlns:p14="http://schemas.microsoft.com/office/powerpoint/2010/main" val="3241194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8000" b="1" dirty="0" smtClean="0"/>
              <a:t/>
            </a:r>
            <a:br>
              <a:rPr lang="en-GB" sz="8000" b="1" dirty="0" smtClean="0"/>
            </a:br>
            <a:r>
              <a:rPr lang="en-GB" sz="8000" b="1" dirty="0"/>
              <a:t/>
            </a:r>
            <a:br>
              <a:rPr lang="en-GB" sz="8000" b="1" dirty="0"/>
            </a:br>
            <a:r>
              <a:rPr lang="en-GB" sz="8000" b="1" dirty="0" smtClean="0"/>
              <a:t/>
            </a:r>
            <a:br>
              <a:rPr lang="en-GB" sz="8000" b="1" dirty="0" smtClean="0"/>
            </a:br>
            <a:r>
              <a:rPr lang="en-GB" sz="8000" b="1" dirty="0"/>
              <a:t/>
            </a:r>
            <a:br>
              <a:rPr lang="en-GB" sz="8000" b="1" dirty="0"/>
            </a:br>
            <a:r>
              <a:rPr lang="en-GB" sz="6700" dirty="0" smtClean="0"/>
              <a:t>GRR</a:t>
            </a:r>
            <a:endParaRPr lang="en-GB" sz="6700" dirty="0"/>
          </a:p>
        </p:txBody>
      </p:sp>
      <p:sp>
        <p:nvSpPr>
          <p:cNvPr id="3" name="Content Placeholder 2"/>
          <p:cNvSpPr>
            <a:spLocks noGrp="1"/>
          </p:cNvSpPr>
          <p:nvPr>
            <p:ph sz="quarter" idx="1"/>
          </p:nvPr>
        </p:nvSpPr>
        <p:spPr/>
        <p:txBody>
          <a:bodyPr>
            <a:normAutofit fontScale="85000" lnSpcReduction="20000"/>
          </a:bodyPr>
          <a:lstStyle/>
          <a:p>
            <a:r>
              <a:rPr lang="en-GB" sz="4000" dirty="0" smtClean="0"/>
              <a:t>GRR = Glaucoma Referral Refinement Service; response to NICE guidelines 2009 to root out false positives referrals.</a:t>
            </a:r>
          </a:p>
          <a:p>
            <a:r>
              <a:rPr lang="en-GB" sz="4000" dirty="0" smtClean="0"/>
              <a:t>Locally, began life as a pilot in 2011, involving 5  Stafford practices</a:t>
            </a:r>
          </a:p>
          <a:p>
            <a:r>
              <a:rPr lang="en-GB" sz="4000" dirty="0" smtClean="0"/>
              <a:t>Expanded to 13 Stafford and Cannock practices &amp; 23 </a:t>
            </a:r>
            <a:r>
              <a:rPr lang="en-GB" sz="4000" dirty="0" err="1" smtClean="0"/>
              <a:t>Optoms</a:t>
            </a:r>
            <a:r>
              <a:rPr lang="en-GB" sz="4000" dirty="0" smtClean="0"/>
              <a:t> in July 2015</a:t>
            </a:r>
          </a:p>
          <a:p>
            <a:r>
              <a:rPr lang="en-GB" sz="4000" dirty="0" smtClean="0"/>
              <a:t> 2 levels of refinement for IOPs&gt;21 - Test A and Test B*</a:t>
            </a:r>
          </a:p>
          <a:p>
            <a:pPr marL="0" indent="0">
              <a:buNone/>
            </a:pPr>
            <a:endParaRPr lang="en-GB" dirty="0"/>
          </a:p>
        </p:txBody>
      </p:sp>
    </p:spTree>
    <p:extLst>
      <p:ext uri="{BB962C8B-B14F-4D97-AF65-F5344CB8AC3E}">
        <p14:creationId xmlns:p14="http://schemas.microsoft.com/office/powerpoint/2010/main" val="2270214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IR Desktop (HP)\STAFFS GRR\keep-calm-and-grr.jp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95250"/>
            <a:ext cx="5715000" cy="666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IR Desktop (HP)\STAFFS GRR\MF over Tatooin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0688" y="0"/>
            <a:ext cx="1252939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895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Welcome!</a:t>
            </a:r>
            <a:endParaRPr lang="en-GB" dirty="0"/>
          </a:p>
        </p:txBody>
      </p:sp>
      <p:sp>
        <p:nvSpPr>
          <p:cNvPr id="5" name="Content Placeholder 4"/>
          <p:cNvSpPr>
            <a:spLocks noGrp="1"/>
          </p:cNvSpPr>
          <p:nvPr>
            <p:ph sz="quarter" idx="1"/>
          </p:nvPr>
        </p:nvSpPr>
        <p:spPr>
          <a:xfrm>
            <a:off x="301752" y="1527048"/>
            <a:ext cx="8503920" cy="4854280"/>
          </a:xfrm>
        </p:spPr>
        <p:txBody>
          <a:bodyPr>
            <a:normAutofit fontScale="92500" lnSpcReduction="10000"/>
          </a:bodyPr>
          <a:lstStyle/>
          <a:p>
            <a:r>
              <a:rPr lang="en-GB" sz="2800" b="1" dirty="0" err="1"/>
              <a:t>Lynval</a:t>
            </a:r>
            <a:r>
              <a:rPr lang="en-GB" sz="2800" b="1" dirty="0"/>
              <a:t> Dennis Jones </a:t>
            </a:r>
            <a:r>
              <a:rPr lang="en-GB" sz="2800" b="1" dirty="0" err="1"/>
              <a:t>FRCOphth</a:t>
            </a:r>
            <a:r>
              <a:rPr lang="en-GB" sz="2800" b="1" dirty="0"/>
              <a:t> MBBS </a:t>
            </a:r>
            <a:r>
              <a:rPr lang="en-GB" sz="2800" b="1" dirty="0" err="1"/>
              <a:t>MMedSc</a:t>
            </a:r>
            <a:r>
              <a:rPr lang="en-GB" sz="2800" b="1" dirty="0"/>
              <a:t> </a:t>
            </a:r>
            <a:r>
              <a:rPr lang="en-GB" dirty="0"/>
              <a:t>	</a:t>
            </a:r>
            <a:endParaRPr lang="en-GB" dirty="0" smtClean="0"/>
          </a:p>
          <a:p>
            <a:pPr>
              <a:buFont typeface="Wingdings" panose="05000000000000000000" pitchFamily="2" charset="2"/>
              <a:buChar char="Ø"/>
            </a:pPr>
            <a:r>
              <a:rPr lang="en-GB" dirty="0" smtClean="0"/>
              <a:t>Consultant Ophthalmologist at RSUH (UHNM)</a:t>
            </a:r>
            <a:endParaRPr lang="en-GB" dirty="0"/>
          </a:p>
          <a:p>
            <a:pPr>
              <a:buFont typeface="Wingdings" panose="05000000000000000000" pitchFamily="2" charset="2"/>
              <a:buChar char="Ø"/>
            </a:pPr>
            <a:r>
              <a:rPr lang="en-GB" dirty="0" smtClean="0"/>
              <a:t>Glaucoma Consultant &amp; Cataract specialist</a:t>
            </a:r>
          </a:p>
          <a:p>
            <a:pPr>
              <a:buFont typeface="Wingdings" panose="05000000000000000000" pitchFamily="2" charset="2"/>
              <a:buChar char="Ø"/>
            </a:pPr>
            <a:r>
              <a:rPr lang="en-GB" dirty="0" smtClean="0"/>
              <a:t>Instrumental in working with LOC to launch GRR &amp; OHT/suspect COAG monitoring pathways in North Staffs (2009)*</a:t>
            </a:r>
          </a:p>
          <a:p>
            <a:pPr>
              <a:buFont typeface="Wingdings" panose="05000000000000000000" pitchFamily="2" charset="2"/>
              <a:buChar char="Ø"/>
            </a:pPr>
            <a:r>
              <a:rPr lang="en-GB" dirty="0" smtClean="0"/>
              <a:t>Current Ophthalmology mentor for SASPEC with GRR &amp; Glaucoma enhanced services.</a:t>
            </a:r>
          </a:p>
          <a:p>
            <a:pPr>
              <a:buFont typeface="Wingdings" panose="05000000000000000000" pitchFamily="2" charset="2"/>
              <a:buChar char="Ø"/>
            </a:pPr>
            <a:r>
              <a:rPr lang="en-GB" dirty="0" smtClean="0"/>
              <a:t>Todays talk: Glaucoma diagnosis - </a:t>
            </a:r>
            <a:r>
              <a:rPr lang="en-GB" dirty="0"/>
              <a:t>F</a:t>
            </a:r>
            <a:r>
              <a:rPr lang="en-GB" dirty="0" smtClean="0"/>
              <a:t>ace off: Slit lamp vs OCT</a:t>
            </a:r>
          </a:p>
          <a:p>
            <a:pPr>
              <a:buFont typeface="Wingdings" panose="05000000000000000000" pitchFamily="2" charset="2"/>
              <a:buChar char="Ø"/>
            </a:pPr>
            <a:r>
              <a:rPr lang="en-GB" dirty="0" smtClean="0"/>
              <a:t>Warm welcome please!!</a:t>
            </a:r>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3202098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 – Service Exclusions</a:t>
            </a:r>
            <a:endParaRPr lang="en-GB" dirty="0"/>
          </a:p>
        </p:txBody>
      </p:sp>
      <p:sp>
        <p:nvSpPr>
          <p:cNvPr id="3" name="Content Placeholder 2"/>
          <p:cNvSpPr>
            <a:spLocks noGrp="1"/>
          </p:cNvSpPr>
          <p:nvPr>
            <p:ph sz="quarter" idx="1"/>
          </p:nvPr>
        </p:nvSpPr>
        <p:spPr>
          <a:xfrm>
            <a:off x="301752" y="1527048"/>
            <a:ext cx="8503920" cy="4782272"/>
          </a:xfrm>
        </p:spPr>
        <p:txBody>
          <a:bodyPr>
            <a:normAutofit fontScale="92500" lnSpcReduction="10000"/>
          </a:bodyPr>
          <a:lstStyle/>
          <a:p>
            <a:pPr lvl="0"/>
            <a:r>
              <a:rPr lang="en-GB" dirty="0" smtClean="0"/>
              <a:t>Please </a:t>
            </a:r>
            <a:r>
              <a:rPr lang="en-GB" dirty="0"/>
              <a:t>note that the GRR pathway is IOP mediated so theoretically you should not be </a:t>
            </a:r>
            <a:r>
              <a:rPr lang="en-GB" dirty="0" smtClean="0"/>
              <a:t>seeing </a:t>
            </a:r>
            <a:r>
              <a:rPr lang="en-GB" dirty="0"/>
              <a:t>many </a:t>
            </a:r>
            <a:r>
              <a:rPr lang="en-GB" dirty="0" smtClean="0"/>
              <a:t>‘obvious’ </a:t>
            </a:r>
            <a:r>
              <a:rPr lang="en-GB" dirty="0"/>
              <a:t>glaucomatous discs</a:t>
            </a:r>
            <a:r>
              <a:rPr lang="en-GB" dirty="0" smtClean="0"/>
              <a:t>. </a:t>
            </a:r>
            <a:endParaRPr lang="en-GB" dirty="0"/>
          </a:p>
          <a:p>
            <a:pPr lvl="0">
              <a:buClr>
                <a:srgbClr val="D16349"/>
              </a:buClr>
            </a:pPr>
            <a:r>
              <a:rPr lang="en-GB" dirty="0" smtClean="0">
                <a:solidFill>
                  <a:prstClr val="black"/>
                </a:solidFill>
              </a:rPr>
              <a:t>Any </a:t>
            </a:r>
            <a:r>
              <a:rPr lang="en-GB" dirty="0">
                <a:solidFill>
                  <a:prstClr val="black"/>
                </a:solidFill>
              </a:rPr>
              <a:t>suspect glaucomatous disc signs &amp;/or </a:t>
            </a:r>
            <a:r>
              <a:rPr lang="en-GB" dirty="0" err="1">
                <a:solidFill>
                  <a:prstClr val="black"/>
                </a:solidFill>
              </a:rPr>
              <a:t>occludeable</a:t>
            </a:r>
            <a:r>
              <a:rPr lang="en-GB" dirty="0">
                <a:solidFill>
                  <a:prstClr val="black"/>
                </a:solidFill>
              </a:rPr>
              <a:t> anterior chamber angles &amp;/or glaucomatous field defects, you must refer this patient into HES - not into GRR</a:t>
            </a:r>
            <a:r>
              <a:rPr lang="en-GB" dirty="0" smtClean="0">
                <a:solidFill>
                  <a:prstClr val="black"/>
                </a:solidFill>
              </a:rPr>
              <a:t>!</a:t>
            </a:r>
          </a:p>
          <a:p>
            <a:pPr lvl="0">
              <a:buClr>
                <a:srgbClr val="D16349"/>
              </a:buClr>
            </a:pPr>
            <a:r>
              <a:rPr lang="en-GB" dirty="0" smtClean="0">
                <a:solidFill>
                  <a:prstClr val="black"/>
                </a:solidFill>
              </a:rPr>
              <a:t>IOPs&gt;31 = same day referral EEC</a:t>
            </a:r>
          </a:p>
          <a:p>
            <a:pPr lvl="0">
              <a:buClr>
                <a:srgbClr val="D16349"/>
              </a:buClr>
            </a:pPr>
            <a:r>
              <a:rPr lang="en-GB" dirty="0" smtClean="0">
                <a:solidFill>
                  <a:prstClr val="black"/>
                </a:solidFill>
              </a:rPr>
              <a:t>Unexplained VF loss (may be suitable for PEATS)</a:t>
            </a:r>
          </a:p>
          <a:p>
            <a:pPr lvl="0">
              <a:buClr>
                <a:srgbClr val="D16349"/>
              </a:buClr>
            </a:pPr>
            <a:r>
              <a:rPr lang="en-GB" dirty="0" err="1" smtClean="0">
                <a:solidFill>
                  <a:prstClr val="black"/>
                </a:solidFill>
              </a:rPr>
              <a:t>RCOpht</a:t>
            </a:r>
            <a:r>
              <a:rPr lang="en-GB" dirty="0" smtClean="0">
                <a:solidFill>
                  <a:prstClr val="black"/>
                </a:solidFill>
              </a:rPr>
              <a:t> &amp; College </a:t>
            </a:r>
            <a:r>
              <a:rPr lang="en-GB" dirty="0" err="1" smtClean="0">
                <a:solidFill>
                  <a:prstClr val="black"/>
                </a:solidFill>
              </a:rPr>
              <a:t>Optom</a:t>
            </a:r>
            <a:r>
              <a:rPr lang="en-GB" dirty="0" smtClean="0">
                <a:solidFill>
                  <a:prstClr val="black"/>
                </a:solidFill>
              </a:rPr>
              <a:t> guidance for non-referral of patients with low risk of significant visual loss in their lifetime</a:t>
            </a:r>
          </a:p>
          <a:p>
            <a:pPr marL="0" lvl="0" indent="0">
              <a:buClr>
                <a:srgbClr val="D16349"/>
              </a:buClr>
              <a:buNone/>
            </a:pPr>
            <a:r>
              <a:rPr lang="en-GB" dirty="0" smtClean="0">
                <a:solidFill>
                  <a:prstClr val="black"/>
                </a:solidFill>
              </a:rPr>
              <a:t>- Age &gt; 80 &amp; IOP&lt;26, Age &gt; 65 &amp; IOP &lt;25</a:t>
            </a:r>
          </a:p>
          <a:p>
            <a:pPr marL="0" lvl="0" indent="0">
              <a:buClr>
                <a:srgbClr val="D16349"/>
              </a:buClr>
              <a:buNone/>
            </a:pPr>
            <a:endParaRPr lang="en-GB" dirty="0" smtClean="0">
              <a:solidFill>
                <a:prstClr val="black"/>
              </a:solidFill>
            </a:endParaRPr>
          </a:p>
          <a:p>
            <a:pPr lvl="0">
              <a:buClr>
                <a:srgbClr val="D16349"/>
              </a:buClr>
            </a:pPr>
            <a:endParaRPr lang="en-GB" dirty="0">
              <a:solidFill>
                <a:prstClr val="black"/>
              </a:solidFill>
            </a:endParaRPr>
          </a:p>
          <a:p>
            <a:pPr marL="0" indent="0">
              <a:buNone/>
            </a:pPr>
            <a:endParaRPr lang="en-GB" dirty="0"/>
          </a:p>
        </p:txBody>
      </p:sp>
    </p:spTree>
    <p:extLst>
      <p:ext uri="{BB962C8B-B14F-4D97-AF65-F5344CB8AC3E}">
        <p14:creationId xmlns:p14="http://schemas.microsoft.com/office/powerpoint/2010/main" val="1519649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 – Test A Guidance</a:t>
            </a:r>
            <a:endParaRPr lang="en-GB" dirty="0"/>
          </a:p>
        </p:txBody>
      </p:sp>
      <p:sp>
        <p:nvSpPr>
          <p:cNvPr id="3" name="Content Placeholder 2"/>
          <p:cNvSpPr>
            <a:spLocks noGrp="1"/>
          </p:cNvSpPr>
          <p:nvPr>
            <p:ph sz="quarter" idx="1"/>
          </p:nvPr>
        </p:nvSpPr>
        <p:spPr/>
        <p:txBody>
          <a:bodyPr>
            <a:normAutofit lnSpcReduction="10000"/>
          </a:bodyPr>
          <a:lstStyle/>
          <a:p>
            <a:pPr lvl="0"/>
            <a:r>
              <a:rPr lang="en-GB" dirty="0" smtClean="0"/>
              <a:t>These are patients who have been referred in with IOP &gt;21 mmHg in the absence of any confirmed signs of glaucoma. Ideally, GAT should be performed immediately after eye examination. Please note that GAT </a:t>
            </a:r>
            <a:r>
              <a:rPr lang="en-GB" dirty="0" err="1" smtClean="0"/>
              <a:t>tonometry</a:t>
            </a:r>
            <a:r>
              <a:rPr lang="en-GB" dirty="0" smtClean="0"/>
              <a:t> is the preferred gold standard to deliver this service but Perkins </a:t>
            </a:r>
            <a:r>
              <a:rPr lang="en-GB" dirty="0" err="1" smtClean="0"/>
              <a:t>tonometry</a:t>
            </a:r>
            <a:r>
              <a:rPr lang="en-GB" dirty="0" smtClean="0"/>
              <a:t> is also accepted.</a:t>
            </a:r>
          </a:p>
          <a:p>
            <a:pPr lvl="0"/>
            <a:r>
              <a:rPr lang="en-GB" dirty="0" smtClean="0"/>
              <a:t>On receiving referral from unaccredited Optometrist, you/your practice must contact the patient within 48 hours to make an appointment. The patient should then be seen </a:t>
            </a:r>
            <a:r>
              <a:rPr lang="en-GB" b="1" dirty="0" smtClean="0"/>
              <a:t>within 2 weeks</a:t>
            </a:r>
            <a:r>
              <a:rPr lang="en-GB" dirty="0" smtClean="0"/>
              <a:t>.</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 Test A Guidance (2)</a:t>
            </a:r>
            <a:endParaRPr lang="en-GB" dirty="0"/>
          </a:p>
        </p:txBody>
      </p:sp>
      <p:sp>
        <p:nvSpPr>
          <p:cNvPr id="3" name="Content Placeholder 2"/>
          <p:cNvSpPr>
            <a:spLocks noGrp="1"/>
          </p:cNvSpPr>
          <p:nvPr>
            <p:ph sz="quarter" idx="1"/>
          </p:nvPr>
        </p:nvSpPr>
        <p:spPr>
          <a:xfrm>
            <a:off x="301752" y="1527048"/>
            <a:ext cx="8503920" cy="4926288"/>
          </a:xfrm>
        </p:spPr>
        <p:txBody>
          <a:bodyPr>
            <a:normAutofit fontScale="85000" lnSpcReduction="20000"/>
          </a:bodyPr>
          <a:lstStyle/>
          <a:p>
            <a:pPr lvl="0">
              <a:buNone/>
            </a:pPr>
            <a:r>
              <a:rPr lang="en-GB" dirty="0" smtClean="0"/>
              <a:t>There are 4 possible outcomes after Test A: </a:t>
            </a:r>
          </a:p>
          <a:p>
            <a:pPr lvl="0">
              <a:buNone/>
            </a:pPr>
            <a:endParaRPr lang="en-GB" dirty="0" smtClean="0"/>
          </a:p>
          <a:p>
            <a:pPr lvl="0"/>
            <a:r>
              <a:rPr lang="en-GB" dirty="0" smtClean="0"/>
              <a:t>All patients with IOP &gt;25 mmHg should be referred for OHT diagnosis without further IOP refinement </a:t>
            </a:r>
          </a:p>
          <a:p>
            <a:pPr marL="0" lvl="0" indent="0">
              <a:buNone/>
            </a:pPr>
            <a:endParaRPr lang="en-GB" dirty="0" smtClean="0"/>
          </a:p>
          <a:p>
            <a:pPr lvl="0"/>
            <a:r>
              <a:rPr lang="en-GB" dirty="0" smtClean="0"/>
              <a:t>Other patients with a pressure of 22 - 25 need to proceed to Test B</a:t>
            </a:r>
          </a:p>
          <a:p>
            <a:pPr marL="0" lvl="0" indent="0">
              <a:buNone/>
            </a:pPr>
            <a:endParaRPr lang="en-GB" dirty="0" smtClean="0"/>
          </a:p>
          <a:p>
            <a:pPr lvl="0"/>
            <a:r>
              <a:rPr lang="en-GB" dirty="0" smtClean="0"/>
              <a:t>Pressures which differ between the eyes by 5 mmHg or more should proceed to Test B </a:t>
            </a:r>
          </a:p>
          <a:p>
            <a:pPr lvl="0"/>
            <a:endParaRPr lang="en-GB" dirty="0" smtClean="0"/>
          </a:p>
          <a:p>
            <a:pPr lvl="0"/>
            <a:r>
              <a:rPr lang="en-GB" dirty="0" smtClean="0"/>
              <a:t>IOPs &lt; 21 mmHg are within normal limits and the patient can be discharged. (When patient is discharged at this stage, please ensure you inform the referring Optometrist).</a:t>
            </a:r>
          </a:p>
          <a:p>
            <a:pPr marL="0" lvl="0" indent="0">
              <a:buNone/>
            </a:pPr>
            <a:endParaRPr lang="en-GB" dirty="0" smtClean="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 Test B Guidance</a:t>
            </a:r>
            <a:endParaRPr lang="en-GB" dirty="0"/>
          </a:p>
        </p:txBody>
      </p:sp>
      <p:sp>
        <p:nvSpPr>
          <p:cNvPr id="3" name="Content Placeholder 2"/>
          <p:cNvSpPr>
            <a:spLocks noGrp="1"/>
          </p:cNvSpPr>
          <p:nvPr>
            <p:ph sz="quarter" idx="1"/>
          </p:nvPr>
        </p:nvSpPr>
        <p:spPr/>
        <p:txBody>
          <a:bodyPr>
            <a:normAutofit/>
          </a:bodyPr>
          <a:lstStyle/>
          <a:p>
            <a:pPr lvl="0">
              <a:buNone/>
            </a:pPr>
            <a:r>
              <a:rPr lang="en-GB" dirty="0" smtClean="0"/>
              <a:t>   For Test B, the patient must be seen within 3 weeks of  Test A. Do enquire about patient history &amp; symptoms, risk factors, family history of glaucoma and measure VA. Then perform the following tests:</a:t>
            </a:r>
          </a:p>
          <a:p>
            <a:pPr lvl="0"/>
            <a:r>
              <a:rPr lang="en-GB" dirty="0"/>
              <a:t>Threshold Visual field exam (min. 60 point central threshold test) </a:t>
            </a:r>
            <a:r>
              <a:rPr lang="en-GB" dirty="0" err="1"/>
              <a:t>eg</a:t>
            </a:r>
            <a:r>
              <a:rPr lang="en-GB" dirty="0"/>
              <a:t>: Humphrey SITA 24-2 or </a:t>
            </a:r>
            <a:r>
              <a:rPr lang="en-GB" dirty="0" smtClean="0"/>
              <a:t>equivalent</a:t>
            </a:r>
          </a:p>
          <a:p>
            <a:r>
              <a:rPr lang="en-GB" dirty="0" smtClean="0"/>
              <a:t>Van </a:t>
            </a:r>
            <a:r>
              <a:rPr lang="en-GB" dirty="0"/>
              <a:t>Herrick test (anterior angle assessment</a:t>
            </a:r>
            <a:r>
              <a:rPr lang="en-GB" dirty="0" smtClean="0"/>
              <a:t>)</a:t>
            </a:r>
          </a:p>
          <a:p>
            <a:pPr lvl="0"/>
            <a:r>
              <a:rPr lang="en-GB" dirty="0" smtClean="0"/>
              <a:t>Repeat GAT </a:t>
            </a:r>
          </a:p>
          <a:p>
            <a:pPr lvl="0"/>
            <a:r>
              <a:rPr lang="en-GB" dirty="0" smtClean="0"/>
              <a:t>Dilation &amp; Volk optic disc assessment (stereo view) </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 – Test B Guidance (2)</a:t>
            </a:r>
            <a:endParaRPr lang="en-GB" dirty="0"/>
          </a:p>
        </p:txBody>
      </p:sp>
      <p:sp>
        <p:nvSpPr>
          <p:cNvPr id="3" name="Content Placeholder 2"/>
          <p:cNvSpPr>
            <a:spLocks noGrp="1"/>
          </p:cNvSpPr>
          <p:nvPr>
            <p:ph sz="quarter" idx="1"/>
          </p:nvPr>
        </p:nvSpPr>
        <p:spPr>
          <a:xfrm>
            <a:off x="301752" y="1527048"/>
            <a:ext cx="8503920" cy="4998296"/>
          </a:xfrm>
        </p:spPr>
        <p:txBody>
          <a:bodyPr>
            <a:normAutofit fontScale="85000" lnSpcReduction="20000"/>
          </a:bodyPr>
          <a:lstStyle/>
          <a:p>
            <a:pPr lvl="0">
              <a:buNone/>
            </a:pPr>
            <a:r>
              <a:rPr lang="en-GB" dirty="0" smtClean="0"/>
              <a:t>After Test B, there are 3 possible outcomes:</a:t>
            </a:r>
          </a:p>
          <a:p>
            <a:pPr lvl="0">
              <a:buNone/>
            </a:pPr>
            <a:endParaRPr lang="en-GB" dirty="0" smtClean="0"/>
          </a:p>
          <a:p>
            <a:pPr lvl="0"/>
            <a:r>
              <a:rPr lang="en-GB" dirty="0" smtClean="0"/>
              <a:t>Any patients with IOP &lt;=21mmHg should be discharged</a:t>
            </a:r>
          </a:p>
          <a:p>
            <a:pPr lvl="0"/>
            <a:r>
              <a:rPr lang="en-GB" dirty="0" smtClean="0"/>
              <a:t>If there is a difference in IOP of &gt;=5mmHg between the eyes then consider referral to secondary care HES.</a:t>
            </a:r>
          </a:p>
          <a:p>
            <a:pPr lvl="0"/>
            <a:r>
              <a:rPr lang="en-GB" dirty="0" smtClean="0"/>
              <a:t>The following patients </a:t>
            </a:r>
            <a:r>
              <a:rPr lang="en-GB" b="1" dirty="0" smtClean="0"/>
              <a:t>are referred </a:t>
            </a:r>
            <a:r>
              <a:rPr lang="en-GB" dirty="0" smtClean="0"/>
              <a:t>to HES for OHT diagnosis:</a:t>
            </a:r>
          </a:p>
          <a:p>
            <a:pPr marL="0" indent="0">
              <a:buNone/>
            </a:pPr>
            <a:r>
              <a:rPr lang="en-GB" b="1" dirty="0" smtClean="0"/>
              <a:t>           -Age &lt;65 yrs, IOP &gt;21mmHg	</a:t>
            </a:r>
            <a:endParaRPr lang="en-GB" dirty="0" smtClean="0"/>
          </a:p>
          <a:p>
            <a:pPr marL="0" indent="0">
              <a:buNone/>
            </a:pPr>
            <a:r>
              <a:rPr lang="en-GB" b="1" dirty="0" smtClean="0"/>
              <a:t>           -Age 65-79yrs, IOP &gt; 24mmHg</a:t>
            </a:r>
            <a:endParaRPr lang="en-GB" dirty="0" smtClean="0"/>
          </a:p>
          <a:p>
            <a:pPr marL="0" indent="0">
              <a:buNone/>
            </a:pPr>
            <a:r>
              <a:rPr lang="en-GB" b="1" dirty="0" smtClean="0"/>
              <a:t>           -Age 80yrs+, IOP &gt; 25mmHg</a:t>
            </a:r>
          </a:p>
          <a:p>
            <a:pPr marL="0" indent="0">
              <a:buNone/>
            </a:pPr>
            <a:endParaRPr lang="en-GB" b="1" dirty="0" smtClean="0"/>
          </a:p>
          <a:p>
            <a:pPr>
              <a:buFont typeface="Arial" panose="020B0604020202020204" pitchFamily="34" charset="0"/>
              <a:buChar char="•"/>
            </a:pPr>
            <a:r>
              <a:rPr lang="en-GB" dirty="0" smtClean="0"/>
              <a:t>(IF you do note positive signs of Glaucoma, angle closure </a:t>
            </a:r>
            <a:r>
              <a:rPr lang="en-GB" dirty="0" err="1" smtClean="0"/>
              <a:t>etc</a:t>
            </a:r>
            <a:r>
              <a:rPr lang="en-GB" dirty="0" smtClean="0"/>
              <a:t> at this stage, then refer to secondary care)</a:t>
            </a:r>
          </a:p>
          <a:p>
            <a:pPr marL="0" indent="0">
              <a:buNone/>
            </a:pPr>
            <a:r>
              <a:rPr lang="en-GB" dirty="0" smtClean="0"/>
              <a:t>	</a:t>
            </a:r>
          </a:p>
          <a:p>
            <a:pPr marL="0" indent="0">
              <a:buNone/>
            </a:pP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GRR - Activity</a:t>
            </a:r>
            <a:endParaRPr lang="en-GB" dirty="0"/>
          </a:p>
        </p:txBody>
      </p:sp>
      <p:sp>
        <p:nvSpPr>
          <p:cNvPr id="3" name="Content Placeholder 2"/>
          <p:cNvSpPr>
            <a:spLocks noGrp="1"/>
          </p:cNvSpPr>
          <p:nvPr>
            <p:ph sz="quarter" idx="1"/>
          </p:nvPr>
        </p:nvSpPr>
        <p:spPr/>
        <p:txBody>
          <a:bodyPr>
            <a:normAutofit lnSpcReduction="10000"/>
          </a:bodyPr>
          <a:lstStyle/>
          <a:p>
            <a:r>
              <a:rPr lang="en-US" dirty="0" smtClean="0"/>
              <a:t>This contract commenced on the 20th July 2015 and is due to run for a three year period.</a:t>
            </a:r>
            <a:endParaRPr lang="en-GB" dirty="0" smtClean="0"/>
          </a:p>
          <a:p>
            <a:r>
              <a:rPr lang="en-US" dirty="0"/>
              <a:t>A</a:t>
            </a:r>
            <a:r>
              <a:rPr lang="en-US" dirty="0" smtClean="0"/>
              <a:t>ctivity for the GRR scheme has been consistently below the indicative activity used when developing the contract which suggested an average of 138 Service Users would access the GRR scheme per month across both CCGs.</a:t>
            </a:r>
          </a:p>
          <a:p>
            <a:r>
              <a:rPr lang="en-US" dirty="0" smtClean="0"/>
              <a:t> However, as the following graph illustrates, activity has been steadily increasing, particularly for Service Users within the boundaries of Stafford &amp; Surrounds CCG.</a:t>
            </a:r>
            <a:endParaRPr lang="en-GB" dirty="0" smtClean="0"/>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3.png"/>
          <p:cNvPicPr/>
          <p:nvPr/>
        </p:nvPicPr>
        <p:blipFill>
          <a:blip r:embed="rId2" cstate="print"/>
          <a:stretch>
            <a:fillRect/>
          </a:stretch>
        </p:blipFill>
        <p:spPr>
          <a:xfrm>
            <a:off x="500034" y="428604"/>
            <a:ext cx="8286807" cy="614366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3720</TotalTime>
  <Words>1369</Words>
  <Application>Microsoft Office PowerPoint</Application>
  <PresentationFormat>On-screen Show (4:3)</PresentationFormat>
  <Paragraphs>176</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Georgia</vt:lpstr>
      <vt:lpstr>Wingdings</vt:lpstr>
      <vt:lpstr>Wingdings 2</vt:lpstr>
      <vt:lpstr>Civic</vt:lpstr>
      <vt:lpstr>GRR Service Review MAY 2016</vt:lpstr>
      <vt:lpstr>    GRR</vt:lpstr>
      <vt:lpstr>GRR – Service Exclusions</vt:lpstr>
      <vt:lpstr>GRR – Test A Guidance</vt:lpstr>
      <vt:lpstr>GRR- Test A Guidance (2)</vt:lpstr>
      <vt:lpstr>GRR- Test B Guidance</vt:lpstr>
      <vt:lpstr>GRR – Test B Guidance (2)</vt:lpstr>
      <vt:lpstr>GRR - Activity</vt:lpstr>
      <vt:lpstr>PowerPoint Presentation</vt:lpstr>
      <vt:lpstr>GRR – Service Activity</vt:lpstr>
      <vt:lpstr>GRR – Service Activity</vt:lpstr>
      <vt:lpstr>GRR – Local Quality Requirements</vt:lpstr>
      <vt:lpstr>PowerPoint Presentation</vt:lpstr>
      <vt:lpstr>GRR contract– Service User Outcomes</vt:lpstr>
      <vt:lpstr>PowerPoint Presentation</vt:lpstr>
      <vt:lpstr>GRRS – Take Home Message 1</vt:lpstr>
      <vt:lpstr>GRR – Take Home Message 2</vt:lpstr>
      <vt:lpstr>...and not forgetting...</vt:lpstr>
      <vt:lpstr>For all GRR needs, contact…</vt:lpstr>
      <vt:lpstr>PowerPoint Presentation</vt:lpstr>
      <vt:lpstr>PowerPoint Presentation</vt:lpstr>
      <vt:lpstr>Welcome!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PEATS Review</dc:title>
  <dc:creator>user1</dc:creator>
  <cp:lastModifiedBy>Alison Lowell</cp:lastModifiedBy>
  <cp:revision>162</cp:revision>
  <dcterms:created xsi:type="dcterms:W3CDTF">2016-05-02T17:31:45Z</dcterms:created>
  <dcterms:modified xsi:type="dcterms:W3CDTF">2016-05-16T10:50:55Z</dcterms:modified>
</cp:coreProperties>
</file>