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1"/>
  </p:sldMasterIdLst>
  <p:sldIdLst>
    <p:sldId id="256" r:id="rId2"/>
    <p:sldId id="257" r:id="rId3"/>
    <p:sldId id="258" r:id="rId4"/>
    <p:sldId id="270" r:id="rId5"/>
    <p:sldId id="269" r:id="rId6"/>
    <p:sldId id="279" r:id="rId7"/>
    <p:sldId id="259" r:id="rId8"/>
    <p:sldId id="271" r:id="rId9"/>
    <p:sldId id="260" r:id="rId10"/>
    <p:sldId id="272" r:id="rId11"/>
    <p:sldId id="278" r:id="rId12"/>
    <p:sldId id="261" r:id="rId13"/>
    <p:sldId id="266" r:id="rId14"/>
    <p:sldId id="267" r:id="rId15"/>
    <p:sldId id="262" r:id="rId16"/>
    <p:sldId id="283" r:id="rId17"/>
    <p:sldId id="280" r:id="rId18"/>
    <p:sldId id="281" r:id="rId19"/>
    <p:sldId id="286" r:id="rId20"/>
    <p:sldId id="263" r:id="rId21"/>
    <p:sldId id="282" r:id="rId22"/>
    <p:sldId id="276" r:id="rId23"/>
    <p:sldId id="290" r:id="rId24"/>
    <p:sldId id="284" r:id="rId25"/>
    <p:sldId id="285" r:id="rId26"/>
    <p:sldId id="265" r:id="rId27"/>
    <p:sldId id="268" r:id="rId28"/>
    <p:sldId id="288" r:id="rId29"/>
    <p:sldId id="28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7F5A1-5C8B-4CA2-82C0-1D4FFF5FAFA5}" v="1" dt="2022-07-21T12:46:32.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4660"/>
  </p:normalViewPr>
  <p:slideViewPr>
    <p:cSldViewPr snapToGrid="0">
      <p:cViewPr varScale="1">
        <p:scale>
          <a:sx n="108" d="100"/>
          <a:sy n="108" d="100"/>
        </p:scale>
        <p:origin x="7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Lowell" userId="9f6d474e-dde7-441a-9634-97fb48fe6ae2" providerId="ADAL" clId="{C087F5A1-5C8B-4CA2-82C0-1D4FFF5FAFA5}"/>
    <pc:docChg chg="custSel addSld modSld">
      <pc:chgData name="Alison Lowell" userId="9f6d474e-dde7-441a-9634-97fb48fe6ae2" providerId="ADAL" clId="{C087F5A1-5C8B-4CA2-82C0-1D4FFF5FAFA5}" dt="2022-07-21T12:47:07.402" v="142" actId="1076"/>
      <pc:docMkLst>
        <pc:docMk/>
      </pc:docMkLst>
      <pc:sldChg chg="addSp modSp new mod">
        <pc:chgData name="Alison Lowell" userId="9f6d474e-dde7-441a-9634-97fb48fe6ae2" providerId="ADAL" clId="{C087F5A1-5C8B-4CA2-82C0-1D4FFF5FAFA5}" dt="2022-07-21T12:47:07.402" v="142" actId="1076"/>
        <pc:sldMkLst>
          <pc:docMk/>
          <pc:sldMk cId="2718419491" sldId="290"/>
        </pc:sldMkLst>
        <pc:spChg chg="mod">
          <ac:chgData name="Alison Lowell" userId="9f6d474e-dde7-441a-9634-97fb48fe6ae2" providerId="ADAL" clId="{C087F5A1-5C8B-4CA2-82C0-1D4FFF5FAFA5}" dt="2022-07-21T12:45:35.714" v="26" actId="20577"/>
          <ac:spMkLst>
            <pc:docMk/>
            <pc:sldMk cId="2718419491" sldId="290"/>
            <ac:spMk id="2" creationId="{44730984-DCE7-727B-0D88-50DAD0712017}"/>
          </ac:spMkLst>
        </pc:spChg>
        <pc:spChg chg="add mod">
          <ac:chgData name="Alison Lowell" userId="9f6d474e-dde7-441a-9634-97fb48fe6ae2" providerId="ADAL" clId="{C087F5A1-5C8B-4CA2-82C0-1D4FFF5FAFA5}" dt="2022-07-21T12:47:07.402" v="142" actId="1076"/>
          <ac:spMkLst>
            <pc:docMk/>
            <pc:sldMk cId="2718419491" sldId="290"/>
            <ac:spMk id="3" creationId="{81264146-08A8-640A-19AA-53FD9075945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F4D44B-C1B0-451F-B4AF-A287F291D794}"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102151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F4D44B-C1B0-451F-B4AF-A287F291D794}" type="datetimeFigureOut">
              <a:rPr lang="en-GB" smtClean="0"/>
              <a:t>21/07/2022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7536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F4D44B-C1B0-451F-B4AF-A287F291D794}"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1273211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F4D44B-C1B0-451F-B4AF-A287F291D794}"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52258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F4D44B-C1B0-451F-B4AF-A287F291D794}"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2430194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F4D44B-C1B0-451F-B4AF-A287F291D794}" type="datetimeFigureOut">
              <a:rPr lang="en-GB" smtClean="0"/>
              <a:t>21/07/2022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118106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F4D44B-C1B0-451F-B4AF-A287F291D794}" type="datetimeFigureOut">
              <a:rPr lang="en-GB" smtClean="0"/>
              <a:t>21/07/2022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2399177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F4D44B-C1B0-451F-B4AF-A287F291D794}"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169043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F4D44B-C1B0-451F-B4AF-A287F291D794}"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423309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F4D44B-C1B0-451F-B4AF-A287F291D794}"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280892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F4D44B-C1B0-451F-B4AF-A287F291D794}"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417037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F4D44B-C1B0-451F-B4AF-A287F291D794}" type="datetimeFigureOut">
              <a:rPr lang="en-GB" smtClean="0"/>
              <a:t>21/07/2022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395152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F4D44B-C1B0-451F-B4AF-A287F291D794}" type="datetimeFigureOut">
              <a:rPr lang="en-GB" smtClean="0"/>
              <a:t>21/07/2022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198436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DF4D44B-C1B0-451F-B4AF-A287F291D794}" type="datetimeFigureOut">
              <a:rPr lang="en-GB" smtClean="0"/>
              <a:t>21/07/2022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51392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F4D44B-C1B0-451F-B4AF-A287F291D794}" type="datetimeFigureOut">
              <a:rPr lang="en-GB" smtClean="0"/>
              <a:t>21/07/2022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232565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F4D44B-C1B0-451F-B4AF-A287F291D794}" type="datetimeFigureOut">
              <a:rPr lang="en-GB" smtClean="0"/>
              <a:t>21/07/2022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349121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F4D44B-C1B0-451F-B4AF-A287F291D794}" type="datetimeFigureOut">
              <a:rPr lang="en-GB" smtClean="0"/>
              <a:t>21/07/2022</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205984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F4D44B-C1B0-451F-B4AF-A287F291D794}" type="datetimeFigureOut">
              <a:rPr lang="en-GB" smtClean="0"/>
              <a:t>21/07/2022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8A7FC9F-BF46-4B6C-9ED4-0B9C5210B5F1}" type="slidenum">
              <a:rPr lang="en-GB" smtClean="0"/>
              <a:t>‹#›</a:t>
            </a:fld>
            <a:endParaRPr lang="en-GB"/>
          </a:p>
        </p:txBody>
      </p:sp>
    </p:spTree>
    <p:extLst>
      <p:ext uri="{BB962C8B-B14F-4D97-AF65-F5344CB8AC3E}">
        <p14:creationId xmlns:p14="http://schemas.microsoft.com/office/powerpoint/2010/main" val="373528059"/>
      </p:ext>
    </p:extLst>
  </p:cSld>
  <p:clrMap bg1="dk1" tx1="lt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ongtermplan.nhs.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england.optometrycontractswm@nhs.n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Helen.McKrell@primaryeyecare.co.uk" TargetMode="External"/><Relationship Id="rId2" Type="http://schemas.openxmlformats.org/officeDocument/2006/relationships/hyperlink" Target="mailto:Waseem.Sarwar@primaryeyecare.co.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optical.org/en/news/news-and-press-releases/goc-calls-for-evidence-on-need-to-change-the-opticians-ac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affsloc.co.uk/" TargetMode="External"/><Relationship Id="rId2" Type="http://schemas.openxmlformats.org/officeDocument/2006/relationships/hyperlink" Target="mailto:admin@staffsloc.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7838-62F5-4C2E-86B2-1AF56BC21C02}"/>
              </a:ext>
            </a:extLst>
          </p:cNvPr>
          <p:cNvSpPr>
            <a:spLocks noGrp="1"/>
          </p:cNvSpPr>
          <p:nvPr>
            <p:ph type="ctrTitle"/>
          </p:nvPr>
        </p:nvSpPr>
        <p:spPr>
          <a:xfrm>
            <a:off x="1154954" y="952500"/>
            <a:ext cx="9370805" cy="1526749"/>
          </a:xfrm>
        </p:spPr>
        <p:txBody>
          <a:bodyPr/>
          <a:lstStyle/>
          <a:p>
            <a:r>
              <a:rPr lang="en-GB" sz="6000" dirty="0">
                <a:latin typeface="Abadi" panose="020B0604020104020204" pitchFamily="34" charset="0"/>
              </a:rPr>
              <a:t>STAFFORDSHIRE LOC AGM </a:t>
            </a:r>
            <a:br>
              <a:rPr lang="en-GB" dirty="0">
                <a:latin typeface="Abadi" panose="020B0604020104020204" pitchFamily="34" charset="0"/>
              </a:rPr>
            </a:br>
            <a:r>
              <a:rPr lang="en-GB" sz="3600" dirty="0">
                <a:latin typeface="Abadi" panose="020B0604020104020204" pitchFamily="34" charset="0"/>
              </a:rPr>
              <a:t>30</a:t>
            </a:r>
            <a:r>
              <a:rPr lang="en-GB" sz="3600" baseline="30000" dirty="0">
                <a:latin typeface="Abadi" panose="020B0604020104020204" pitchFamily="34" charset="0"/>
              </a:rPr>
              <a:t>th</a:t>
            </a:r>
            <a:r>
              <a:rPr lang="en-GB" sz="3600" dirty="0">
                <a:latin typeface="Abadi" panose="020B0604020104020204" pitchFamily="34" charset="0"/>
              </a:rPr>
              <a:t> June 2022</a:t>
            </a:r>
          </a:p>
        </p:txBody>
      </p:sp>
      <p:sp>
        <p:nvSpPr>
          <p:cNvPr id="3" name="Subtitle 2">
            <a:extLst>
              <a:ext uri="{FF2B5EF4-FFF2-40B4-BE49-F238E27FC236}">
                <a16:creationId xmlns:a16="http://schemas.microsoft.com/office/drawing/2014/main" id="{15D06F3B-BFDF-480D-B9A6-2A1E98C7F61C}"/>
              </a:ext>
            </a:extLst>
          </p:cNvPr>
          <p:cNvSpPr>
            <a:spLocks noGrp="1"/>
          </p:cNvSpPr>
          <p:nvPr>
            <p:ph type="subTitle" idx="1"/>
          </p:nvPr>
        </p:nvSpPr>
        <p:spPr>
          <a:xfrm>
            <a:off x="1154955" y="3429001"/>
            <a:ext cx="8825658" cy="2738120"/>
          </a:xfrm>
        </p:spPr>
        <p:txBody>
          <a:bodyPr>
            <a:normAutofit lnSpcReduction="10000"/>
          </a:bodyPr>
          <a:lstStyle/>
          <a:p>
            <a:r>
              <a:rPr lang="en-GB" sz="4400" b="1" dirty="0">
                <a:latin typeface="Abadi" panose="020B0604020104020204" pitchFamily="34" charset="0"/>
              </a:rPr>
              <a:t>Chairman’s Address</a:t>
            </a:r>
          </a:p>
          <a:p>
            <a:endParaRPr lang="en-GB" sz="3200" dirty="0">
              <a:latin typeface="Abadi" panose="020B0604020104020204" pitchFamily="34" charset="0"/>
            </a:endParaRPr>
          </a:p>
          <a:p>
            <a:r>
              <a:rPr lang="en-GB" sz="2600" dirty="0">
                <a:latin typeface="+mn-lt"/>
                <a:cs typeface="Aharoni" panose="020B0604020202020204" pitchFamily="2" charset="-79"/>
              </a:rPr>
              <a:t>Irfan Razvi</a:t>
            </a:r>
          </a:p>
          <a:p>
            <a:r>
              <a:rPr lang="en-GB" sz="2600" dirty="0" err="1">
                <a:latin typeface="+mn-lt"/>
                <a:cs typeface="Aharoni" panose="020B0604020202020204" pitchFamily="2" charset="-79"/>
              </a:rPr>
              <a:t>BsC</a:t>
            </a:r>
            <a:r>
              <a:rPr lang="en-GB" sz="2600" dirty="0">
                <a:latin typeface="+mn-lt"/>
                <a:cs typeface="Aharoni" panose="020B0604020202020204" pitchFamily="2" charset="-79"/>
              </a:rPr>
              <a:t> (Hons) </a:t>
            </a:r>
            <a:r>
              <a:rPr lang="en-GB" sz="2600" dirty="0" err="1">
                <a:latin typeface="+mn-lt"/>
                <a:cs typeface="Aharoni" panose="020B0604020202020204" pitchFamily="2" charset="-79"/>
              </a:rPr>
              <a:t>Mcoptom</a:t>
            </a:r>
            <a:r>
              <a:rPr lang="en-GB" sz="2600" dirty="0">
                <a:latin typeface="+mn-lt"/>
                <a:cs typeface="Aharoni" panose="020B0604020202020204" pitchFamily="2" charset="-79"/>
              </a:rPr>
              <a:t> Prof cert </a:t>
            </a:r>
            <a:r>
              <a:rPr lang="en-GB" sz="2600" dirty="0" err="1">
                <a:latin typeface="+mn-lt"/>
                <a:cs typeface="Aharoni" panose="020B0604020202020204" pitchFamily="2" charset="-79"/>
              </a:rPr>
              <a:t>glauc</a:t>
            </a:r>
            <a:endParaRPr lang="en-GB" sz="2600" dirty="0">
              <a:latin typeface="+mn-lt"/>
              <a:cs typeface="Aharoni" panose="020B0604020202020204" pitchFamily="2" charset="-79"/>
            </a:endParaRPr>
          </a:p>
          <a:p>
            <a:r>
              <a:rPr lang="en-GB" sz="2600" dirty="0">
                <a:latin typeface="+mn-lt"/>
                <a:cs typeface="Aharoni" panose="020B0604020202020204" pitchFamily="2" charset="-79"/>
              </a:rPr>
              <a:t>Independent optometrist</a:t>
            </a:r>
          </a:p>
        </p:txBody>
      </p:sp>
    </p:spTree>
    <p:extLst>
      <p:ext uri="{BB962C8B-B14F-4D97-AF65-F5344CB8AC3E}">
        <p14:creationId xmlns:p14="http://schemas.microsoft.com/office/powerpoint/2010/main" val="2456794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50BF-54AD-40F6-9CAB-F947BBC0DF40}"/>
              </a:ext>
            </a:extLst>
          </p:cNvPr>
          <p:cNvSpPr>
            <a:spLocks noGrp="1"/>
          </p:cNvSpPr>
          <p:nvPr>
            <p:ph type="title"/>
          </p:nvPr>
        </p:nvSpPr>
        <p:spPr/>
        <p:txBody>
          <a:bodyPr/>
          <a:lstStyle/>
          <a:p>
            <a:r>
              <a:rPr lang="en-GB" dirty="0"/>
              <a:t>3. LOC Engagement – </a:t>
            </a:r>
            <a:r>
              <a:rPr lang="en-GB" b="1" dirty="0"/>
              <a:t>CCG/ICB</a:t>
            </a:r>
          </a:p>
        </p:txBody>
      </p:sp>
      <p:sp>
        <p:nvSpPr>
          <p:cNvPr id="3" name="Content Placeholder 2">
            <a:extLst>
              <a:ext uri="{FF2B5EF4-FFF2-40B4-BE49-F238E27FC236}">
                <a16:creationId xmlns:a16="http://schemas.microsoft.com/office/drawing/2014/main" id="{DFEBCDAB-92EC-4DF0-955D-C0B983EC668F}"/>
              </a:ext>
            </a:extLst>
          </p:cNvPr>
          <p:cNvSpPr>
            <a:spLocks noGrp="1"/>
          </p:cNvSpPr>
          <p:nvPr>
            <p:ph idx="1"/>
          </p:nvPr>
        </p:nvSpPr>
        <p:spPr>
          <a:xfrm>
            <a:off x="1065229" y="1385740"/>
            <a:ext cx="10480660" cy="5165889"/>
          </a:xfrm>
        </p:spPr>
        <p:txBody>
          <a:bodyPr>
            <a:normAutofit fontScale="92500" lnSpcReduction="20000"/>
          </a:bodyPr>
          <a:lstStyle/>
          <a:p>
            <a:r>
              <a:rPr lang="en-GB" sz="2000" b="1" dirty="0"/>
              <a:t>Clinical Commissioning Groups (CCG)</a:t>
            </a:r>
            <a:r>
              <a:rPr lang="en-GB" sz="2000" dirty="0"/>
              <a:t>  -Weekly/monthly meetings to support and advise CCG on ALL kinds of eyecare </a:t>
            </a:r>
            <a:r>
              <a:rPr lang="en-GB" dirty="0"/>
              <a:t>matters </a:t>
            </a:r>
            <a:r>
              <a:rPr lang="en-GB" sz="2000" dirty="0"/>
              <a:t>Staffs. </a:t>
            </a:r>
            <a:r>
              <a:rPr lang="en-GB" sz="2000" dirty="0" err="1"/>
              <a:t>Eg</a:t>
            </a:r>
            <a:r>
              <a:rPr lang="en-GB" sz="2000" dirty="0"/>
              <a:t>: </a:t>
            </a:r>
            <a:r>
              <a:rPr lang="en-GB" dirty="0"/>
              <a:t>North Staffs &amp; Stoke: Community Ophthalmology feedback to CCG</a:t>
            </a:r>
          </a:p>
          <a:p>
            <a:pPr marL="0" indent="0">
              <a:buNone/>
            </a:pPr>
            <a:endParaRPr lang="en-GB" sz="2000" dirty="0"/>
          </a:p>
          <a:p>
            <a:r>
              <a:rPr lang="en-US" b="0" i="0" dirty="0">
                <a:effectLst/>
                <a:latin typeface="+mn-lt"/>
              </a:rPr>
              <a:t>The </a:t>
            </a:r>
            <a:r>
              <a:rPr lang="en-US" b="1" i="1" u="sng" dirty="0">
                <a:solidFill>
                  <a:schemeClr val="accent1">
                    <a:lumMod val="60000"/>
                    <a:lumOff val="40000"/>
                  </a:schemeClr>
                </a:solidFill>
                <a:effectLst/>
                <a:latin typeface="+mn-lt"/>
                <a:hlinkClick r:id="rId2">
                  <a:extLst>
                    <a:ext uri="{A12FA001-AC4F-418D-AE19-62706E023703}">
                      <ahyp:hlinkClr xmlns:ahyp="http://schemas.microsoft.com/office/drawing/2018/hyperlinkcolor" val="tx"/>
                    </a:ext>
                  </a:extLst>
                </a:hlinkClick>
              </a:rPr>
              <a:t>NHS Long Term Plan</a:t>
            </a:r>
            <a:r>
              <a:rPr lang="en-US" b="1" i="0" dirty="0">
                <a:solidFill>
                  <a:schemeClr val="accent1">
                    <a:lumMod val="60000"/>
                    <a:lumOff val="40000"/>
                  </a:schemeClr>
                </a:solidFill>
                <a:effectLst/>
                <a:latin typeface="+mn-lt"/>
              </a:rPr>
              <a:t> </a:t>
            </a:r>
            <a:r>
              <a:rPr lang="en-US" b="0" i="0" dirty="0">
                <a:effectLst/>
                <a:latin typeface="+mn-lt"/>
              </a:rPr>
              <a:t>confirmed that all parts of England would be served by an </a:t>
            </a:r>
            <a:r>
              <a:rPr lang="en-US" b="1" i="0" dirty="0">
                <a:effectLst/>
                <a:latin typeface="+mn-lt"/>
              </a:rPr>
              <a:t>integrated care system/board </a:t>
            </a:r>
            <a:r>
              <a:rPr lang="en-US" b="0" i="0" dirty="0">
                <a:effectLst/>
                <a:latin typeface="+mn-lt"/>
              </a:rPr>
              <a:t>from April 2021. (</a:t>
            </a:r>
            <a:r>
              <a:rPr lang="en-US" dirty="0">
                <a:latin typeface="+mn-lt"/>
              </a:rPr>
              <a:t>Integrated Eyecare = Optometry + </a:t>
            </a:r>
            <a:r>
              <a:rPr lang="en-US" dirty="0" err="1">
                <a:latin typeface="+mn-lt"/>
              </a:rPr>
              <a:t>Ophthal</a:t>
            </a:r>
            <a:r>
              <a:rPr lang="en-US" dirty="0">
                <a:latin typeface="+mn-lt"/>
              </a:rPr>
              <a:t>. working together = joined up </a:t>
            </a:r>
            <a:r>
              <a:rPr lang="en-US" dirty="0" err="1">
                <a:latin typeface="+mn-lt"/>
              </a:rPr>
              <a:t>Px</a:t>
            </a:r>
            <a:r>
              <a:rPr lang="en-US" dirty="0">
                <a:latin typeface="+mn-lt"/>
              </a:rPr>
              <a:t> care)</a:t>
            </a:r>
            <a:endParaRPr lang="en-GB" sz="2000" dirty="0">
              <a:latin typeface="+mn-lt"/>
            </a:endParaRPr>
          </a:p>
          <a:p>
            <a:pPr>
              <a:buFont typeface="Wingdings" panose="05000000000000000000" pitchFamily="2" charset="2"/>
              <a:buChar char="§"/>
            </a:pPr>
            <a:r>
              <a:rPr lang="en-GB" dirty="0"/>
              <a:t>large scale CCG reorganisation. Completion date - </a:t>
            </a:r>
            <a:r>
              <a:rPr lang="en-GB" b="1" dirty="0"/>
              <a:t>1st July 2022</a:t>
            </a:r>
          </a:p>
          <a:p>
            <a:pPr>
              <a:buFont typeface="Wingdings" panose="05000000000000000000" pitchFamily="2" charset="2"/>
              <a:buChar char="§"/>
            </a:pPr>
            <a:r>
              <a:rPr lang="en-GB" dirty="0"/>
              <a:t>6 CCGs                    1 Integrated Care System/Board (ICS/ICB) </a:t>
            </a:r>
          </a:p>
          <a:p>
            <a:pPr>
              <a:buFont typeface="Wingdings" panose="05000000000000000000" pitchFamily="2" charset="2"/>
              <a:buChar char="§"/>
            </a:pPr>
            <a:r>
              <a:rPr lang="en-GB" b="1" dirty="0"/>
              <a:t>Working with CCG/ICB to prepare for Integrated care with Transformative pathways across Staffordshire. </a:t>
            </a:r>
          </a:p>
          <a:p>
            <a:r>
              <a:rPr lang="en-GB" dirty="0"/>
              <a:t>Partner Acute trust Ophthalmology in presenting new service proposals to the Clinical senate, Staffs ICB. </a:t>
            </a:r>
          </a:p>
          <a:p>
            <a:r>
              <a:rPr lang="en-GB" b="1" dirty="0"/>
              <a:t>UPDATE</a:t>
            </a:r>
            <a:r>
              <a:rPr lang="en-GB" dirty="0"/>
              <a:t>: June 2022 -Invitation to be regular member of Clinical senate received </a:t>
            </a:r>
          </a:p>
          <a:p>
            <a:endParaRPr lang="en-GB" dirty="0"/>
          </a:p>
          <a:p>
            <a:r>
              <a:rPr lang="en-GB" dirty="0"/>
              <a:t>Contributions by Alison Lowell, Mark McCracken, Irfan Razvi</a:t>
            </a:r>
          </a:p>
        </p:txBody>
      </p:sp>
      <p:sp>
        <p:nvSpPr>
          <p:cNvPr id="4" name="Arrow: Right 3">
            <a:extLst>
              <a:ext uri="{FF2B5EF4-FFF2-40B4-BE49-F238E27FC236}">
                <a16:creationId xmlns:a16="http://schemas.microsoft.com/office/drawing/2014/main" id="{393F8BB7-CE8D-45BC-85F2-3F680BC349D8}"/>
              </a:ext>
            </a:extLst>
          </p:cNvPr>
          <p:cNvSpPr/>
          <p:nvPr/>
        </p:nvSpPr>
        <p:spPr>
          <a:xfrm>
            <a:off x="2631437" y="3684106"/>
            <a:ext cx="988453" cy="345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4972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92A7-8599-4585-93A3-7B1E16FD2EDF}"/>
              </a:ext>
            </a:extLst>
          </p:cNvPr>
          <p:cNvSpPr>
            <a:spLocks noGrp="1"/>
          </p:cNvSpPr>
          <p:nvPr>
            <p:ph type="title"/>
          </p:nvPr>
        </p:nvSpPr>
        <p:spPr/>
        <p:txBody>
          <a:bodyPr/>
          <a:lstStyle/>
          <a:p>
            <a:r>
              <a:rPr lang="en-GB" dirty="0"/>
              <a:t>3. LOC Engagement – </a:t>
            </a:r>
            <a:r>
              <a:rPr lang="en-GB" b="1" dirty="0"/>
              <a:t>LEHN/NHSE</a:t>
            </a:r>
          </a:p>
        </p:txBody>
      </p:sp>
      <p:sp>
        <p:nvSpPr>
          <p:cNvPr id="3" name="Content Placeholder 2">
            <a:extLst>
              <a:ext uri="{FF2B5EF4-FFF2-40B4-BE49-F238E27FC236}">
                <a16:creationId xmlns:a16="http://schemas.microsoft.com/office/drawing/2014/main" id="{75429AD6-B13A-4184-A25D-D67907D726F1}"/>
              </a:ext>
            </a:extLst>
          </p:cNvPr>
          <p:cNvSpPr>
            <a:spLocks noGrp="1"/>
          </p:cNvSpPr>
          <p:nvPr>
            <p:ph idx="1"/>
          </p:nvPr>
        </p:nvSpPr>
        <p:spPr>
          <a:xfrm>
            <a:off x="1103312" y="1583704"/>
            <a:ext cx="9916622" cy="4664696"/>
          </a:xfrm>
        </p:spPr>
        <p:txBody>
          <a:bodyPr>
            <a:normAutofit fontScale="92500" lnSpcReduction="10000"/>
          </a:bodyPr>
          <a:lstStyle/>
          <a:p>
            <a:r>
              <a:rPr lang="en-GB" sz="2000" b="1" dirty="0"/>
              <a:t>Local Eye Health Network (LEHN) </a:t>
            </a:r>
            <a:r>
              <a:rPr lang="en-GB" sz="2000" dirty="0"/>
              <a:t>– </a:t>
            </a:r>
            <a:r>
              <a:rPr lang="en-GB" dirty="0"/>
              <a:t>6 weekly meetings, facilitated</a:t>
            </a:r>
            <a:r>
              <a:rPr lang="en-GB" sz="2000" dirty="0"/>
              <a:t> Claire Roberts, LEHN Chair </a:t>
            </a:r>
          </a:p>
          <a:p>
            <a:r>
              <a:rPr lang="en-GB" dirty="0"/>
              <a:t>2019: LOC approached the CCGs to re-launch Eye service review group so we have Staffordshire </a:t>
            </a:r>
            <a:r>
              <a:rPr lang="en-GB" dirty="0" err="1"/>
              <a:t>Optom</a:t>
            </a:r>
            <a:r>
              <a:rPr lang="en-GB" dirty="0"/>
              <a:t>/</a:t>
            </a:r>
            <a:r>
              <a:rPr lang="en-GB" dirty="0" err="1"/>
              <a:t>Ophthalmol</a:t>
            </a:r>
            <a:r>
              <a:rPr lang="en-GB" dirty="0"/>
              <a:t>/health care profession/ commissioners around one table to ensure patient eyecare is constantly reviewed and improved. Succeeded but moderate success/ engagement then COVID-19 diluted all our efforts.</a:t>
            </a:r>
          </a:p>
          <a:p>
            <a:r>
              <a:rPr lang="en-GB" b="1" dirty="0"/>
              <a:t>2020: </a:t>
            </a:r>
            <a:r>
              <a:rPr lang="en-GB" dirty="0"/>
              <a:t>COVID-19 – cue discussions with new LEHN chair Claire Roberts –  Result was launch of new LEHN launch on 21</a:t>
            </a:r>
            <a:r>
              <a:rPr lang="en-GB" baseline="30000" dirty="0"/>
              <a:t>st</a:t>
            </a:r>
            <a:r>
              <a:rPr lang="en-GB" dirty="0"/>
              <a:t> June 2021 with the support of the CCG, Acute trusts and LOC! </a:t>
            </a:r>
          </a:p>
          <a:p>
            <a:r>
              <a:rPr lang="en-GB" dirty="0"/>
              <a:t>This would serve to be a clinical steering group for all eyecare matters including Transformation, which would then feed into the ICB.</a:t>
            </a:r>
          </a:p>
          <a:p>
            <a:r>
              <a:rPr lang="en-GB" dirty="0"/>
              <a:t>A hugely significant and positive development for Staffordshire, which has already achieved quite a lot.. but much more to come ..Thank you Claire!</a:t>
            </a:r>
          </a:p>
          <a:p>
            <a:r>
              <a:rPr lang="en-GB" sz="2000" dirty="0"/>
              <a:t>Attended by Richard Webb, Mark McCracken, Irfan Razvi</a:t>
            </a:r>
          </a:p>
          <a:p>
            <a:endParaRPr lang="en-GB" sz="2000" dirty="0"/>
          </a:p>
          <a:p>
            <a:endParaRPr lang="en-GB" dirty="0"/>
          </a:p>
        </p:txBody>
      </p:sp>
    </p:spTree>
    <p:extLst>
      <p:ext uri="{BB962C8B-B14F-4D97-AF65-F5344CB8AC3E}">
        <p14:creationId xmlns:p14="http://schemas.microsoft.com/office/powerpoint/2010/main" val="3868628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7CFE-67EE-4001-9AA4-A8E968225AD6}"/>
              </a:ext>
            </a:extLst>
          </p:cNvPr>
          <p:cNvSpPr>
            <a:spLocks noGrp="1"/>
          </p:cNvSpPr>
          <p:nvPr>
            <p:ph type="title"/>
          </p:nvPr>
        </p:nvSpPr>
        <p:spPr/>
        <p:txBody>
          <a:bodyPr/>
          <a:lstStyle/>
          <a:p>
            <a:r>
              <a:rPr lang="en-GB" sz="2800" b="1" dirty="0"/>
              <a:t>3. </a:t>
            </a:r>
            <a:r>
              <a:rPr lang="en-GB" sz="2800" dirty="0"/>
              <a:t>LOC Engagement </a:t>
            </a:r>
            <a:r>
              <a:rPr lang="en-GB" sz="2800" b="1" dirty="0"/>
              <a:t>– NHS England &amp; Improvement</a:t>
            </a:r>
          </a:p>
        </p:txBody>
      </p:sp>
      <p:sp>
        <p:nvSpPr>
          <p:cNvPr id="3" name="Content Placeholder 2">
            <a:extLst>
              <a:ext uri="{FF2B5EF4-FFF2-40B4-BE49-F238E27FC236}">
                <a16:creationId xmlns:a16="http://schemas.microsoft.com/office/drawing/2014/main" id="{20A0A289-6D08-4A89-9E0F-11A07139D49C}"/>
              </a:ext>
            </a:extLst>
          </p:cNvPr>
          <p:cNvSpPr>
            <a:spLocks noGrp="1"/>
          </p:cNvSpPr>
          <p:nvPr>
            <p:ph idx="1"/>
          </p:nvPr>
        </p:nvSpPr>
        <p:spPr>
          <a:xfrm>
            <a:off x="1154954" y="1066800"/>
            <a:ext cx="9751858" cy="5562601"/>
          </a:xfrm>
        </p:spPr>
        <p:txBody>
          <a:bodyPr>
            <a:normAutofit/>
          </a:bodyPr>
          <a:lstStyle/>
          <a:p>
            <a:pPr marL="0" indent="0">
              <a:buNone/>
            </a:pPr>
            <a:endParaRPr lang="en-GB" sz="2200" dirty="0"/>
          </a:p>
          <a:p>
            <a:r>
              <a:rPr lang="en-GB" sz="2200" dirty="0"/>
              <a:t>1-2 meetings/ month around Eyecare Transformation- National and Midlands. </a:t>
            </a:r>
          </a:p>
          <a:p>
            <a:pPr>
              <a:buFont typeface="Wingdings" panose="05000000000000000000" pitchFamily="2" charset="2"/>
              <a:buChar char="§"/>
            </a:pPr>
            <a:r>
              <a:rPr lang="en-GB" sz="2200" dirty="0"/>
              <a:t>ENSURING that LOC has first hand information to take to the profession, commissioners, hospital trusts, LEHN. </a:t>
            </a:r>
          </a:p>
          <a:p>
            <a:pPr>
              <a:buFont typeface="Wingdings" panose="05000000000000000000" pitchFamily="2" charset="2"/>
              <a:buChar char="§"/>
            </a:pPr>
            <a:r>
              <a:rPr lang="en-GB" sz="2200" dirty="0"/>
              <a:t>Attended by Ian Meadows, Alexa Long, Richard Webb, Irfan Razvi, </a:t>
            </a:r>
          </a:p>
          <a:p>
            <a:pPr marL="0" indent="0">
              <a:buNone/>
            </a:pPr>
            <a:endParaRPr lang="en-GB" sz="2200" dirty="0"/>
          </a:p>
          <a:p>
            <a:r>
              <a:rPr lang="en-GB" sz="2200" dirty="0"/>
              <a:t>Regular updates from </a:t>
            </a:r>
            <a:r>
              <a:rPr lang="en-GB" sz="2200" b="1" dirty="0"/>
              <a:t>Optometric Advisor Delia Cliffe</a:t>
            </a:r>
            <a:r>
              <a:rPr lang="en-GB" sz="2200" dirty="0"/>
              <a:t>.</a:t>
            </a:r>
          </a:p>
          <a:p>
            <a:r>
              <a:rPr lang="en-GB" sz="2200" b="1" dirty="0"/>
              <a:t>New area team email: </a:t>
            </a:r>
            <a:r>
              <a:rPr lang="en-GB" sz="2200" b="1" dirty="0">
                <a:hlinkClick r:id="rId2"/>
              </a:rPr>
              <a:t>england.optometrycontractswm@nhs.net</a:t>
            </a:r>
            <a:endParaRPr lang="en-GB" sz="2200" b="1" dirty="0"/>
          </a:p>
          <a:p>
            <a:r>
              <a:rPr lang="en-GB" sz="2200" b="1" dirty="0"/>
              <a:t>nhs.net </a:t>
            </a:r>
            <a:r>
              <a:rPr lang="en-GB" sz="2200" dirty="0"/>
              <a:t>email accounts for the profession – application form on LOC website</a:t>
            </a:r>
          </a:p>
          <a:p>
            <a:pPr marL="0" indent="0">
              <a:buNone/>
            </a:pPr>
            <a:endParaRPr lang="en-GB" sz="2200" dirty="0"/>
          </a:p>
          <a:p>
            <a:endParaRPr lang="en-GB" sz="2200" dirty="0"/>
          </a:p>
          <a:p>
            <a:pPr marL="0" indent="0">
              <a:buNone/>
            </a:pPr>
            <a:endParaRPr lang="en-GB" sz="1900" dirty="0"/>
          </a:p>
          <a:p>
            <a:endParaRPr lang="en-GB" dirty="0"/>
          </a:p>
        </p:txBody>
      </p:sp>
    </p:spTree>
    <p:extLst>
      <p:ext uri="{BB962C8B-B14F-4D97-AF65-F5344CB8AC3E}">
        <p14:creationId xmlns:p14="http://schemas.microsoft.com/office/powerpoint/2010/main" val="155036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A856-619F-4CEC-9D2A-793E3C97AA67}"/>
              </a:ext>
            </a:extLst>
          </p:cNvPr>
          <p:cNvSpPr>
            <a:spLocks noGrp="1"/>
          </p:cNvSpPr>
          <p:nvPr>
            <p:ph type="title"/>
          </p:nvPr>
        </p:nvSpPr>
        <p:spPr>
          <a:xfrm>
            <a:off x="646111" y="81280"/>
            <a:ext cx="9404723" cy="1158240"/>
          </a:xfrm>
        </p:spPr>
        <p:txBody>
          <a:bodyPr/>
          <a:lstStyle/>
          <a:p>
            <a:r>
              <a:rPr lang="en-GB" sz="3000" dirty="0"/>
              <a:t>3. LOC Engagement – Hospitals, </a:t>
            </a:r>
            <a:r>
              <a:rPr lang="en-GB" sz="3000" b="1" dirty="0"/>
              <a:t>Local Representative Committee</a:t>
            </a:r>
          </a:p>
        </p:txBody>
      </p:sp>
      <p:sp>
        <p:nvSpPr>
          <p:cNvPr id="3" name="Content Placeholder 2">
            <a:extLst>
              <a:ext uri="{FF2B5EF4-FFF2-40B4-BE49-F238E27FC236}">
                <a16:creationId xmlns:a16="http://schemas.microsoft.com/office/drawing/2014/main" id="{8F4E4AAB-1F11-41EE-AF61-1219469D2017}"/>
              </a:ext>
            </a:extLst>
          </p:cNvPr>
          <p:cNvSpPr>
            <a:spLocks noGrp="1"/>
          </p:cNvSpPr>
          <p:nvPr>
            <p:ph idx="1"/>
          </p:nvPr>
        </p:nvSpPr>
        <p:spPr>
          <a:xfrm>
            <a:off x="817880" y="1037996"/>
            <a:ext cx="10556240" cy="5090161"/>
          </a:xfrm>
        </p:spPr>
        <p:txBody>
          <a:bodyPr>
            <a:noAutofit/>
          </a:bodyPr>
          <a:lstStyle/>
          <a:p>
            <a:pPr marL="0" indent="0">
              <a:buNone/>
            </a:pPr>
            <a:endParaRPr lang="en-GB" sz="1700" dirty="0"/>
          </a:p>
          <a:p>
            <a:r>
              <a:rPr lang="en-GB" sz="2200" b="1" dirty="0"/>
              <a:t>Hospital Eye Services (HES) </a:t>
            </a:r>
            <a:r>
              <a:rPr lang="en-GB" b="1" dirty="0"/>
              <a:t>- </a:t>
            </a:r>
            <a:r>
              <a:rPr lang="en-GB" dirty="0"/>
              <a:t>Regular communication with all 3 acute trusts to </a:t>
            </a:r>
            <a:r>
              <a:rPr lang="en-GB" b="1" dirty="0"/>
              <a:t>try</a:t>
            </a:r>
            <a:r>
              <a:rPr lang="en-GB" dirty="0"/>
              <a:t> to bridge primary &amp; secondary eye care gap. </a:t>
            </a:r>
          </a:p>
          <a:p>
            <a:pPr>
              <a:buFont typeface="Wingdings" panose="05000000000000000000" pitchFamily="2" charset="2"/>
              <a:buChar char="§"/>
            </a:pPr>
            <a:r>
              <a:rPr lang="en-GB" dirty="0"/>
              <a:t>Contributions from Mark McCracken, Richard Webb, Ian Meadows, Irfan Razvi</a:t>
            </a:r>
          </a:p>
          <a:p>
            <a:pPr marL="0" indent="0">
              <a:buNone/>
            </a:pPr>
            <a:endParaRPr lang="en-GB" dirty="0"/>
          </a:p>
          <a:p>
            <a:pPr marL="0" indent="0">
              <a:buNone/>
            </a:pPr>
            <a:endParaRPr lang="en-GB" dirty="0"/>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lang="en-GB" sz="2200" b="1" dirty="0">
                <a:solidFill>
                  <a:prstClr val="white"/>
                </a:solidFill>
                <a:latin typeface="Century Gothic" panose="020B0502020202020204"/>
              </a:rPr>
              <a:t>South Staffs </a:t>
            </a:r>
            <a:r>
              <a:rPr kumimoji="0" lang="en-GB" sz="2200" b="1" i="0" u="none" strike="noStrike" kern="1200" cap="none" spc="0" normalizeH="0" baseline="0" noProof="0" dirty="0">
                <a:ln>
                  <a:noFill/>
                </a:ln>
                <a:solidFill>
                  <a:prstClr val="white"/>
                </a:solidFill>
                <a:effectLst/>
                <a:uLnTx/>
                <a:uFillTx/>
                <a:latin typeface="Century Gothic" panose="020B0502020202020204"/>
                <a:ea typeface="+mj-ea"/>
                <a:cs typeface="+mj-cs"/>
              </a:rPr>
              <a:t>Local Representative Committee (LRC)- </a:t>
            </a:r>
            <a:r>
              <a:rPr kumimoji="0" lang="en-GB" b="0" i="0" u="none" strike="noStrike" kern="1200" cap="none" spc="0" normalizeH="0" baseline="0" noProof="0" dirty="0">
                <a:ln>
                  <a:noFill/>
                </a:ln>
                <a:solidFill>
                  <a:prstClr val="white"/>
                </a:solidFill>
                <a:effectLst/>
                <a:uLnTx/>
                <a:uFillTx/>
                <a:latin typeface="Century Gothic" panose="020B0502020202020204"/>
                <a:ea typeface="+mj-ea"/>
                <a:cs typeface="+mj-cs"/>
              </a:rPr>
              <a:t>quarterly meetings between LOC/LMC/LPC/LDC</a:t>
            </a:r>
          </a:p>
          <a:p>
            <a:pPr marR="0" lvl="0" algn="l" defTabSz="457200" rtl="0" eaLnBrk="1" fontAlgn="auto" latinLnBrk="0" hangingPunct="1">
              <a:lnSpc>
                <a:spcPct val="100000"/>
              </a:lnSpc>
              <a:spcBef>
                <a:spcPts val="1000"/>
              </a:spcBef>
              <a:spcAft>
                <a:spcPts val="0"/>
              </a:spcAft>
              <a:buClr>
                <a:srgbClr val="ACD433"/>
              </a:buClr>
              <a:buSzPct val="80000"/>
              <a:buFont typeface="Wingdings" panose="05000000000000000000" pitchFamily="2" charset="2"/>
              <a:buChar char="§"/>
              <a:tabLst/>
              <a:defRPr/>
            </a:pPr>
            <a:r>
              <a:rPr lang="en-GB" dirty="0">
                <a:solidFill>
                  <a:prstClr val="white"/>
                </a:solidFill>
                <a:latin typeface="Century Gothic" panose="020B0502020202020204"/>
              </a:rPr>
              <a:t>Very useful 4 way share of primary care perspectives from different sectors</a:t>
            </a:r>
          </a:p>
          <a:p>
            <a:pPr marR="0" lvl="0" algn="l" defTabSz="457200" rtl="0" eaLnBrk="1" fontAlgn="auto" latinLnBrk="0" hangingPunct="1">
              <a:lnSpc>
                <a:spcPct val="100000"/>
              </a:lnSpc>
              <a:spcBef>
                <a:spcPts val="1000"/>
              </a:spcBef>
              <a:spcAft>
                <a:spcPts val="0"/>
              </a:spcAft>
              <a:buClr>
                <a:srgbClr val="ACD433"/>
              </a:buClr>
              <a:buSzPct val="80000"/>
              <a:buFont typeface="Wingdings" panose="05000000000000000000" pitchFamily="2" charset="2"/>
              <a:buChar char="§"/>
              <a:tabLst/>
              <a:defRPr/>
            </a:pPr>
            <a:r>
              <a:rPr kumimoji="0" lang="en-GB" b="0" i="0" u="none" strike="noStrike" kern="1200" cap="none" spc="0" normalizeH="0" baseline="0" noProof="0" dirty="0">
                <a:ln>
                  <a:noFill/>
                </a:ln>
                <a:solidFill>
                  <a:prstClr val="white"/>
                </a:solidFill>
                <a:effectLst/>
                <a:uLnTx/>
                <a:uFillTx/>
                <a:latin typeface="Century Gothic" panose="020B0502020202020204"/>
                <a:ea typeface="+mj-ea"/>
                <a:cs typeface="+mj-cs"/>
              </a:rPr>
              <a:t>Getting the primary care Optometry message across to our GP &amp; Pharmacy colleagues</a:t>
            </a:r>
          </a:p>
          <a:p>
            <a:pPr marR="0" lvl="0" algn="l" defTabSz="457200" rtl="0" eaLnBrk="1" fontAlgn="auto" latinLnBrk="0" hangingPunct="1">
              <a:lnSpc>
                <a:spcPct val="100000"/>
              </a:lnSpc>
              <a:spcBef>
                <a:spcPts val="1000"/>
              </a:spcBef>
              <a:spcAft>
                <a:spcPts val="0"/>
              </a:spcAft>
              <a:buClr>
                <a:srgbClr val="ACD433"/>
              </a:buClr>
              <a:buSzPct val="80000"/>
              <a:buFont typeface="Wingdings" panose="05000000000000000000" pitchFamily="2" charset="2"/>
              <a:buChar char="§"/>
              <a:tabLst/>
              <a:defRPr/>
            </a:pPr>
            <a:r>
              <a:rPr lang="en-GB" dirty="0">
                <a:solidFill>
                  <a:prstClr val="white"/>
                </a:solidFill>
                <a:latin typeface="Century Gothic" panose="020B0502020202020204"/>
              </a:rPr>
              <a:t>Ensuring LOC is networked in prep for Transformation</a:t>
            </a:r>
          </a:p>
          <a:p>
            <a:pPr marR="0" lvl="0" algn="l" defTabSz="457200" rtl="0" eaLnBrk="1" fontAlgn="auto" latinLnBrk="0" hangingPunct="1">
              <a:lnSpc>
                <a:spcPct val="100000"/>
              </a:lnSpc>
              <a:spcBef>
                <a:spcPts val="1000"/>
              </a:spcBef>
              <a:spcAft>
                <a:spcPts val="0"/>
              </a:spcAft>
              <a:buClr>
                <a:srgbClr val="ACD433"/>
              </a:buClr>
              <a:buSzPct val="80000"/>
              <a:buFont typeface="Wingdings" panose="05000000000000000000" pitchFamily="2" charset="2"/>
              <a:buChar char="§"/>
              <a:tabLst/>
              <a:defRPr/>
            </a:pPr>
            <a:r>
              <a:rPr kumimoji="0" lang="en-GB" b="0" i="0" u="none" strike="noStrike" kern="1200" cap="none" spc="0" normalizeH="0" baseline="0" noProof="0" dirty="0">
                <a:ln>
                  <a:noFill/>
                </a:ln>
                <a:solidFill>
                  <a:prstClr val="white"/>
                </a:solidFill>
                <a:effectLst/>
                <a:uLnTx/>
                <a:uFillTx/>
                <a:latin typeface="Century Gothic" panose="020B0502020202020204"/>
                <a:ea typeface="+mj-ea"/>
                <a:cs typeface="+mj-cs"/>
              </a:rPr>
              <a:t>Attended by Mark McCracken, Irfan Razvi, John Hollins, Alexa Long</a:t>
            </a:r>
          </a:p>
          <a:p>
            <a:pPr>
              <a:buFont typeface="Wingdings" panose="05000000000000000000" pitchFamily="2" charset="2"/>
              <a:buChar char="Ø"/>
            </a:pPr>
            <a:endParaRPr lang="en-GB" sz="1700" dirty="0"/>
          </a:p>
        </p:txBody>
      </p:sp>
    </p:spTree>
    <p:extLst>
      <p:ext uri="{BB962C8B-B14F-4D97-AF65-F5344CB8AC3E}">
        <p14:creationId xmlns:p14="http://schemas.microsoft.com/office/powerpoint/2010/main" val="250401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4915-C96D-4101-BA67-83D7C65AA5BD}"/>
              </a:ext>
            </a:extLst>
          </p:cNvPr>
          <p:cNvSpPr>
            <a:spLocks noGrp="1"/>
          </p:cNvSpPr>
          <p:nvPr>
            <p:ph type="title"/>
          </p:nvPr>
        </p:nvSpPr>
        <p:spPr>
          <a:xfrm>
            <a:off x="646111" y="433864"/>
            <a:ext cx="9404723" cy="1083851"/>
          </a:xfrm>
        </p:spPr>
        <p:txBody>
          <a:bodyPr>
            <a:normAutofit/>
          </a:bodyPr>
          <a:lstStyle/>
          <a:p>
            <a:r>
              <a:rPr lang="en-GB" dirty="0"/>
              <a:t>3. LOC Engagement – </a:t>
            </a:r>
            <a:r>
              <a:rPr lang="en-GB" b="1" dirty="0"/>
              <a:t>LOCSU</a:t>
            </a:r>
          </a:p>
        </p:txBody>
      </p:sp>
      <p:sp>
        <p:nvSpPr>
          <p:cNvPr id="3" name="Content Placeholder 2">
            <a:extLst>
              <a:ext uri="{FF2B5EF4-FFF2-40B4-BE49-F238E27FC236}">
                <a16:creationId xmlns:a16="http://schemas.microsoft.com/office/drawing/2014/main" id="{15524CCF-A60D-448B-87C5-66464BBF1AF3}"/>
              </a:ext>
            </a:extLst>
          </p:cNvPr>
          <p:cNvSpPr>
            <a:spLocks noGrp="1"/>
          </p:cNvSpPr>
          <p:nvPr>
            <p:ph idx="1"/>
          </p:nvPr>
        </p:nvSpPr>
        <p:spPr>
          <a:xfrm>
            <a:off x="1154954" y="1517715"/>
            <a:ext cx="9789566" cy="5045010"/>
          </a:xfrm>
        </p:spPr>
        <p:txBody>
          <a:bodyPr>
            <a:normAutofit/>
          </a:bodyPr>
          <a:lstStyle/>
          <a:p>
            <a:r>
              <a:rPr lang="en-GB" b="1" dirty="0"/>
              <a:t>LOC Support Unit (LOCSU)</a:t>
            </a:r>
          </a:p>
          <a:p>
            <a:r>
              <a:rPr lang="en-GB" dirty="0"/>
              <a:t>New Optical Lead: Julia Maiden</a:t>
            </a:r>
          </a:p>
          <a:p>
            <a:r>
              <a:rPr lang="en-GB" dirty="0"/>
              <a:t>LOCSU pathway templates – extremely useful starting points for transformation pathway discussions.</a:t>
            </a:r>
          </a:p>
          <a:p>
            <a:r>
              <a:rPr lang="en-GB" dirty="0"/>
              <a:t>Regular updates from LOCSU, which we share with profession</a:t>
            </a:r>
          </a:p>
          <a:p>
            <a:r>
              <a:rPr lang="en-GB" dirty="0"/>
              <a:t>Quarterly LOC Midlands forum meet facilitated by LOCSU – represented by Ian Meadows, Alexa Long, Mark McCracken &amp; Irfan Razvi</a:t>
            </a:r>
          </a:p>
          <a:p>
            <a:pPr>
              <a:buFont typeface="Wingdings" panose="05000000000000000000" pitchFamily="2" charset="2"/>
              <a:buChar char="§"/>
            </a:pPr>
            <a:r>
              <a:rPr lang="en-GB" dirty="0"/>
              <a:t>Especially useful source of information for COVID-19 which brought together Midlands LOCs/ share best practices. Two way link to NHSE and national situation. Now, focus on transformation and other core Optometry guidance</a:t>
            </a:r>
          </a:p>
          <a:p>
            <a:pPr marL="0" indent="0">
              <a:buNone/>
            </a:pPr>
            <a:endParaRPr lang="en-GB" dirty="0"/>
          </a:p>
          <a:p>
            <a:endParaRPr lang="en-GB" dirty="0"/>
          </a:p>
        </p:txBody>
      </p:sp>
    </p:spTree>
    <p:extLst>
      <p:ext uri="{BB962C8B-B14F-4D97-AF65-F5344CB8AC3E}">
        <p14:creationId xmlns:p14="http://schemas.microsoft.com/office/powerpoint/2010/main" val="413688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5277-A7CD-4E3C-84E6-67C1D4934EC3}"/>
              </a:ext>
            </a:extLst>
          </p:cNvPr>
          <p:cNvSpPr>
            <a:spLocks noGrp="1"/>
          </p:cNvSpPr>
          <p:nvPr>
            <p:ph type="title"/>
          </p:nvPr>
        </p:nvSpPr>
        <p:spPr/>
        <p:txBody>
          <a:bodyPr/>
          <a:lstStyle/>
          <a:p>
            <a:r>
              <a:rPr lang="en-GB" dirty="0"/>
              <a:t>3. LOC Engagement - </a:t>
            </a:r>
            <a:r>
              <a:rPr lang="en-GB" b="1" dirty="0"/>
              <a:t>YOU</a:t>
            </a:r>
          </a:p>
        </p:txBody>
      </p:sp>
      <p:sp>
        <p:nvSpPr>
          <p:cNvPr id="3" name="Content Placeholder 2">
            <a:extLst>
              <a:ext uri="{FF2B5EF4-FFF2-40B4-BE49-F238E27FC236}">
                <a16:creationId xmlns:a16="http://schemas.microsoft.com/office/drawing/2014/main" id="{39AA2A2C-9F56-4A99-BF6D-C8EF760702E4}"/>
              </a:ext>
            </a:extLst>
          </p:cNvPr>
          <p:cNvSpPr>
            <a:spLocks noGrp="1"/>
          </p:cNvSpPr>
          <p:nvPr>
            <p:ph idx="1"/>
          </p:nvPr>
        </p:nvSpPr>
        <p:spPr>
          <a:xfrm>
            <a:off x="1154954" y="1391920"/>
            <a:ext cx="9787366" cy="5218430"/>
          </a:xfrm>
        </p:spPr>
        <p:txBody>
          <a:bodyPr>
            <a:normAutofit/>
          </a:bodyPr>
          <a:lstStyle/>
          <a:p>
            <a:r>
              <a:rPr lang="en-GB" b="1" dirty="0"/>
              <a:t>Optical Profession</a:t>
            </a:r>
          </a:p>
          <a:p>
            <a:pPr>
              <a:buFont typeface="Wingdings" panose="05000000000000000000" pitchFamily="2" charset="2"/>
              <a:buChar char="§"/>
            </a:pPr>
            <a:r>
              <a:rPr lang="en-GB" dirty="0"/>
              <a:t>Email/FB/twitter updates from Optical bodies, NHSE, PCSE,CCG, LOCSU and LOC Office</a:t>
            </a:r>
          </a:p>
          <a:p>
            <a:pPr>
              <a:buFont typeface="Wingdings" panose="05000000000000000000" pitchFamily="2" charset="2"/>
              <a:buChar char="§"/>
            </a:pPr>
            <a:r>
              <a:rPr lang="en-GB" dirty="0"/>
              <a:t>LOC website is regularly updated for all core Optical and commissioned services matters</a:t>
            </a:r>
          </a:p>
          <a:p>
            <a:pPr>
              <a:buFont typeface="Wingdings" panose="05000000000000000000" pitchFamily="2" charset="2"/>
              <a:buChar char="§"/>
            </a:pPr>
            <a:r>
              <a:rPr lang="en-GB" dirty="0"/>
              <a:t>Staffs Referral pathways tables have been re-formatted for ease of use by Alexa Long – look out for email update/when these go live *</a:t>
            </a:r>
          </a:p>
          <a:p>
            <a:pPr>
              <a:buFont typeface="Wingdings" panose="05000000000000000000" pitchFamily="2" charset="2"/>
              <a:buChar char="§"/>
            </a:pPr>
            <a:r>
              <a:rPr lang="en-GB" dirty="0"/>
              <a:t>Training Events and CPD – about to resume for 2022-23– WATCH THIS SPACE!</a:t>
            </a:r>
          </a:p>
          <a:p>
            <a:pPr>
              <a:buFont typeface="Wingdings" panose="05000000000000000000" pitchFamily="2" charset="2"/>
              <a:buChar char="§"/>
            </a:pPr>
            <a:r>
              <a:rPr lang="en-GB" dirty="0"/>
              <a:t>Year round support for all the profession at LOC Office – email and telephone.</a:t>
            </a:r>
          </a:p>
          <a:p>
            <a:pPr>
              <a:buFont typeface="Wingdings" panose="05000000000000000000" pitchFamily="2" charset="2"/>
              <a:buChar char="§"/>
            </a:pPr>
            <a:r>
              <a:rPr lang="en-GB" sz="2000" dirty="0"/>
              <a:t>What Next? </a:t>
            </a:r>
            <a:r>
              <a:rPr lang="en-GB" b="1" dirty="0"/>
              <a:t>Transformation of</a:t>
            </a:r>
            <a:r>
              <a:rPr lang="en-GB" sz="2000" b="1" dirty="0"/>
              <a:t> Optical Profession</a:t>
            </a:r>
            <a:r>
              <a:rPr lang="en-GB" sz="2000" dirty="0"/>
              <a:t> – LOC here to listen and support you going forward!</a:t>
            </a:r>
          </a:p>
          <a:p>
            <a:pPr marL="0" indent="0">
              <a:buNone/>
            </a:pPr>
            <a:endParaRPr lang="en-GB" dirty="0"/>
          </a:p>
        </p:txBody>
      </p:sp>
    </p:spTree>
    <p:extLst>
      <p:ext uri="{BB962C8B-B14F-4D97-AF65-F5344CB8AC3E}">
        <p14:creationId xmlns:p14="http://schemas.microsoft.com/office/powerpoint/2010/main" val="2282678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C67F-1DE9-4F96-13E0-1614B4D8FA71}"/>
              </a:ext>
            </a:extLst>
          </p:cNvPr>
          <p:cNvSpPr>
            <a:spLocks noGrp="1"/>
          </p:cNvSpPr>
          <p:nvPr>
            <p:ph type="title"/>
          </p:nvPr>
        </p:nvSpPr>
        <p:spPr>
          <a:xfrm>
            <a:off x="646112" y="452718"/>
            <a:ext cx="9214326" cy="895315"/>
          </a:xfrm>
        </p:spPr>
        <p:txBody>
          <a:bodyPr/>
          <a:lstStyle/>
          <a:p>
            <a:r>
              <a:rPr lang="en-GB" sz="3600" dirty="0"/>
              <a:t>4. </a:t>
            </a:r>
            <a:r>
              <a:rPr lang="en-GB" sz="3200" dirty="0"/>
              <a:t>Electronic Eyecare Referral System </a:t>
            </a:r>
            <a:r>
              <a:rPr lang="en-GB" sz="3200" b="1" dirty="0"/>
              <a:t>(</a:t>
            </a:r>
            <a:r>
              <a:rPr lang="en-GB" sz="3200" b="1" dirty="0" err="1"/>
              <a:t>EeRS</a:t>
            </a:r>
            <a:r>
              <a:rPr lang="en-GB" sz="3200" b="1" dirty="0"/>
              <a:t>)</a:t>
            </a:r>
            <a:br>
              <a:rPr lang="en-GB" sz="3600" dirty="0"/>
            </a:br>
            <a:endParaRPr lang="en-GB" sz="3600" dirty="0"/>
          </a:p>
        </p:txBody>
      </p:sp>
      <p:sp>
        <p:nvSpPr>
          <p:cNvPr id="3" name="Content Placeholder 2">
            <a:extLst>
              <a:ext uri="{FF2B5EF4-FFF2-40B4-BE49-F238E27FC236}">
                <a16:creationId xmlns:a16="http://schemas.microsoft.com/office/drawing/2014/main" id="{06BFAD0D-838B-7E93-E527-99F1489954C9}"/>
              </a:ext>
            </a:extLst>
          </p:cNvPr>
          <p:cNvSpPr>
            <a:spLocks noGrp="1"/>
          </p:cNvSpPr>
          <p:nvPr>
            <p:ph idx="1"/>
          </p:nvPr>
        </p:nvSpPr>
        <p:spPr>
          <a:xfrm>
            <a:off x="1103312" y="1423447"/>
            <a:ext cx="9973183" cy="5156463"/>
          </a:xfrm>
        </p:spPr>
        <p:txBody>
          <a:bodyPr>
            <a:normAutofit fontScale="92500" lnSpcReduction="20000"/>
          </a:bodyPr>
          <a:lstStyle/>
          <a:p>
            <a:r>
              <a:rPr lang="en-GB" dirty="0"/>
              <a:t>Secure electronic, 2 way transfer of clinical information including images for patient management between service providers </a:t>
            </a:r>
            <a:r>
              <a:rPr lang="en-GB" dirty="0" err="1"/>
              <a:t>Eg</a:t>
            </a:r>
            <a:r>
              <a:rPr lang="en-GB" dirty="0"/>
              <a:t>: </a:t>
            </a:r>
            <a:r>
              <a:rPr lang="en-GB" dirty="0" err="1"/>
              <a:t>Optom</a:t>
            </a:r>
            <a:r>
              <a:rPr lang="en-GB" dirty="0"/>
              <a:t>  - </a:t>
            </a:r>
            <a:r>
              <a:rPr lang="en-GB" dirty="0" err="1"/>
              <a:t>Ophthalmol</a:t>
            </a:r>
            <a:r>
              <a:rPr lang="en-GB" dirty="0"/>
              <a:t> – GP.</a:t>
            </a:r>
          </a:p>
          <a:p>
            <a:r>
              <a:rPr lang="en-GB" dirty="0"/>
              <a:t>Part of NHS long term plan &amp; National Transformation programme</a:t>
            </a:r>
          </a:p>
          <a:p>
            <a:r>
              <a:rPr lang="en-GB" b="1" dirty="0"/>
              <a:t>Benefits </a:t>
            </a:r>
          </a:p>
          <a:p>
            <a:pPr>
              <a:buFont typeface="Wingdings" panose="05000000000000000000" pitchFamily="2" charset="2"/>
              <a:buChar char="§"/>
            </a:pPr>
            <a:r>
              <a:rPr lang="en-GB" dirty="0"/>
              <a:t> </a:t>
            </a:r>
            <a:r>
              <a:rPr lang="en-GB" dirty="0" err="1"/>
              <a:t>Px</a:t>
            </a:r>
            <a:r>
              <a:rPr lang="en-GB" dirty="0"/>
              <a:t> being seen by right person, right place &amp; at right time</a:t>
            </a:r>
          </a:p>
          <a:p>
            <a:pPr>
              <a:buFont typeface="Wingdings" panose="05000000000000000000" pitchFamily="2" charset="2"/>
              <a:buChar char="§"/>
            </a:pPr>
            <a:r>
              <a:rPr lang="en-GB" dirty="0" err="1"/>
              <a:t>Px</a:t>
            </a:r>
            <a:r>
              <a:rPr lang="en-GB" dirty="0"/>
              <a:t> managed close to home, hospital only when clinically necessary</a:t>
            </a:r>
          </a:p>
          <a:p>
            <a:pPr>
              <a:buFont typeface="Wingdings" panose="05000000000000000000" pitchFamily="2" charset="2"/>
              <a:buChar char="§"/>
            </a:pPr>
            <a:r>
              <a:rPr lang="en-GB" dirty="0"/>
              <a:t>improve efficiency of referral by instant transfer of data along with images </a:t>
            </a:r>
            <a:r>
              <a:rPr lang="en-GB" dirty="0" err="1"/>
              <a:t>Eg</a:t>
            </a:r>
            <a:r>
              <a:rPr lang="en-GB" dirty="0"/>
              <a:t>: OCT scans</a:t>
            </a:r>
          </a:p>
          <a:p>
            <a:pPr>
              <a:buFont typeface="Wingdings" panose="05000000000000000000" pitchFamily="2" charset="2"/>
              <a:buChar char="§"/>
            </a:pPr>
            <a:r>
              <a:rPr lang="en-GB" dirty="0"/>
              <a:t>Improve comms between primary &amp; secondary care!</a:t>
            </a:r>
          </a:p>
          <a:p>
            <a:pPr marL="0" indent="0">
              <a:buNone/>
            </a:pPr>
            <a:endParaRPr lang="en-GB" dirty="0"/>
          </a:p>
          <a:p>
            <a:r>
              <a:rPr lang="en-GB" dirty="0"/>
              <a:t>LOC has put in a lot of effort supporting the CCGs &amp; NHSEI with this initiative </a:t>
            </a:r>
          </a:p>
          <a:p>
            <a:r>
              <a:rPr lang="en-GB" b="1" dirty="0"/>
              <a:t>Latest UPDATE – procurement started late June 2022, so provider/platform should be in place November 2022 (</a:t>
            </a:r>
            <a:r>
              <a:rPr lang="en-GB" b="1" dirty="0" err="1"/>
              <a:t>ish</a:t>
            </a:r>
            <a:r>
              <a:rPr lang="en-GB" b="1" dirty="0"/>
              <a:t>)</a:t>
            </a:r>
          </a:p>
          <a:p>
            <a:r>
              <a:rPr lang="en-GB" b="1" dirty="0"/>
              <a:t>Staffordshire keen to be an early adopter, so watch this space!*</a:t>
            </a:r>
          </a:p>
          <a:p>
            <a:r>
              <a:rPr lang="en-GB" b="1" dirty="0"/>
              <a:t>LOC </a:t>
            </a:r>
            <a:r>
              <a:rPr lang="en-GB" b="1" dirty="0" err="1"/>
              <a:t>EeRS</a:t>
            </a:r>
            <a:r>
              <a:rPr lang="en-GB" b="1" dirty="0"/>
              <a:t> lead: Alexa Long, </a:t>
            </a:r>
            <a:r>
              <a:rPr lang="en-GB" dirty="0"/>
              <a:t>Irfan Razvi</a:t>
            </a:r>
          </a:p>
        </p:txBody>
      </p:sp>
    </p:spTree>
    <p:extLst>
      <p:ext uri="{BB962C8B-B14F-4D97-AF65-F5344CB8AC3E}">
        <p14:creationId xmlns:p14="http://schemas.microsoft.com/office/powerpoint/2010/main" val="356122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6806B-85EF-757C-A455-788900FE60A8}"/>
              </a:ext>
            </a:extLst>
          </p:cNvPr>
          <p:cNvSpPr>
            <a:spLocks noGrp="1"/>
          </p:cNvSpPr>
          <p:nvPr>
            <p:ph type="title"/>
          </p:nvPr>
        </p:nvSpPr>
        <p:spPr>
          <a:xfrm>
            <a:off x="1008668" y="415011"/>
            <a:ext cx="9042166" cy="782193"/>
          </a:xfrm>
        </p:spPr>
        <p:txBody>
          <a:bodyPr/>
          <a:lstStyle/>
          <a:p>
            <a:r>
              <a:rPr lang="en-GB" dirty="0"/>
              <a:t>5. LOC sub-group updates 1</a:t>
            </a:r>
          </a:p>
        </p:txBody>
      </p:sp>
      <p:sp>
        <p:nvSpPr>
          <p:cNvPr id="3" name="Content Placeholder 2">
            <a:extLst>
              <a:ext uri="{FF2B5EF4-FFF2-40B4-BE49-F238E27FC236}">
                <a16:creationId xmlns:a16="http://schemas.microsoft.com/office/drawing/2014/main" id="{3C0F3156-3B54-52CB-2C06-841334A00734}"/>
              </a:ext>
            </a:extLst>
          </p:cNvPr>
          <p:cNvSpPr>
            <a:spLocks noGrp="1"/>
          </p:cNvSpPr>
          <p:nvPr>
            <p:ph idx="1"/>
          </p:nvPr>
        </p:nvSpPr>
        <p:spPr>
          <a:xfrm>
            <a:off x="452487" y="1338606"/>
            <a:ext cx="10935092" cy="5165889"/>
          </a:xfrm>
        </p:spPr>
        <p:txBody>
          <a:bodyPr>
            <a:normAutofit fontScale="70000" lnSpcReduction="20000"/>
          </a:bodyPr>
          <a:lstStyle/>
          <a:p>
            <a:r>
              <a:rPr lang="en-GB" sz="2300" b="1" dirty="0"/>
              <a:t>Community Eyecare Services </a:t>
            </a:r>
            <a:r>
              <a:rPr lang="en-GB" sz="2300" dirty="0"/>
              <a:t>(</a:t>
            </a:r>
            <a:r>
              <a:rPr kumimoji="0" lang="en-GB" sz="2300" b="0" i="0" u="none" strike="noStrike" kern="1200" cap="none" spc="0" normalizeH="0" baseline="0" noProof="0" dirty="0">
                <a:ln>
                  <a:noFill/>
                </a:ln>
                <a:solidFill>
                  <a:prstClr val="white"/>
                </a:solidFill>
                <a:effectLst/>
                <a:uLnTx/>
                <a:uFillTx/>
                <a:latin typeface="Century Gothic" panose="020B0502020202020204"/>
                <a:ea typeface="+mj-ea"/>
                <a:cs typeface="+mj-cs"/>
              </a:rPr>
              <a:t>Alexa, John, Mark &amp; Irfan)</a:t>
            </a:r>
          </a:p>
          <a:p>
            <a:pPr>
              <a:buFont typeface="Wingdings" panose="05000000000000000000" pitchFamily="2" charset="2"/>
              <a:buChar char="§"/>
            </a:pPr>
            <a:r>
              <a:rPr lang="en-GB" sz="2300" dirty="0"/>
              <a:t>Hive of activity as we move forward with transformative pathways across Staffs. Meetings with LEHN, CCG, NHS service providers and internal committee.</a:t>
            </a:r>
          </a:p>
          <a:p>
            <a:pPr>
              <a:buFont typeface="Wingdings" panose="05000000000000000000" pitchFamily="2" charset="2"/>
              <a:buChar char="§"/>
            </a:pPr>
            <a:r>
              <a:rPr lang="en-GB" sz="2300" dirty="0"/>
              <a:t>Organise/facilitate new service launches. May2022: CUES 2.0, Integrated cataract service, GRR Repeat measures</a:t>
            </a:r>
          </a:p>
          <a:p>
            <a:pPr>
              <a:buFont typeface="Wingdings" panose="05000000000000000000" pitchFamily="2" charset="2"/>
              <a:buChar char="§"/>
            </a:pPr>
            <a:r>
              <a:rPr lang="en-GB" sz="2300" dirty="0"/>
              <a:t>Ensure there is good connection between the reality of practice vs meeting discussions/outcomes</a:t>
            </a:r>
          </a:p>
          <a:p>
            <a:endParaRPr lang="en-GB" sz="2300" dirty="0"/>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lang="en-GB" sz="2300" b="1" dirty="0"/>
              <a:t>Dispensing Optics </a:t>
            </a:r>
            <a:r>
              <a:rPr lang="en-GB" sz="2300" dirty="0"/>
              <a:t>(</a:t>
            </a:r>
            <a:r>
              <a:rPr kumimoji="0" lang="en-GB" sz="2300" b="0" i="0" u="none" strike="noStrike" kern="1200" cap="none" spc="0" normalizeH="0" baseline="0" noProof="0" dirty="0">
                <a:ln>
                  <a:noFill/>
                </a:ln>
                <a:solidFill>
                  <a:prstClr val="white"/>
                </a:solidFill>
                <a:effectLst/>
                <a:uLnTx/>
                <a:uFillTx/>
                <a:latin typeface="Century Gothic" panose="020B0502020202020204"/>
                <a:ea typeface="+mj-ea"/>
                <a:cs typeface="+mj-cs"/>
              </a:rPr>
              <a:t>Clive, Sarah)</a:t>
            </a:r>
          </a:p>
          <a:p>
            <a:pPr marR="0" lvl="0" algn="l" defTabSz="457200" rtl="0" eaLnBrk="1" fontAlgn="auto" latinLnBrk="0" hangingPunct="1">
              <a:lnSpc>
                <a:spcPct val="100000"/>
              </a:lnSpc>
              <a:spcBef>
                <a:spcPts val="1000"/>
              </a:spcBef>
              <a:spcAft>
                <a:spcPts val="0"/>
              </a:spcAft>
              <a:buClr>
                <a:srgbClr val="ACD433"/>
              </a:buClr>
              <a:buSzPct val="80000"/>
              <a:buFont typeface="Wingdings" panose="05000000000000000000" pitchFamily="2" charset="2"/>
              <a:buChar char="§"/>
              <a:tabLst/>
              <a:defRPr/>
            </a:pPr>
            <a:r>
              <a:rPr lang="en-GB" sz="2300" dirty="0"/>
              <a:t>Identified need to engage with wider profession, both contractor &amp; performer DO’s – </a:t>
            </a:r>
          </a:p>
          <a:p>
            <a:pPr marR="0" lvl="0" algn="l" defTabSz="457200" rtl="0" eaLnBrk="1" fontAlgn="auto" latinLnBrk="0" hangingPunct="1">
              <a:lnSpc>
                <a:spcPct val="100000"/>
              </a:lnSpc>
              <a:spcBef>
                <a:spcPts val="1000"/>
              </a:spcBef>
              <a:spcAft>
                <a:spcPts val="0"/>
              </a:spcAft>
              <a:buClr>
                <a:srgbClr val="ACD433"/>
              </a:buClr>
              <a:buSzPct val="80000"/>
              <a:buFont typeface="Wingdings" panose="05000000000000000000" pitchFamily="2" charset="2"/>
              <a:buChar char="§"/>
              <a:tabLst/>
              <a:defRPr/>
            </a:pPr>
            <a:r>
              <a:rPr lang="en-GB" sz="2300" dirty="0"/>
              <a:t>Provide steer for GOS and CL matters, Training/CPD support.</a:t>
            </a:r>
          </a:p>
          <a:p>
            <a:pPr marR="0" lvl="0" algn="l" defTabSz="457200" rtl="0" eaLnBrk="1" fontAlgn="auto" latinLnBrk="0" hangingPunct="1">
              <a:lnSpc>
                <a:spcPct val="100000"/>
              </a:lnSpc>
              <a:spcBef>
                <a:spcPts val="1000"/>
              </a:spcBef>
              <a:spcAft>
                <a:spcPts val="0"/>
              </a:spcAft>
              <a:buClr>
                <a:srgbClr val="ACD433"/>
              </a:buClr>
              <a:buSzPct val="80000"/>
              <a:buFont typeface="Wingdings" panose="05000000000000000000" pitchFamily="2" charset="2"/>
              <a:buChar char="§"/>
              <a:tabLst/>
              <a:defRPr/>
            </a:pPr>
            <a:r>
              <a:rPr lang="en-GB" sz="2300" dirty="0"/>
              <a:t>Want to promote opportunity for CLOs with Eyecare Transformation</a:t>
            </a:r>
          </a:p>
          <a:p>
            <a:pPr marR="0" lvl="0" algn="l" defTabSz="457200" rtl="0" eaLnBrk="1" fontAlgn="auto" latinLnBrk="0" hangingPunct="1">
              <a:lnSpc>
                <a:spcPct val="100000"/>
              </a:lnSpc>
              <a:spcBef>
                <a:spcPts val="1000"/>
              </a:spcBef>
              <a:spcAft>
                <a:spcPts val="0"/>
              </a:spcAft>
              <a:buClr>
                <a:srgbClr val="ACD433"/>
              </a:buClr>
              <a:buSzPct val="80000"/>
              <a:buFont typeface="Wingdings" panose="05000000000000000000" pitchFamily="2" charset="2"/>
              <a:buChar char="§"/>
              <a:tabLst/>
              <a:defRPr/>
            </a:pPr>
            <a:r>
              <a:rPr lang="en-GB" sz="2300" dirty="0"/>
              <a:t>Looking at future potential for Special Schools initiative &amp; Low vision services in Staffordshire</a:t>
            </a:r>
          </a:p>
          <a:p>
            <a:pPr marL="0" indent="0">
              <a:buNone/>
            </a:pPr>
            <a:endParaRPr lang="en-GB" sz="2300" dirty="0"/>
          </a:p>
          <a:p>
            <a:pPr>
              <a:buClr>
                <a:srgbClr val="ACD433"/>
              </a:buClr>
              <a:defRPr/>
            </a:pPr>
            <a:r>
              <a:rPr lang="en-GB" sz="2300" b="1" dirty="0"/>
              <a:t>CPD </a:t>
            </a:r>
            <a:r>
              <a:rPr lang="en-GB" sz="2300" dirty="0"/>
              <a:t>(</a:t>
            </a:r>
            <a:r>
              <a:rPr kumimoji="0" lang="en-GB" sz="2300" b="0" i="0" u="none" strike="noStrike" kern="1200" cap="none" spc="0" normalizeH="0" baseline="0" noProof="0" dirty="0">
                <a:ln>
                  <a:noFill/>
                </a:ln>
                <a:solidFill>
                  <a:prstClr val="white"/>
                </a:solidFill>
                <a:effectLst/>
                <a:uLnTx/>
                <a:uFillTx/>
                <a:latin typeface="Century Gothic" panose="020B0502020202020204"/>
                <a:ea typeface="+mj-ea"/>
                <a:cs typeface="+mj-cs"/>
              </a:rPr>
              <a:t>Sue, Sophia)</a:t>
            </a:r>
          </a:p>
          <a:p>
            <a:pPr>
              <a:buFont typeface="Wingdings" panose="05000000000000000000" pitchFamily="2" charset="2"/>
              <a:buChar char="§"/>
            </a:pPr>
            <a:r>
              <a:rPr lang="en-GB" sz="2300" dirty="0"/>
              <a:t>CPD events for both core Optical profession as well as commissioned eye care services. At least 2 events planned for 2022.</a:t>
            </a:r>
          </a:p>
          <a:p>
            <a:pPr>
              <a:buFont typeface="Wingdings" panose="05000000000000000000" pitchFamily="2" charset="2"/>
              <a:buChar char="§"/>
            </a:pPr>
            <a:r>
              <a:rPr lang="en-GB" sz="2300" dirty="0"/>
              <a:t>CPD event: Glaucoma – Anterior chamber angles talk by Mrs. P. Ranjit on 2</a:t>
            </a:r>
            <a:r>
              <a:rPr lang="en-GB" sz="2300" baseline="30000" dirty="0"/>
              <a:t>nd</a:t>
            </a:r>
            <a:r>
              <a:rPr lang="en-GB" sz="2300" dirty="0"/>
              <a:t> March 2022</a:t>
            </a:r>
          </a:p>
          <a:p>
            <a:endParaRPr lang="en-GB" dirty="0"/>
          </a:p>
        </p:txBody>
      </p:sp>
    </p:spTree>
    <p:extLst>
      <p:ext uri="{BB962C8B-B14F-4D97-AF65-F5344CB8AC3E}">
        <p14:creationId xmlns:p14="http://schemas.microsoft.com/office/powerpoint/2010/main" val="3085669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4E15B-4972-A9BD-1527-EFD706E514AD}"/>
              </a:ext>
            </a:extLst>
          </p:cNvPr>
          <p:cNvSpPr>
            <a:spLocks noGrp="1"/>
          </p:cNvSpPr>
          <p:nvPr>
            <p:ph type="title"/>
          </p:nvPr>
        </p:nvSpPr>
        <p:spPr>
          <a:xfrm>
            <a:off x="646111" y="433864"/>
            <a:ext cx="9157765" cy="819901"/>
          </a:xfrm>
        </p:spPr>
        <p:txBody>
          <a:bodyPr/>
          <a:lstStyle/>
          <a:p>
            <a:r>
              <a:rPr lang="en-GB" dirty="0"/>
              <a:t>5. LOC sub-group updates 2</a:t>
            </a:r>
          </a:p>
        </p:txBody>
      </p:sp>
      <p:sp>
        <p:nvSpPr>
          <p:cNvPr id="3" name="Content Placeholder 2">
            <a:extLst>
              <a:ext uri="{FF2B5EF4-FFF2-40B4-BE49-F238E27FC236}">
                <a16:creationId xmlns:a16="http://schemas.microsoft.com/office/drawing/2014/main" id="{E4AA4861-24EA-EBC8-EC05-C5CB6CC3A3FA}"/>
              </a:ext>
            </a:extLst>
          </p:cNvPr>
          <p:cNvSpPr>
            <a:spLocks noGrp="1"/>
          </p:cNvSpPr>
          <p:nvPr>
            <p:ph idx="1"/>
          </p:nvPr>
        </p:nvSpPr>
        <p:spPr>
          <a:xfrm>
            <a:off x="367645" y="1253765"/>
            <a:ext cx="11472421" cy="5335571"/>
          </a:xfrm>
        </p:spPr>
        <p:txBody>
          <a:bodyPr>
            <a:normAutofit fontScale="92500" lnSpcReduction="20000"/>
          </a:bodyPr>
          <a:lstStyle/>
          <a:p>
            <a:r>
              <a:rPr lang="en-GB" sz="2800" b="1" dirty="0"/>
              <a:t>Training </a:t>
            </a:r>
            <a:r>
              <a:rPr lang="en-GB" sz="2400" dirty="0"/>
              <a:t>(Richard, Judy)</a:t>
            </a:r>
          </a:p>
          <a:p>
            <a:pPr>
              <a:buFont typeface="Wingdings" panose="05000000000000000000" pitchFamily="2" charset="2"/>
              <a:buChar char="§"/>
            </a:pPr>
            <a:r>
              <a:rPr lang="en-GB" sz="2200" dirty="0"/>
              <a:t>BIG training / upskilling push for ALL the profession </a:t>
            </a:r>
          </a:p>
          <a:p>
            <a:pPr>
              <a:buFont typeface="Wingdings" panose="05000000000000000000" pitchFamily="2" charset="2"/>
              <a:buChar char="§"/>
            </a:pPr>
            <a:r>
              <a:rPr lang="en-GB" sz="2200" dirty="0"/>
              <a:t>Focussed Training for core Optical profession (Referral refinement) as well as commissioned eye care services planned for 2022-23.</a:t>
            </a:r>
          </a:p>
          <a:p>
            <a:pPr>
              <a:buFont typeface="Wingdings" panose="05000000000000000000" pitchFamily="2" charset="2"/>
              <a:buChar char="§"/>
            </a:pPr>
            <a:r>
              <a:rPr lang="en-GB" sz="2200" dirty="0"/>
              <a:t>LOC Training grant from NHSEI/LEHN available for College Prof Cert </a:t>
            </a:r>
            <a:r>
              <a:rPr lang="en-GB" sz="2200" dirty="0" err="1"/>
              <a:t>Glauc</a:t>
            </a:r>
            <a:r>
              <a:rPr lang="en-GB" sz="2200" dirty="0"/>
              <a:t> &amp; IP qualifications</a:t>
            </a:r>
          </a:p>
          <a:p>
            <a:endParaRPr lang="en-GB" sz="2400" dirty="0"/>
          </a:p>
          <a:p>
            <a:r>
              <a:rPr lang="en-GB" sz="2600" b="1" dirty="0"/>
              <a:t>Glaucoma Managed Clinical Network (MCN) </a:t>
            </a:r>
            <a:r>
              <a:rPr lang="en-GB" dirty="0"/>
              <a:t>(Co-Ordinator – Richard Webb) – launched 5</a:t>
            </a:r>
            <a:r>
              <a:rPr lang="en-GB" baseline="30000" dirty="0"/>
              <a:t>th</a:t>
            </a:r>
            <a:r>
              <a:rPr lang="en-GB" dirty="0"/>
              <a:t> Oct 2021</a:t>
            </a:r>
          </a:p>
          <a:p>
            <a:pPr>
              <a:buFont typeface="Wingdings" panose="05000000000000000000" pitchFamily="2" charset="2"/>
              <a:buChar char="§"/>
            </a:pPr>
            <a:r>
              <a:rPr lang="en-GB" dirty="0"/>
              <a:t>NHSEI funded pilot : Ophthalmology – Optometry clinical network to provide Glaucoma specific training, education sessions. 4 meets/year including 1 </a:t>
            </a:r>
            <a:r>
              <a:rPr lang="en-GB" dirty="0" err="1"/>
              <a:t>hosp</a:t>
            </a:r>
            <a:r>
              <a:rPr lang="en-GB" dirty="0"/>
              <a:t> session.</a:t>
            </a:r>
          </a:p>
          <a:p>
            <a:pPr>
              <a:buFont typeface="Wingdings" panose="05000000000000000000" pitchFamily="2" charset="2"/>
              <a:buChar char="§"/>
            </a:pPr>
            <a:r>
              <a:rPr lang="en-GB" dirty="0"/>
              <a:t>Support upskilling for core services but also for commissioned services (ECF) and additional monitoring services (TBC) + supporting higher College qualifications. </a:t>
            </a:r>
          </a:p>
          <a:p>
            <a:pPr>
              <a:buFont typeface="Wingdings" panose="05000000000000000000" pitchFamily="2" charset="2"/>
              <a:buChar char="§"/>
            </a:pPr>
            <a:r>
              <a:rPr lang="en-GB" dirty="0"/>
              <a:t>Improve primary &amp; secondary care links/understanding + Support transformational pathways</a:t>
            </a:r>
          </a:p>
          <a:p>
            <a:pPr>
              <a:buFont typeface="Wingdings" panose="05000000000000000000" pitchFamily="2" charset="2"/>
              <a:buChar char="§"/>
            </a:pPr>
            <a:r>
              <a:rPr lang="en-GB" dirty="0"/>
              <a:t>2 meetings so far – excellent feedback so far from both </a:t>
            </a:r>
            <a:r>
              <a:rPr lang="en-GB" dirty="0" err="1"/>
              <a:t>Optom</a:t>
            </a:r>
            <a:r>
              <a:rPr lang="en-GB" dirty="0"/>
              <a:t> &amp; Ophthalmology colleagues. There is still room for few more practitioners so contact Alison at LOC Office. </a:t>
            </a:r>
          </a:p>
          <a:p>
            <a:endParaRPr lang="en-GB" dirty="0"/>
          </a:p>
        </p:txBody>
      </p:sp>
    </p:spTree>
    <p:extLst>
      <p:ext uri="{BB962C8B-B14F-4D97-AF65-F5344CB8AC3E}">
        <p14:creationId xmlns:p14="http://schemas.microsoft.com/office/powerpoint/2010/main" val="1922473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C04E7-34E0-4CCC-307D-7CF6496B2F12}"/>
              </a:ext>
            </a:extLst>
          </p:cNvPr>
          <p:cNvSpPr>
            <a:spLocks noGrp="1"/>
          </p:cNvSpPr>
          <p:nvPr>
            <p:ph type="title"/>
          </p:nvPr>
        </p:nvSpPr>
        <p:spPr/>
        <p:txBody>
          <a:bodyPr/>
          <a:lstStyle/>
          <a:p>
            <a:r>
              <a:rPr lang="en-GB" dirty="0"/>
              <a:t>6. GOS Updates</a:t>
            </a:r>
          </a:p>
        </p:txBody>
      </p:sp>
      <p:sp>
        <p:nvSpPr>
          <p:cNvPr id="3" name="Content Placeholder 2">
            <a:extLst>
              <a:ext uri="{FF2B5EF4-FFF2-40B4-BE49-F238E27FC236}">
                <a16:creationId xmlns:a16="http://schemas.microsoft.com/office/drawing/2014/main" id="{11B113D1-5319-0A67-01A6-B599F10CEECC}"/>
              </a:ext>
            </a:extLst>
          </p:cNvPr>
          <p:cNvSpPr>
            <a:spLocks noGrp="1"/>
          </p:cNvSpPr>
          <p:nvPr>
            <p:ph idx="1"/>
          </p:nvPr>
        </p:nvSpPr>
        <p:spPr>
          <a:xfrm>
            <a:off x="716438" y="1583704"/>
            <a:ext cx="10558020" cy="4664696"/>
          </a:xfrm>
        </p:spPr>
        <p:txBody>
          <a:bodyPr>
            <a:normAutofit fontScale="85000" lnSpcReduction="10000"/>
          </a:bodyPr>
          <a:lstStyle/>
          <a:p>
            <a:r>
              <a:rPr lang="en-GB" dirty="0"/>
              <a:t>The Department of Health and Social Care and NHS England and NHS Improvement confirmed in a </a:t>
            </a:r>
            <a:r>
              <a:rPr lang="en-GB" b="1" dirty="0"/>
              <a:t>10 December 2021 </a:t>
            </a:r>
            <a:r>
              <a:rPr lang="en-GB" dirty="0"/>
              <a:t>meeting, that GOS will continue to be a national demand-led service under a nationally agreed GOS contract.</a:t>
            </a:r>
          </a:p>
          <a:p>
            <a:r>
              <a:rPr lang="en-GB" dirty="0"/>
              <a:t>The </a:t>
            </a:r>
            <a:r>
              <a:rPr lang="en-GB" dirty="0" err="1"/>
              <a:t>DoH</a:t>
            </a:r>
            <a:r>
              <a:rPr lang="en-GB" dirty="0"/>
              <a:t> and Social Care (DHSC) has confirmed that General Ophthalmic Services (GOS) fees for sight tests, CET allowances and pre-registration supervision grants will increase </a:t>
            </a:r>
            <a:r>
              <a:rPr lang="en-GB" sz="4300" b="1" dirty="0"/>
              <a:t>2% </a:t>
            </a:r>
            <a:r>
              <a:rPr lang="en-GB" dirty="0"/>
              <a:t>from April 2022.</a:t>
            </a:r>
          </a:p>
          <a:p>
            <a:endParaRPr lang="en-GB" dirty="0"/>
          </a:p>
          <a:p>
            <a:r>
              <a:rPr lang="en-GB" b="1" dirty="0"/>
              <a:t>GOS Fees and Grants 2022-23</a:t>
            </a:r>
          </a:p>
          <a:p>
            <a:endParaRPr lang="en-GB" dirty="0"/>
          </a:p>
          <a:p>
            <a:pPr>
              <a:buFont typeface="Wingdings" panose="05000000000000000000" pitchFamily="2" charset="2"/>
              <a:buChar char="§"/>
            </a:pPr>
            <a:r>
              <a:rPr lang="en-GB" dirty="0"/>
              <a:t>Sight test </a:t>
            </a:r>
            <a:r>
              <a:rPr lang="en-GB" sz="3000" b="1" dirty="0"/>
              <a:t>£22.14</a:t>
            </a:r>
          </a:p>
          <a:p>
            <a:pPr>
              <a:buFont typeface="Wingdings" panose="05000000000000000000" pitchFamily="2" charset="2"/>
              <a:buChar char="§"/>
            </a:pPr>
            <a:r>
              <a:rPr lang="en-GB" dirty="0"/>
              <a:t>Domiciliary additional £39.04 for first and second test; £9.77 for third and subsequent tests  </a:t>
            </a:r>
          </a:p>
          <a:p>
            <a:pPr>
              <a:buFont typeface="Wingdings" panose="05000000000000000000" pitchFamily="2" charset="2"/>
              <a:buChar char="§"/>
            </a:pPr>
            <a:r>
              <a:rPr lang="en-GB" dirty="0"/>
              <a:t>CET grant £596</a:t>
            </a:r>
          </a:p>
          <a:p>
            <a:pPr>
              <a:buFont typeface="Wingdings" panose="05000000000000000000" pitchFamily="2" charset="2"/>
              <a:buChar char="§"/>
            </a:pPr>
            <a:r>
              <a:rPr lang="en-GB" dirty="0"/>
              <a:t>Pre-registration supervision grant £3,837</a:t>
            </a:r>
          </a:p>
        </p:txBody>
      </p:sp>
    </p:spTree>
    <p:extLst>
      <p:ext uri="{BB962C8B-B14F-4D97-AF65-F5344CB8AC3E}">
        <p14:creationId xmlns:p14="http://schemas.microsoft.com/office/powerpoint/2010/main" val="121321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998D-16C5-4A9C-8F58-23B256DC153A}"/>
              </a:ext>
            </a:extLst>
          </p:cNvPr>
          <p:cNvSpPr>
            <a:spLocks noGrp="1"/>
          </p:cNvSpPr>
          <p:nvPr>
            <p:ph type="title"/>
          </p:nvPr>
        </p:nvSpPr>
        <p:spPr>
          <a:xfrm>
            <a:off x="838200" y="393700"/>
            <a:ext cx="10515600" cy="1325563"/>
          </a:xfrm>
        </p:spPr>
        <p:txBody>
          <a:bodyPr/>
          <a:lstStyle/>
          <a:p>
            <a:r>
              <a:rPr lang="en-GB" dirty="0"/>
              <a:t>On Tonight's show..</a:t>
            </a:r>
          </a:p>
        </p:txBody>
      </p:sp>
      <p:sp>
        <p:nvSpPr>
          <p:cNvPr id="3" name="Content Placeholder 2">
            <a:extLst>
              <a:ext uri="{FF2B5EF4-FFF2-40B4-BE49-F238E27FC236}">
                <a16:creationId xmlns:a16="http://schemas.microsoft.com/office/drawing/2014/main" id="{1D4E4CDF-BE74-4D58-97BD-95A2BD381698}"/>
              </a:ext>
            </a:extLst>
          </p:cNvPr>
          <p:cNvSpPr>
            <a:spLocks noGrp="1"/>
          </p:cNvSpPr>
          <p:nvPr>
            <p:ph idx="1"/>
          </p:nvPr>
        </p:nvSpPr>
        <p:spPr/>
        <p:txBody>
          <a:bodyPr>
            <a:noAutofit/>
          </a:bodyPr>
          <a:lstStyle/>
          <a:p>
            <a:r>
              <a:rPr lang="en-GB" sz="2800" dirty="0"/>
              <a:t> Welcome &amp; Introduction to your LOC</a:t>
            </a:r>
          </a:p>
          <a:p>
            <a:pPr marL="0" indent="0">
              <a:buNone/>
            </a:pPr>
            <a:endParaRPr lang="en-GB" sz="2800" dirty="0"/>
          </a:p>
          <a:p>
            <a:r>
              <a:rPr lang="en-GB" sz="3600" b="1" dirty="0"/>
              <a:t>Review of the year 2021-22</a:t>
            </a:r>
          </a:p>
          <a:p>
            <a:pPr marL="0" indent="0">
              <a:buNone/>
            </a:pPr>
            <a:endParaRPr lang="en-GB" sz="2800" dirty="0"/>
          </a:p>
          <a:p>
            <a:r>
              <a:rPr lang="en-GB" sz="2800" dirty="0"/>
              <a:t>Future of the LOC</a:t>
            </a:r>
          </a:p>
          <a:p>
            <a:pPr marL="0" indent="0">
              <a:buNone/>
            </a:pPr>
            <a:endParaRPr lang="en-GB" sz="2800" dirty="0"/>
          </a:p>
          <a:p>
            <a:r>
              <a:rPr lang="en-GB" sz="2800" dirty="0"/>
              <a:t>Interactive session (Q&amp;A)</a:t>
            </a:r>
          </a:p>
        </p:txBody>
      </p:sp>
    </p:spTree>
    <p:extLst>
      <p:ext uri="{BB962C8B-B14F-4D97-AF65-F5344CB8AC3E}">
        <p14:creationId xmlns:p14="http://schemas.microsoft.com/office/powerpoint/2010/main" val="2107384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5D8A-B1F0-463D-B7A1-CC3CC29F786B}"/>
              </a:ext>
            </a:extLst>
          </p:cNvPr>
          <p:cNvSpPr>
            <a:spLocks noGrp="1"/>
          </p:cNvSpPr>
          <p:nvPr>
            <p:ph type="title"/>
          </p:nvPr>
        </p:nvSpPr>
        <p:spPr/>
        <p:txBody>
          <a:bodyPr/>
          <a:lstStyle/>
          <a:p>
            <a:r>
              <a:rPr lang="en-GB" sz="3600" dirty="0"/>
              <a:t>7. Community Eyecare – </a:t>
            </a:r>
            <a:r>
              <a:rPr lang="en-GB" sz="3600" b="1" dirty="0"/>
              <a:t>current services</a:t>
            </a:r>
          </a:p>
        </p:txBody>
      </p:sp>
      <p:sp>
        <p:nvSpPr>
          <p:cNvPr id="3" name="Content Placeholder 2">
            <a:extLst>
              <a:ext uri="{FF2B5EF4-FFF2-40B4-BE49-F238E27FC236}">
                <a16:creationId xmlns:a16="http://schemas.microsoft.com/office/drawing/2014/main" id="{444955AD-F0D8-4C82-9AF6-62B5B3BDF87B}"/>
              </a:ext>
            </a:extLst>
          </p:cNvPr>
          <p:cNvSpPr>
            <a:spLocks noGrp="1"/>
          </p:cNvSpPr>
          <p:nvPr>
            <p:ph idx="1"/>
          </p:nvPr>
        </p:nvSpPr>
        <p:spPr>
          <a:xfrm>
            <a:off x="646111" y="1696721"/>
            <a:ext cx="10402103" cy="4894580"/>
          </a:xfrm>
        </p:spPr>
        <p:txBody>
          <a:bodyPr>
            <a:normAutofit fontScale="85000" lnSpcReduction="20000"/>
          </a:bodyPr>
          <a:lstStyle/>
          <a:p>
            <a:r>
              <a:rPr lang="en-GB" sz="2400" b="1" dirty="0"/>
              <a:t>Eyecare Transformation</a:t>
            </a:r>
            <a:endParaRPr lang="en-GB" sz="2400" dirty="0"/>
          </a:p>
          <a:p>
            <a:pPr>
              <a:buFont typeface="Wingdings" panose="05000000000000000000" pitchFamily="2" charset="2"/>
              <a:buChar char="§"/>
            </a:pPr>
            <a:r>
              <a:rPr lang="en-GB" sz="2400" b="1" dirty="0"/>
              <a:t>AIM: </a:t>
            </a:r>
            <a:r>
              <a:rPr lang="en-GB" sz="2400" dirty="0"/>
              <a:t>to improve the quality of eye care services, improve access to care close to home, reduce referrals to acute trust &amp; reduce outpatient activity by mix of Optometry led autonomous &amp; collaborative pathways.</a:t>
            </a:r>
          </a:p>
          <a:p>
            <a:pPr>
              <a:buFont typeface="Wingdings" panose="05000000000000000000" pitchFamily="2" charset="2"/>
              <a:buChar char="§"/>
            </a:pPr>
            <a:r>
              <a:rPr lang="en-GB" sz="2400" dirty="0"/>
              <a:t>1</a:t>
            </a:r>
            <a:r>
              <a:rPr lang="en-GB" sz="2400" baseline="30000" dirty="0"/>
              <a:t>st</a:t>
            </a:r>
            <a:r>
              <a:rPr lang="en-GB" sz="2400" dirty="0"/>
              <a:t> step for </a:t>
            </a:r>
            <a:r>
              <a:rPr lang="en-GB" sz="2400" b="1" dirty="0"/>
              <a:t>LEHN</a:t>
            </a:r>
            <a:r>
              <a:rPr lang="en-GB" sz="2400" dirty="0"/>
              <a:t> was gap analysis across the Staffs region to ensure uniformity in core service provision (many gaps)..then clinical consensus fed to CCG/ICB.</a:t>
            </a:r>
          </a:p>
          <a:p>
            <a:endParaRPr lang="en-GB" sz="2400" b="1" dirty="0"/>
          </a:p>
          <a:p>
            <a:r>
              <a:rPr lang="en-GB" sz="2400" b="1" dirty="0"/>
              <a:t>Commissioned services today</a:t>
            </a:r>
          </a:p>
          <a:p>
            <a:pPr>
              <a:buFont typeface="Wingdings" panose="05000000000000000000" pitchFamily="2" charset="2"/>
              <a:buChar char="§"/>
            </a:pPr>
            <a:r>
              <a:rPr lang="en-GB" sz="2400" dirty="0"/>
              <a:t>CUES, Glaucoma Repeat measures in North Staffs &amp; Stoke, South West localities.   </a:t>
            </a:r>
          </a:p>
          <a:p>
            <a:pPr>
              <a:buFont typeface="Wingdings" panose="05000000000000000000" pitchFamily="2" charset="2"/>
              <a:buChar char="§"/>
            </a:pPr>
            <a:r>
              <a:rPr lang="en-GB" sz="2400" dirty="0"/>
              <a:t>Integrated cataract service (</a:t>
            </a:r>
            <a:r>
              <a:rPr lang="en-GB" sz="2400" dirty="0" err="1"/>
              <a:t>Pre+Post</a:t>
            </a:r>
            <a:r>
              <a:rPr lang="en-GB" sz="2400" dirty="0"/>
              <a:t>) in NS &amp; Stoke, SW &amp; SE localities (all regions)</a:t>
            </a:r>
          </a:p>
          <a:p>
            <a:pPr>
              <a:buFont typeface="Wingdings" panose="05000000000000000000" pitchFamily="2" charset="2"/>
              <a:buChar char="§"/>
            </a:pPr>
            <a:r>
              <a:rPr lang="en-GB" sz="2400" dirty="0"/>
              <a:t>Paediatric shared care in NS &amp; Stoke. </a:t>
            </a:r>
          </a:p>
          <a:p>
            <a:pPr marL="0" indent="0">
              <a:buNone/>
            </a:pPr>
            <a:endParaRPr lang="en-GB" sz="2400" dirty="0"/>
          </a:p>
          <a:p>
            <a:r>
              <a:rPr lang="en-GB" sz="2400" b="1" dirty="0"/>
              <a:t>Refer to LOC website for latest updates </a:t>
            </a:r>
            <a:r>
              <a:rPr lang="en-GB" sz="2400" dirty="0"/>
              <a:t>&amp; also the </a:t>
            </a:r>
            <a:r>
              <a:rPr lang="en-GB" sz="2400" b="1" dirty="0"/>
              <a:t>CUES</a:t>
            </a:r>
            <a:r>
              <a:rPr lang="en-GB" sz="2400" dirty="0"/>
              <a:t> tab for CUES Medicines supply table, Courtesy Mark McCracken.</a:t>
            </a:r>
          </a:p>
        </p:txBody>
      </p:sp>
    </p:spTree>
    <p:extLst>
      <p:ext uri="{BB962C8B-B14F-4D97-AF65-F5344CB8AC3E}">
        <p14:creationId xmlns:p14="http://schemas.microsoft.com/office/powerpoint/2010/main" val="2727948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7C8F95-F8C4-686A-1A6A-DEEA2777AFEE}"/>
              </a:ext>
            </a:extLst>
          </p:cNvPr>
          <p:cNvSpPr>
            <a:spLocks noGrp="1"/>
          </p:cNvSpPr>
          <p:nvPr>
            <p:ph type="title"/>
          </p:nvPr>
        </p:nvSpPr>
        <p:spPr>
          <a:xfrm>
            <a:off x="646111" y="433864"/>
            <a:ext cx="9404723" cy="1400530"/>
          </a:xfrm>
        </p:spPr>
        <p:txBody>
          <a:bodyPr/>
          <a:lstStyle/>
          <a:p>
            <a:r>
              <a:rPr lang="en-GB" sz="4400" dirty="0"/>
              <a:t>7. Community Services – coming soon</a:t>
            </a:r>
            <a:endParaRPr lang="en-GB" dirty="0"/>
          </a:p>
        </p:txBody>
      </p:sp>
      <p:sp>
        <p:nvSpPr>
          <p:cNvPr id="5" name="Content Placeholder 4">
            <a:extLst>
              <a:ext uri="{FF2B5EF4-FFF2-40B4-BE49-F238E27FC236}">
                <a16:creationId xmlns:a16="http://schemas.microsoft.com/office/drawing/2014/main" id="{CFD59C80-80C6-3F21-F02A-6F4E126F63AF}"/>
              </a:ext>
            </a:extLst>
          </p:cNvPr>
          <p:cNvSpPr>
            <a:spLocks noGrp="1"/>
          </p:cNvSpPr>
          <p:nvPr>
            <p:ph idx="1"/>
          </p:nvPr>
        </p:nvSpPr>
        <p:spPr/>
        <p:txBody>
          <a:bodyPr/>
          <a:lstStyle/>
          <a:p>
            <a:r>
              <a:rPr lang="en-GB" sz="2000" dirty="0"/>
              <a:t>GRR Enhanced case finding (ECF) due to be launched </a:t>
            </a:r>
            <a:r>
              <a:rPr lang="en-GB" sz="2000" b="1" dirty="0"/>
              <a:t>July 14</a:t>
            </a:r>
            <a:r>
              <a:rPr lang="en-GB" sz="2000" b="1" baseline="30000" dirty="0"/>
              <a:t>th</a:t>
            </a:r>
            <a:r>
              <a:rPr lang="en-GB" sz="2000" b="1" dirty="0"/>
              <a:t> </a:t>
            </a:r>
            <a:r>
              <a:rPr lang="en-GB" sz="2000" dirty="0"/>
              <a:t>across NS, SW &amp; SE regions (all regions) + Repeat measures in SE locality.</a:t>
            </a:r>
          </a:p>
          <a:p>
            <a:r>
              <a:rPr lang="en-GB" sz="2000" dirty="0"/>
              <a:t>Wet AMD referral refinement &amp; monitoring service – Date TBC</a:t>
            </a:r>
          </a:p>
          <a:p>
            <a:r>
              <a:rPr lang="en-GB" sz="2000" dirty="0"/>
              <a:t>East Staffordshire CUES! – Date TBC</a:t>
            </a:r>
          </a:p>
          <a:p>
            <a:r>
              <a:rPr lang="en-GB" dirty="0"/>
              <a:t>Consultant led </a:t>
            </a:r>
            <a:r>
              <a:rPr lang="en-GB" dirty="0" err="1"/>
              <a:t>Ophthalmol-Optom</a:t>
            </a:r>
            <a:r>
              <a:rPr lang="en-GB" dirty="0"/>
              <a:t> collaborative Glaucoma monitoring pathways. OHT and Glaucoma monitoring services. Date - TBC</a:t>
            </a:r>
            <a:endParaRPr lang="en-GB" sz="2000" dirty="0"/>
          </a:p>
          <a:p>
            <a:endParaRPr lang="en-GB" dirty="0"/>
          </a:p>
        </p:txBody>
      </p:sp>
    </p:spTree>
    <p:extLst>
      <p:ext uri="{BB962C8B-B14F-4D97-AF65-F5344CB8AC3E}">
        <p14:creationId xmlns:p14="http://schemas.microsoft.com/office/powerpoint/2010/main" val="1461423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4F9AA-B842-49BE-8FD9-4ABAC1F529ED}"/>
              </a:ext>
            </a:extLst>
          </p:cNvPr>
          <p:cNvSpPr>
            <a:spLocks noGrp="1"/>
          </p:cNvSpPr>
          <p:nvPr>
            <p:ph type="title"/>
          </p:nvPr>
        </p:nvSpPr>
        <p:spPr/>
        <p:txBody>
          <a:bodyPr/>
          <a:lstStyle/>
          <a:p>
            <a:r>
              <a:rPr lang="en-GB" sz="4000" dirty="0"/>
              <a:t>7. Community Eyecare Services - PES</a:t>
            </a:r>
          </a:p>
        </p:txBody>
      </p:sp>
      <p:sp>
        <p:nvSpPr>
          <p:cNvPr id="3" name="Content Placeholder 2">
            <a:extLst>
              <a:ext uri="{FF2B5EF4-FFF2-40B4-BE49-F238E27FC236}">
                <a16:creationId xmlns:a16="http://schemas.microsoft.com/office/drawing/2014/main" id="{A06AD74E-EF62-42CA-BC2D-1BCBB2C552FD}"/>
              </a:ext>
            </a:extLst>
          </p:cNvPr>
          <p:cNvSpPr>
            <a:spLocks noGrp="1"/>
          </p:cNvSpPr>
          <p:nvPr>
            <p:ph idx="1"/>
          </p:nvPr>
        </p:nvSpPr>
        <p:spPr>
          <a:xfrm>
            <a:off x="1103312" y="1615440"/>
            <a:ext cx="9686608" cy="4937760"/>
          </a:xfrm>
        </p:spPr>
        <p:txBody>
          <a:bodyPr>
            <a:normAutofit lnSpcReduction="10000"/>
          </a:bodyPr>
          <a:lstStyle/>
          <a:p>
            <a:r>
              <a:rPr lang="en-GB" b="1" dirty="0"/>
              <a:t>Primary Eyecare Services </a:t>
            </a:r>
          </a:p>
          <a:p>
            <a:pPr>
              <a:buFont typeface="Wingdings" panose="05000000000000000000" pitchFamily="2" charset="2"/>
              <a:buChar char="§"/>
            </a:pPr>
            <a:r>
              <a:rPr lang="en-GB" b="1" dirty="0"/>
              <a:t>Over due payments issue 2020-21: </a:t>
            </a:r>
            <a:r>
              <a:rPr lang="en-GB" dirty="0"/>
              <a:t>LOC spent a considerable amount of resources on your behalf trying to resolve. Investigation revealed PES &amp; CCG individual short comings which combined and then compounded courtesy of COVID-19 &amp; CCG re-organisation. PES have already made infrastructure changes to avoid this. CCG changes imminent.</a:t>
            </a:r>
          </a:p>
          <a:p>
            <a:pPr>
              <a:buFont typeface="Wingdings" panose="05000000000000000000" pitchFamily="2" charset="2"/>
              <a:buChar char="§"/>
            </a:pPr>
            <a:r>
              <a:rPr lang="en-GB" dirty="0"/>
              <a:t>North Staffs Paediatric Shared care service – new Opera platform imminent</a:t>
            </a:r>
          </a:p>
          <a:p>
            <a:pPr>
              <a:buFont typeface="Wingdings" panose="05000000000000000000" pitchFamily="2" charset="2"/>
              <a:buChar char="§"/>
            </a:pPr>
            <a:r>
              <a:rPr lang="en-GB" dirty="0"/>
              <a:t>Pushing service provider Primary Eyecare Services (PES) to enable better support for all practitioners, especially as we look to grow community services. </a:t>
            </a:r>
          </a:p>
          <a:p>
            <a:pPr>
              <a:buFont typeface="Wingdings" panose="05000000000000000000" pitchFamily="2" charset="2"/>
              <a:buChar char="§"/>
            </a:pPr>
            <a:r>
              <a:rPr lang="en-GB" dirty="0"/>
              <a:t>CGPL contact Wasim Sarwar ( </a:t>
            </a:r>
            <a:r>
              <a:rPr lang="en-GB" dirty="0">
                <a:hlinkClick r:id="rId2"/>
              </a:rPr>
              <a:t>Wasim.Sarwar@primaryeyecare.co.uk</a:t>
            </a:r>
            <a:r>
              <a:rPr lang="en-GB" dirty="0"/>
              <a:t>  ) and Helen McKrell ( </a:t>
            </a:r>
            <a:r>
              <a:rPr lang="en-GB" dirty="0">
                <a:hlinkClick r:id="rId3"/>
              </a:rPr>
              <a:t>Helen.McKrell@primaryeyecare.co.uk</a:t>
            </a:r>
            <a:r>
              <a:rPr lang="en-GB" dirty="0"/>
              <a:t> )</a:t>
            </a:r>
          </a:p>
          <a:p>
            <a:pPr>
              <a:buFont typeface="Wingdings" panose="05000000000000000000" pitchFamily="2" charset="2"/>
              <a:buChar char="§"/>
            </a:pPr>
            <a:r>
              <a:rPr lang="en-GB" dirty="0"/>
              <a:t>Thank you John Hollins, Alexa Long, Alison Lowell, Mark McCracken! </a:t>
            </a:r>
          </a:p>
          <a:p>
            <a:endParaRPr lang="en-GB" dirty="0"/>
          </a:p>
        </p:txBody>
      </p:sp>
    </p:spTree>
    <p:extLst>
      <p:ext uri="{BB962C8B-B14F-4D97-AF65-F5344CB8AC3E}">
        <p14:creationId xmlns:p14="http://schemas.microsoft.com/office/powerpoint/2010/main" val="3431930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0984-DCE7-727B-0D88-50DAD0712017}"/>
              </a:ext>
            </a:extLst>
          </p:cNvPr>
          <p:cNvSpPr>
            <a:spLocks noGrp="1"/>
          </p:cNvSpPr>
          <p:nvPr>
            <p:ph type="title"/>
          </p:nvPr>
        </p:nvSpPr>
        <p:spPr/>
        <p:txBody>
          <a:bodyPr/>
          <a:lstStyle/>
          <a:p>
            <a:r>
              <a:rPr lang="en-GB" dirty="0"/>
              <a:t>7. Current </a:t>
            </a:r>
            <a:r>
              <a:rPr lang="en-GB" dirty="0" err="1"/>
              <a:t>Tarrifs</a:t>
            </a:r>
            <a:endParaRPr lang="en-GB" dirty="0"/>
          </a:p>
        </p:txBody>
      </p:sp>
      <p:sp>
        <p:nvSpPr>
          <p:cNvPr id="3" name="TextBox 2">
            <a:extLst>
              <a:ext uri="{FF2B5EF4-FFF2-40B4-BE49-F238E27FC236}">
                <a16:creationId xmlns:a16="http://schemas.microsoft.com/office/drawing/2014/main" id="{81264146-08A8-640A-19AA-53FD9075945D}"/>
              </a:ext>
            </a:extLst>
          </p:cNvPr>
          <p:cNvSpPr txBox="1"/>
          <p:nvPr/>
        </p:nvSpPr>
        <p:spPr>
          <a:xfrm>
            <a:off x="646111" y="2493279"/>
            <a:ext cx="10273423" cy="369332"/>
          </a:xfrm>
          <a:prstGeom prst="rect">
            <a:avLst/>
          </a:prstGeom>
          <a:noFill/>
        </p:spPr>
        <p:txBody>
          <a:bodyPr wrap="square" rtlCol="0">
            <a:spAutoFit/>
          </a:bodyPr>
          <a:lstStyle/>
          <a:p>
            <a:r>
              <a:rPr lang="en-GB" dirty="0"/>
              <a:t>For a list of the new current Tariffs Please contact LOC Office on 01785 887937</a:t>
            </a:r>
          </a:p>
        </p:txBody>
      </p:sp>
    </p:spTree>
    <p:extLst>
      <p:ext uri="{BB962C8B-B14F-4D97-AF65-F5344CB8AC3E}">
        <p14:creationId xmlns:p14="http://schemas.microsoft.com/office/powerpoint/2010/main" val="2718419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0458-C4F4-F939-FD98-0A89C9745D08}"/>
              </a:ext>
            </a:extLst>
          </p:cNvPr>
          <p:cNvSpPr>
            <a:spLocks noGrp="1"/>
          </p:cNvSpPr>
          <p:nvPr>
            <p:ph type="title"/>
          </p:nvPr>
        </p:nvSpPr>
        <p:spPr>
          <a:xfrm>
            <a:off x="646111" y="433864"/>
            <a:ext cx="9404723" cy="1400530"/>
          </a:xfrm>
        </p:spPr>
        <p:txBody>
          <a:bodyPr/>
          <a:lstStyle/>
          <a:p>
            <a:r>
              <a:rPr lang="en-GB" sz="3200" dirty="0"/>
              <a:t>8. </a:t>
            </a:r>
            <a:r>
              <a:rPr lang="en-GB" sz="3200" b="1" dirty="0"/>
              <a:t>*GOC call for evidence on Opticians Act* -1</a:t>
            </a:r>
          </a:p>
        </p:txBody>
      </p:sp>
      <p:sp>
        <p:nvSpPr>
          <p:cNvPr id="3" name="Content Placeholder 2">
            <a:extLst>
              <a:ext uri="{FF2B5EF4-FFF2-40B4-BE49-F238E27FC236}">
                <a16:creationId xmlns:a16="http://schemas.microsoft.com/office/drawing/2014/main" id="{0F871D45-0ADE-31E5-E1D6-60BBFF3CC79E}"/>
              </a:ext>
            </a:extLst>
          </p:cNvPr>
          <p:cNvSpPr>
            <a:spLocks noGrp="1"/>
          </p:cNvSpPr>
          <p:nvPr>
            <p:ph idx="1"/>
          </p:nvPr>
        </p:nvSpPr>
        <p:spPr>
          <a:xfrm>
            <a:off x="1103312" y="1461156"/>
            <a:ext cx="9860061" cy="4787244"/>
          </a:xfrm>
        </p:spPr>
        <p:txBody>
          <a:bodyPr>
            <a:normAutofit lnSpcReduction="10000"/>
          </a:bodyPr>
          <a:lstStyle/>
          <a:p>
            <a:r>
              <a:rPr lang="en-GB" dirty="0"/>
              <a:t>The GOC launched its call for evidence on the Opticians Act and consultation on associated policies on 28 March. This could eventually result in some of the most significant changes to regulation for the optical sector in years!</a:t>
            </a:r>
          </a:p>
          <a:p>
            <a:endParaRPr lang="en-GB" dirty="0"/>
          </a:p>
          <a:p>
            <a:r>
              <a:rPr lang="en-GB" dirty="0"/>
              <a:t>Why now? Current Act is 30+ years old, and still contains many provisions from the original Opticians Act 1958 and may not reflect the full range of activities that are now undertaken by registrants. </a:t>
            </a:r>
          </a:p>
          <a:p>
            <a:r>
              <a:rPr lang="en-GB" dirty="0"/>
              <a:t>The GOC cites examples of such changes to include developments in clinical skills; technological advancements; service delivery changes; greater patient expectations; changes to patient risk; and wider public benefit. The call for evidence is long and complex including 54 questions. Given the primacy of patient protection, on most matters the consultation implies a presumption against change — hence the requirement for evidence. </a:t>
            </a:r>
          </a:p>
        </p:txBody>
      </p:sp>
    </p:spTree>
    <p:extLst>
      <p:ext uri="{BB962C8B-B14F-4D97-AF65-F5344CB8AC3E}">
        <p14:creationId xmlns:p14="http://schemas.microsoft.com/office/powerpoint/2010/main" val="4070725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80EC7-379F-1FE6-D359-3548F9F0E15B}"/>
              </a:ext>
            </a:extLst>
          </p:cNvPr>
          <p:cNvSpPr>
            <a:spLocks noGrp="1"/>
          </p:cNvSpPr>
          <p:nvPr>
            <p:ph type="title"/>
          </p:nvPr>
        </p:nvSpPr>
        <p:spPr>
          <a:xfrm>
            <a:off x="646111" y="226244"/>
            <a:ext cx="9827068" cy="772997"/>
          </a:xfrm>
        </p:spPr>
        <p:txBody>
          <a:bodyPr/>
          <a:lstStyle/>
          <a:p>
            <a:r>
              <a:rPr lang="en-GB" sz="3600" dirty="0"/>
              <a:t>8. </a:t>
            </a:r>
            <a:r>
              <a:rPr lang="en-GB" sz="3200" b="1" dirty="0"/>
              <a:t>*GOC call for evidence on Opticians Act* - 2</a:t>
            </a:r>
          </a:p>
        </p:txBody>
      </p:sp>
      <p:sp>
        <p:nvSpPr>
          <p:cNvPr id="3" name="Content Placeholder 2">
            <a:extLst>
              <a:ext uri="{FF2B5EF4-FFF2-40B4-BE49-F238E27FC236}">
                <a16:creationId xmlns:a16="http://schemas.microsoft.com/office/drawing/2014/main" id="{8913C6FD-A306-57C7-A685-97F2DDB25D2B}"/>
              </a:ext>
            </a:extLst>
          </p:cNvPr>
          <p:cNvSpPr>
            <a:spLocks noGrp="1"/>
          </p:cNvSpPr>
          <p:nvPr>
            <p:ph idx="1"/>
          </p:nvPr>
        </p:nvSpPr>
        <p:spPr>
          <a:xfrm>
            <a:off x="646111" y="1498862"/>
            <a:ext cx="10227707" cy="5231877"/>
          </a:xfrm>
        </p:spPr>
        <p:txBody>
          <a:bodyPr>
            <a:normAutofit fontScale="77500" lnSpcReduction="20000"/>
          </a:bodyPr>
          <a:lstStyle/>
          <a:p>
            <a:r>
              <a:rPr lang="en-GB" b="1" dirty="0"/>
              <a:t>The key areas it covers include:</a:t>
            </a:r>
          </a:p>
          <a:p>
            <a:pPr>
              <a:buFont typeface="Wingdings" panose="05000000000000000000" pitchFamily="2" charset="2"/>
              <a:buChar char="§"/>
            </a:pPr>
            <a:r>
              <a:rPr lang="en-GB" dirty="0"/>
              <a:t>Delegation of refraction in the sight test  </a:t>
            </a:r>
          </a:p>
          <a:p>
            <a:pPr>
              <a:buFont typeface="Wingdings" panose="05000000000000000000" pitchFamily="2" charset="2"/>
              <a:buChar char="§"/>
            </a:pPr>
            <a:r>
              <a:rPr lang="en-GB" dirty="0"/>
              <a:t>Sight testing duties </a:t>
            </a:r>
          </a:p>
          <a:p>
            <a:pPr>
              <a:buFont typeface="Wingdings" panose="05000000000000000000" pitchFamily="2" charset="2"/>
              <a:buChar char="§"/>
            </a:pPr>
            <a:r>
              <a:rPr lang="en-GB" dirty="0"/>
              <a:t>Protection of title, restricted activities and registers </a:t>
            </a:r>
          </a:p>
          <a:p>
            <a:pPr>
              <a:buFont typeface="Wingdings" panose="05000000000000000000" pitchFamily="2" charset="2"/>
              <a:buChar char="§"/>
            </a:pPr>
            <a:r>
              <a:rPr lang="en-GB" dirty="0"/>
              <a:t>Regulation of businesses </a:t>
            </a:r>
          </a:p>
          <a:p>
            <a:pPr>
              <a:buFont typeface="Wingdings" panose="05000000000000000000" pitchFamily="2" charset="2"/>
              <a:buChar char="§"/>
            </a:pPr>
            <a:r>
              <a:rPr lang="en-GB" dirty="0"/>
              <a:t>Fitting of contact lenses </a:t>
            </a:r>
          </a:p>
          <a:p>
            <a:pPr>
              <a:buFont typeface="Wingdings" panose="05000000000000000000" pitchFamily="2" charset="2"/>
              <a:buChar char="§"/>
            </a:pPr>
            <a:r>
              <a:rPr lang="en-GB" dirty="0"/>
              <a:t>Sale and supply of optical appliances </a:t>
            </a:r>
          </a:p>
          <a:p>
            <a:pPr>
              <a:buFont typeface="Wingdings" panose="05000000000000000000" pitchFamily="2" charset="2"/>
              <a:buChar char="§"/>
            </a:pPr>
            <a:r>
              <a:rPr lang="en-GB" dirty="0"/>
              <a:t>Delivery of remote care and technology</a:t>
            </a:r>
          </a:p>
          <a:p>
            <a:pPr marL="0" indent="0">
              <a:buNone/>
            </a:pPr>
            <a:endParaRPr lang="en-GB" dirty="0"/>
          </a:p>
          <a:p>
            <a:r>
              <a:rPr lang="en-GB" dirty="0"/>
              <a:t>The GOC has said the call for evidence will run for 16 weeks and will close on </a:t>
            </a:r>
            <a:r>
              <a:rPr lang="en-GB" b="1" dirty="0"/>
              <a:t>18 July.</a:t>
            </a:r>
          </a:p>
          <a:p>
            <a:r>
              <a:rPr lang="en-GB" dirty="0"/>
              <a:t>Please have a read of LOCSU proposals (email), AOP, ABDO guidance &amp; you can check GOC website to familiarise yourself with the key points. Feel free to use available links to individually respond to the proposals.</a:t>
            </a:r>
          </a:p>
          <a:p>
            <a:r>
              <a:rPr lang="en-GB" dirty="0"/>
              <a:t>LOC meeting with LOCSU on 4</a:t>
            </a:r>
            <a:r>
              <a:rPr lang="en-GB" baseline="30000" dirty="0"/>
              <a:t>th</a:t>
            </a:r>
            <a:r>
              <a:rPr lang="en-GB" dirty="0"/>
              <a:t> July 2022 to discuss the items and then best way to get our collective views across to the GOC. </a:t>
            </a:r>
            <a:r>
              <a:rPr lang="en-GB" b="1" dirty="0"/>
              <a:t>Look out for LOC questionnaire.</a:t>
            </a:r>
          </a:p>
          <a:p>
            <a:endParaRPr lang="en-GB" dirty="0"/>
          </a:p>
          <a:p>
            <a:pPr>
              <a:buFont typeface="Wingdings" panose="05000000000000000000" pitchFamily="2" charset="2"/>
              <a:buChar char="§"/>
            </a:pPr>
            <a:r>
              <a:rPr lang="en-GB" dirty="0">
                <a:hlinkClick r:id="rId2"/>
              </a:rPr>
              <a:t>GOC calls for evidence on need to change the Opticians Act | </a:t>
            </a:r>
            <a:r>
              <a:rPr lang="en-GB" dirty="0" err="1">
                <a:hlinkClick r:id="rId2"/>
              </a:rPr>
              <a:t>GeneralOpticalCouncil</a:t>
            </a:r>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421691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4828-D45F-46E8-BA13-76062CDDA4AC}"/>
              </a:ext>
            </a:extLst>
          </p:cNvPr>
          <p:cNvSpPr>
            <a:spLocks noGrp="1"/>
          </p:cNvSpPr>
          <p:nvPr>
            <p:ph type="title"/>
          </p:nvPr>
        </p:nvSpPr>
        <p:spPr/>
        <p:txBody>
          <a:bodyPr/>
          <a:lstStyle/>
          <a:p>
            <a:r>
              <a:rPr lang="en-GB" dirty="0"/>
              <a:t>Future of your LOC..</a:t>
            </a:r>
          </a:p>
        </p:txBody>
      </p:sp>
      <p:sp>
        <p:nvSpPr>
          <p:cNvPr id="3" name="Content Placeholder 2">
            <a:extLst>
              <a:ext uri="{FF2B5EF4-FFF2-40B4-BE49-F238E27FC236}">
                <a16:creationId xmlns:a16="http://schemas.microsoft.com/office/drawing/2014/main" id="{1BFA6B4E-5333-4F77-A5D8-1B0BBF94014A}"/>
              </a:ext>
            </a:extLst>
          </p:cNvPr>
          <p:cNvSpPr>
            <a:spLocks noGrp="1"/>
          </p:cNvSpPr>
          <p:nvPr>
            <p:ph idx="1"/>
          </p:nvPr>
        </p:nvSpPr>
        <p:spPr>
          <a:xfrm>
            <a:off x="1154954" y="1452880"/>
            <a:ext cx="10213772" cy="4928870"/>
          </a:xfrm>
        </p:spPr>
        <p:txBody>
          <a:bodyPr>
            <a:normAutofit fontScale="92500" lnSpcReduction="10000"/>
          </a:bodyPr>
          <a:lstStyle/>
          <a:p>
            <a:r>
              <a:rPr lang="en-GB" dirty="0"/>
              <a:t>LOC has undergone its own Transformation to better serve the profession as the NHS long term plans come into force.</a:t>
            </a:r>
          </a:p>
          <a:p>
            <a:r>
              <a:rPr lang="en-GB" dirty="0"/>
              <a:t>While National Outpatient transformation projects have certainly dominated LOC resources, there are clear objectives for us to support the core Optical profession as well as the growing commissioned service network</a:t>
            </a:r>
          </a:p>
          <a:p>
            <a:r>
              <a:rPr lang="en-GB" dirty="0"/>
              <a:t>Decision to focus our resources on </a:t>
            </a:r>
            <a:r>
              <a:rPr lang="en-GB" dirty="0" err="1"/>
              <a:t>integ</a:t>
            </a:r>
            <a:r>
              <a:rPr lang="en-GB" dirty="0"/>
              <a:t> eye care was logical - this is a fantastic opportunity to rejuvenate &amp; elevate Optical professionals to rightful place while improving patient care in Staffordshire.</a:t>
            </a:r>
          </a:p>
          <a:p>
            <a:r>
              <a:rPr lang="en-GB" b="1" dirty="0"/>
              <a:t>My message to you…</a:t>
            </a:r>
          </a:p>
          <a:p>
            <a:pPr>
              <a:buFont typeface="Wingdings" panose="05000000000000000000" pitchFamily="2" charset="2"/>
              <a:buChar char="§"/>
            </a:pPr>
            <a:r>
              <a:rPr lang="en-GB" dirty="0"/>
              <a:t>We need to be flexible in our approach both as contractor and performer. </a:t>
            </a:r>
          </a:p>
          <a:p>
            <a:pPr>
              <a:buFont typeface="Wingdings" panose="05000000000000000000" pitchFamily="2" charset="2"/>
              <a:buChar char="§"/>
            </a:pPr>
            <a:r>
              <a:rPr lang="en-GB" dirty="0"/>
              <a:t>Build up an Eye care </a:t>
            </a:r>
            <a:r>
              <a:rPr lang="en-GB" b="1" dirty="0"/>
              <a:t>network</a:t>
            </a:r>
            <a:r>
              <a:rPr lang="en-GB" dirty="0"/>
              <a:t> mentality...lessons from other primary care professions</a:t>
            </a:r>
          </a:p>
          <a:p>
            <a:pPr>
              <a:buFont typeface="Wingdings" panose="05000000000000000000" pitchFamily="2" charset="2"/>
              <a:buChar char="§"/>
            </a:pPr>
            <a:r>
              <a:rPr lang="en-GB" dirty="0"/>
              <a:t>Embrace upskilling, technology and transformation to improve yourselves, your practice and ultimately your profession! </a:t>
            </a:r>
          </a:p>
          <a:p>
            <a:pPr>
              <a:buFont typeface="Wingdings" panose="05000000000000000000" pitchFamily="2" charset="2"/>
              <a:buChar char="§"/>
            </a:pPr>
            <a:r>
              <a:rPr lang="en-GB" dirty="0"/>
              <a:t>Integrated eye care – the future is here.. now!</a:t>
            </a:r>
          </a:p>
          <a:p>
            <a:pPr>
              <a:buFont typeface="Wingdings" panose="05000000000000000000" pitchFamily="2" charset="2"/>
              <a:buChar char="Ø"/>
            </a:pPr>
            <a:endParaRPr lang="en-GB" dirty="0"/>
          </a:p>
          <a:p>
            <a:endParaRPr lang="en-GB" dirty="0"/>
          </a:p>
        </p:txBody>
      </p:sp>
    </p:spTree>
    <p:extLst>
      <p:ext uri="{BB962C8B-B14F-4D97-AF65-F5344CB8AC3E}">
        <p14:creationId xmlns:p14="http://schemas.microsoft.com/office/powerpoint/2010/main" val="2007026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622E9-E6E7-4B45-B95C-BE92B3E01FCC}"/>
              </a:ext>
            </a:extLst>
          </p:cNvPr>
          <p:cNvSpPr>
            <a:spLocks noGrp="1"/>
          </p:cNvSpPr>
          <p:nvPr>
            <p:ph type="title"/>
          </p:nvPr>
        </p:nvSpPr>
        <p:spPr>
          <a:xfrm>
            <a:off x="646111" y="452718"/>
            <a:ext cx="9404723" cy="631364"/>
          </a:xfrm>
        </p:spPr>
        <p:txBody>
          <a:bodyPr/>
          <a:lstStyle/>
          <a:p>
            <a:r>
              <a:rPr lang="en-GB" sz="3600" b="1" dirty="0"/>
              <a:t>Thank you!</a:t>
            </a:r>
          </a:p>
        </p:txBody>
      </p:sp>
      <p:sp>
        <p:nvSpPr>
          <p:cNvPr id="3" name="Content Placeholder 2">
            <a:extLst>
              <a:ext uri="{FF2B5EF4-FFF2-40B4-BE49-F238E27FC236}">
                <a16:creationId xmlns:a16="http://schemas.microsoft.com/office/drawing/2014/main" id="{349ACB41-BE86-4D6A-A69F-C67D5F5EDB51}"/>
              </a:ext>
            </a:extLst>
          </p:cNvPr>
          <p:cNvSpPr>
            <a:spLocks noGrp="1"/>
          </p:cNvSpPr>
          <p:nvPr>
            <p:ph idx="1"/>
          </p:nvPr>
        </p:nvSpPr>
        <p:spPr>
          <a:xfrm>
            <a:off x="477522" y="1084082"/>
            <a:ext cx="7863629" cy="5773918"/>
          </a:xfrm>
        </p:spPr>
        <p:txBody>
          <a:bodyPr>
            <a:normAutofit fontScale="70000" lnSpcReduction="20000"/>
          </a:bodyPr>
          <a:lstStyle/>
          <a:p>
            <a:r>
              <a:rPr lang="en-GB" sz="2300" dirty="0"/>
              <a:t>Big thank you to Judy Lea who is stepping down after a great 9 years on the committee as Training joint-lead. We wish her well with her college examiner &amp; other roles within the profession.</a:t>
            </a:r>
          </a:p>
          <a:p>
            <a:r>
              <a:rPr lang="en-GB" sz="2300" dirty="0"/>
              <a:t>Special thank you to Ian Meadows who after a fantastic </a:t>
            </a:r>
            <a:r>
              <a:rPr lang="en-GB" sz="2300" b="1" dirty="0"/>
              <a:t>29 years </a:t>
            </a:r>
            <a:r>
              <a:rPr lang="en-GB" sz="2300" dirty="0"/>
              <a:t>is planning to step down as he retires from the profession. Ian has been an invaluable rock for the LOC not only in his role as Treasurer but providing support in all aspects of committee business, a real team player. We wish him well for the future!</a:t>
            </a:r>
          </a:p>
          <a:p>
            <a:endParaRPr lang="en-GB" sz="2300" dirty="0"/>
          </a:p>
          <a:p>
            <a:r>
              <a:rPr lang="en-GB" sz="2300" dirty="0"/>
              <a:t>Big thank you to Alison, Mark &amp; Ian as the LOC Officers and the whole Committee for your support all the year round. Let us build on this momentum – onwards &amp; upwards!</a:t>
            </a:r>
          </a:p>
          <a:p>
            <a:r>
              <a:rPr lang="en-GB" sz="2300" dirty="0"/>
              <a:t>Warm welcome to our new committee members, look forward to working with you!</a:t>
            </a:r>
          </a:p>
          <a:p>
            <a:endParaRPr lang="en-GB" sz="2300" dirty="0"/>
          </a:p>
          <a:p>
            <a:r>
              <a:rPr lang="en-GB" sz="2300" dirty="0"/>
              <a:t>Thank you to all of you for your continued support! Do stay in touch and feedback very important to us so please keep it coming.  We are here for YOU!</a:t>
            </a:r>
          </a:p>
          <a:p>
            <a:pPr marL="0" indent="0">
              <a:buNone/>
            </a:pPr>
            <a:endParaRPr lang="en-GB" sz="2300" dirty="0"/>
          </a:p>
          <a:p>
            <a:r>
              <a:rPr lang="en-GB" sz="2300" dirty="0"/>
              <a:t>Thank you for listening! Take care!</a:t>
            </a:r>
          </a:p>
          <a:p>
            <a:pPr marL="400050" lvl="1" indent="0">
              <a:buNone/>
            </a:pPr>
            <a:endParaRPr lang="en-GB" sz="2300" b="1" i="1" dirty="0"/>
          </a:p>
          <a:p>
            <a:pPr marL="400050" lvl="1" indent="0">
              <a:buNone/>
            </a:pPr>
            <a:r>
              <a:rPr lang="en-GB" sz="2300" b="1" i="1" dirty="0"/>
              <a:t>Irfan</a:t>
            </a:r>
          </a:p>
          <a:p>
            <a:endParaRPr lang="en-GB" dirty="0"/>
          </a:p>
          <a:p>
            <a:pPr marL="0" indent="0">
              <a:buNone/>
            </a:pPr>
            <a:endParaRPr lang="en-GB" dirty="0"/>
          </a:p>
        </p:txBody>
      </p:sp>
      <p:pic>
        <p:nvPicPr>
          <p:cNvPr id="10" name="Picture 9">
            <a:extLst>
              <a:ext uri="{FF2B5EF4-FFF2-40B4-BE49-F238E27FC236}">
                <a16:creationId xmlns:a16="http://schemas.microsoft.com/office/drawing/2014/main" id="{74C49822-0C6D-4D7E-95A7-1EC382D9A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151" y="3007151"/>
            <a:ext cx="3850849" cy="3850849"/>
          </a:xfrm>
          <a:prstGeom prst="rect">
            <a:avLst/>
          </a:prstGeom>
        </p:spPr>
      </p:pic>
    </p:spTree>
    <p:extLst>
      <p:ext uri="{BB962C8B-B14F-4D97-AF65-F5344CB8AC3E}">
        <p14:creationId xmlns:p14="http://schemas.microsoft.com/office/powerpoint/2010/main" val="1393983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A384-84D1-CEA3-19BF-6E57D0D9DBDC}"/>
              </a:ext>
            </a:extLst>
          </p:cNvPr>
          <p:cNvSpPr>
            <a:spLocks noGrp="1"/>
          </p:cNvSpPr>
          <p:nvPr>
            <p:ph type="title"/>
          </p:nvPr>
        </p:nvSpPr>
        <p:spPr/>
        <p:txBody>
          <a:bodyPr/>
          <a:lstStyle/>
          <a:p>
            <a:r>
              <a:rPr lang="en-GB" dirty="0"/>
              <a:t>Congratulations…</a:t>
            </a:r>
          </a:p>
        </p:txBody>
      </p:sp>
      <p:sp>
        <p:nvSpPr>
          <p:cNvPr id="3" name="Content Placeholder 2">
            <a:extLst>
              <a:ext uri="{FF2B5EF4-FFF2-40B4-BE49-F238E27FC236}">
                <a16:creationId xmlns:a16="http://schemas.microsoft.com/office/drawing/2014/main" id="{893B0B6B-3BD3-7354-8C8E-592F13CC7F9E}"/>
              </a:ext>
            </a:extLst>
          </p:cNvPr>
          <p:cNvSpPr>
            <a:spLocks noGrp="1"/>
          </p:cNvSpPr>
          <p:nvPr>
            <p:ph idx="1"/>
          </p:nvPr>
        </p:nvSpPr>
        <p:spPr>
          <a:xfrm>
            <a:off x="1103312" y="1263192"/>
            <a:ext cx="8946541" cy="4985207"/>
          </a:xfrm>
        </p:spPr>
        <p:txBody>
          <a:bodyPr>
            <a:normAutofit/>
          </a:bodyPr>
          <a:lstStyle/>
          <a:p>
            <a:r>
              <a:rPr lang="en-GB" dirty="0"/>
              <a:t>As a token of our appreciation for your support, you have earned yourself a free e-book gift.</a:t>
            </a:r>
          </a:p>
          <a:p>
            <a:endParaRPr lang="en-GB" dirty="0"/>
          </a:p>
          <a:p>
            <a:r>
              <a:rPr lang="en-GB" dirty="0"/>
              <a:t>a practical, symptom-based, ‘how-to’ guide to neuro-ophthalmology and acquired strabismus for all trainee and practising ophthalmologists and optometrists. Each chapter focusses on a specific clinical symptom and includes an introduction to the clinical assessment of a symptom - examination checklist -management flowchart - clinical diagnostic checklists - brief discussion of appropriate management. Approx. 411 illustrations (275 colour)</a:t>
            </a:r>
          </a:p>
          <a:p>
            <a:r>
              <a:rPr lang="en-GB" b="1" dirty="0"/>
              <a:t>All attendees will receive a pin from Alison that will enable you to download and keep for reference.</a:t>
            </a:r>
          </a:p>
          <a:p>
            <a:r>
              <a:rPr lang="en-GB" dirty="0"/>
              <a:t>Thank you to Sue </a:t>
            </a:r>
            <a:r>
              <a:rPr lang="en-GB" dirty="0" err="1"/>
              <a:t>Cutts</a:t>
            </a:r>
            <a:r>
              <a:rPr lang="en-GB" dirty="0"/>
              <a:t> &amp; Alison Lowell.</a:t>
            </a:r>
          </a:p>
        </p:txBody>
      </p:sp>
    </p:spTree>
    <p:extLst>
      <p:ext uri="{BB962C8B-B14F-4D97-AF65-F5344CB8AC3E}">
        <p14:creationId xmlns:p14="http://schemas.microsoft.com/office/powerpoint/2010/main" val="426364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A9A0-85F4-F325-800B-D9EF439A38FD}"/>
              </a:ext>
            </a:extLst>
          </p:cNvPr>
          <p:cNvSpPr>
            <a:spLocks noGrp="1"/>
          </p:cNvSpPr>
          <p:nvPr>
            <p:ph type="title"/>
          </p:nvPr>
        </p:nvSpPr>
        <p:spPr>
          <a:xfrm>
            <a:off x="646111" y="452718"/>
            <a:ext cx="9404723" cy="1036717"/>
          </a:xfrm>
        </p:spPr>
        <p:txBody>
          <a:bodyPr/>
          <a:lstStyle/>
          <a:p>
            <a:r>
              <a:rPr lang="en-GB" sz="3600" dirty="0"/>
              <a:t>The Neuro-Ophthalmology Survival Guide, 2nd Edition</a:t>
            </a:r>
          </a:p>
        </p:txBody>
      </p:sp>
      <p:pic>
        <p:nvPicPr>
          <p:cNvPr id="5" name="Content Placeholder 4" descr="Text&#10;&#10;Description automatically generated">
            <a:extLst>
              <a:ext uri="{FF2B5EF4-FFF2-40B4-BE49-F238E27FC236}">
                <a16:creationId xmlns:a16="http://schemas.microsoft.com/office/drawing/2014/main" id="{6AF667B6-7BF0-F429-2C7B-76974F266B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2953" y="1715679"/>
            <a:ext cx="4025245" cy="5198882"/>
          </a:xfrm>
        </p:spPr>
      </p:pic>
    </p:spTree>
    <p:extLst>
      <p:ext uri="{BB962C8B-B14F-4D97-AF65-F5344CB8AC3E}">
        <p14:creationId xmlns:p14="http://schemas.microsoft.com/office/powerpoint/2010/main" val="177530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6D80-6618-4967-BDFD-E0883E7312CC}"/>
              </a:ext>
            </a:extLst>
          </p:cNvPr>
          <p:cNvSpPr>
            <a:spLocks noGrp="1"/>
          </p:cNvSpPr>
          <p:nvPr>
            <p:ph type="title"/>
          </p:nvPr>
        </p:nvSpPr>
        <p:spPr/>
        <p:txBody>
          <a:bodyPr/>
          <a:lstStyle/>
          <a:p>
            <a:r>
              <a:rPr lang="en-GB" dirty="0"/>
              <a:t>Staffordshire Local Optical Committee (LOC)</a:t>
            </a:r>
          </a:p>
        </p:txBody>
      </p:sp>
      <p:sp>
        <p:nvSpPr>
          <p:cNvPr id="3" name="Content Placeholder 2">
            <a:extLst>
              <a:ext uri="{FF2B5EF4-FFF2-40B4-BE49-F238E27FC236}">
                <a16:creationId xmlns:a16="http://schemas.microsoft.com/office/drawing/2014/main" id="{BCF47888-17A5-4B33-8F00-131D01E8E74C}"/>
              </a:ext>
            </a:extLst>
          </p:cNvPr>
          <p:cNvSpPr>
            <a:spLocks noGrp="1"/>
          </p:cNvSpPr>
          <p:nvPr>
            <p:ph idx="1"/>
          </p:nvPr>
        </p:nvSpPr>
        <p:spPr>
          <a:xfrm>
            <a:off x="1154954" y="2326640"/>
            <a:ext cx="8825659" cy="4445634"/>
          </a:xfrm>
        </p:spPr>
        <p:txBody>
          <a:bodyPr>
            <a:noAutofit/>
          </a:bodyPr>
          <a:lstStyle/>
          <a:p>
            <a:r>
              <a:rPr lang="en-GB" sz="2400" b="1" dirty="0"/>
              <a:t>What is LOC? </a:t>
            </a:r>
            <a:r>
              <a:rPr lang="en-GB" dirty="0"/>
              <a:t>Statutory NHS body representing interests of ALL local GOS contractors and performers (Optometrists &amp; Dispensing Opticians)</a:t>
            </a:r>
          </a:p>
          <a:p>
            <a:pPr marL="0" indent="0">
              <a:buNone/>
            </a:pPr>
            <a:endParaRPr lang="en-GB" dirty="0"/>
          </a:p>
          <a:p>
            <a:r>
              <a:rPr lang="en-GB" dirty="0"/>
              <a:t>Act as interface between the Optical profession and NHS organisations including CCGs/health care providers/Optical bodies</a:t>
            </a:r>
          </a:p>
          <a:p>
            <a:pPr marL="0" indent="0">
              <a:buNone/>
            </a:pPr>
            <a:endParaRPr lang="en-GB" dirty="0"/>
          </a:p>
          <a:p>
            <a:r>
              <a:rPr lang="en-GB" dirty="0"/>
              <a:t>Encourage profession to raise standards of eye care received by Staffordshire population through training/service commissioning</a:t>
            </a:r>
          </a:p>
          <a:p>
            <a:pPr marL="0" indent="0">
              <a:buNone/>
            </a:pPr>
            <a:endParaRPr lang="en-GB" dirty="0"/>
          </a:p>
          <a:p>
            <a:r>
              <a:rPr lang="en-GB" dirty="0"/>
              <a:t>Funded by statutory levy on GOS sight tests</a:t>
            </a:r>
          </a:p>
        </p:txBody>
      </p:sp>
    </p:spTree>
    <p:extLst>
      <p:ext uri="{BB962C8B-B14F-4D97-AF65-F5344CB8AC3E}">
        <p14:creationId xmlns:p14="http://schemas.microsoft.com/office/powerpoint/2010/main" val="135146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6B01-EBC6-42CD-B5EB-784AEC656300}"/>
              </a:ext>
            </a:extLst>
          </p:cNvPr>
          <p:cNvSpPr>
            <a:spLocks noGrp="1"/>
          </p:cNvSpPr>
          <p:nvPr>
            <p:ph type="title"/>
          </p:nvPr>
        </p:nvSpPr>
        <p:spPr/>
        <p:txBody>
          <a:bodyPr/>
          <a:lstStyle/>
          <a:p>
            <a:r>
              <a:rPr lang="en-GB" b="1" dirty="0"/>
              <a:t>Who are we?  </a:t>
            </a:r>
            <a:r>
              <a:rPr lang="en-GB" dirty="0"/>
              <a:t>(Structure)</a:t>
            </a:r>
          </a:p>
        </p:txBody>
      </p:sp>
      <p:sp>
        <p:nvSpPr>
          <p:cNvPr id="3" name="Content Placeholder 2">
            <a:extLst>
              <a:ext uri="{FF2B5EF4-FFF2-40B4-BE49-F238E27FC236}">
                <a16:creationId xmlns:a16="http://schemas.microsoft.com/office/drawing/2014/main" id="{10CE8A6B-8C12-4B81-B992-F797C4DA6044}"/>
              </a:ext>
            </a:extLst>
          </p:cNvPr>
          <p:cNvSpPr>
            <a:spLocks noGrp="1"/>
          </p:cNvSpPr>
          <p:nvPr>
            <p:ph idx="1"/>
          </p:nvPr>
        </p:nvSpPr>
        <p:spPr>
          <a:xfrm>
            <a:off x="1154954" y="1656080"/>
            <a:ext cx="9279365" cy="4988560"/>
          </a:xfrm>
        </p:spPr>
        <p:txBody>
          <a:bodyPr>
            <a:noAutofit/>
          </a:bodyPr>
          <a:lstStyle/>
          <a:p>
            <a:r>
              <a:rPr lang="en-GB" sz="2200" b="1" dirty="0"/>
              <a:t>Lead Community Service Officers: </a:t>
            </a:r>
            <a:r>
              <a:rPr lang="en-GB" sz="2200" dirty="0"/>
              <a:t>Mark McCracken, Irfan Razvi</a:t>
            </a:r>
          </a:p>
          <a:p>
            <a:r>
              <a:rPr lang="en-GB" sz="2200" b="1" dirty="0"/>
              <a:t>Deputy Community Service Officers: </a:t>
            </a:r>
            <a:r>
              <a:rPr lang="en-GB" sz="2200" dirty="0"/>
              <a:t>John Hollins, Alexa Long</a:t>
            </a:r>
          </a:p>
          <a:p>
            <a:r>
              <a:rPr lang="en-GB" sz="2200" b="1" dirty="0"/>
              <a:t>Training Leads: </a:t>
            </a:r>
            <a:r>
              <a:rPr lang="en-GB" sz="2200" dirty="0"/>
              <a:t>Richard Webb, Judy Lea</a:t>
            </a:r>
          </a:p>
          <a:p>
            <a:r>
              <a:rPr lang="en-GB" sz="2200" b="1" dirty="0"/>
              <a:t>CPD Officers: </a:t>
            </a:r>
            <a:r>
              <a:rPr lang="en-GB" sz="2200" dirty="0"/>
              <a:t>Sue </a:t>
            </a:r>
            <a:r>
              <a:rPr lang="en-GB" sz="2200" dirty="0" err="1"/>
              <a:t>Cutts</a:t>
            </a:r>
            <a:r>
              <a:rPr lang="en-GB" sz="2200" dirty="0"/>
              <a:t>, Sophia McCubbin</a:t>
            </a:r>
          </a:p>
          <a:p>
            <a:r>
              <a:rPr lang="en-GB" sz="2200" b="1" dirty="0"/>
              <a:t>Dispensing Optics Leads: </a:t>
            </a:r>
            <a:r>
              <a:rPr lang="en-GB" sz="2200" dirty="0"/>
              <a:t>Clive Marchant, Sarah Edge</a:t>
            </a:r>
          </a:p>
          <a:p>
            <a:endParaRPr lang="en-GB" sz="2200" dirty="0"/>
          </a:p>
          <a:p>
            <a:r>
              <a:rPr lang="en-GB" sz="2200" b="1" dirty="0"/>
              <a:t>Treasurer: </a:t>
            </a:r>
            <a:r>
              <a:rPr lang="en-GB" sz="2200" dirty="0"/>
              <a:t>Ian Meadows</a:t>
            </a:r>
          </a:p>
          <a:p>
            <a:r>
              <a:rPr lang="en-GB" sz="2200" b="1" dirty="0"/>
              <a:t>Secretary: </a:t>
            </a:r>
            <a:r>
              <a:rPr lang="en-GB" sz="2200" dirty="0"/>
              <a:t>Alison Lowell</a:t>
            </a:r>
          </a:p>
          <a:p>
            <a:r>
              <a:rPr lang="en-GB" sz="2200" b="1" dirty="0"/>
              <a:t>Vice-Chair: </a:t>
            </a:r>
            <a:r>
              <a:rPr lang="en-GB" sz="2200" dirty="0"/>
              <a:t>Mark McCracken</a:t>
            </a:r>
          </a:p>
          <a:p>
            <a:r>
              <a:rPr lang="en-GB" sz="2200" b="1" dirty="0"/>
              <a:t>Chair: </a:t>
            </a:r>
            <a:r>
              <a:rPr lang="en-GB" sz="2200" dirty="0"/>
              <a:t>Irfan Razvi</a:t>
            </a:r>
          </a:p>
        </p:txBody>
      </p:sp>
    </p:spTree>
    <p:extLst>
      <p:ext uri="{BB962C8B-B14F-4D97-AF65-F5344CB8AC3E}">
        <p14:creationId xmlns:p14="http://schemas.microsoft.com/office/powerpoint/2010/main" val="303818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C566-D411-4910-BEA1-6DA22EEDFFE5}"/>
              </a:ext>
            </a:extLst>
          </p:cNvPr>
          <p:cNvSpPr>
            <a:spLocks noGrp="1"/>
          </p:cNvSpPr>
          <p:nvPr>
            <p:ph type="title"/>
          </p:nvPr>
        </p:nvSpPr>
        <p:spPr>
          <a:xfrm>
            <a:off x="1154954" y="973668"/>
            <a:ext cx="8761413" cy="683682"/>
          </a:xfrm>
        </p:spPr>
        <p:txBody>
          <a:bodyPr>
            <a:normAutofit fontScale="90000"/>
          </a:bodyPr>
          <a:lstStyle/>
          <a:p>
            <a:r>
              <a:rPr lang="en-GB" b="1" dirty="0"/>
              <a:t>Staffordshire LOC Contact</a:t>
            </a:r>
          </a:p>
        </p:txBody>
      </p:sp>
      <p:sp>
        <p:nvSpPr>
          <p:cNvPr id="3" name="Content Placeholder 2">
            <a:extLst>
              <a:ext uri="{FF2B5EF4-FFF2-40B4-BE49-F238E27FC236}">
                <a16:creationId xmlns:a16="http://schemas.microsoft.com/office/drawing/2014/main" id="{B1CDE055-9D67-4A3D-B154-0ECF8CE4D2C2}"/>
              </a:ext>
            </a:extLst>
          </p:cNvPr>
          <p:cNvSpPr>
            <a:spLocks noGrp="1"/>
          </p:cNvSpPr>
          <p:nvPr>
            <p:ph idx="1"/>
          </p:nvPr>
        </p:nvSpPr>
        <p:spPr>
          <a:xfrm>
            <a:off x="1154954" y="1971040"/>
            <a:ext cx="9195677" cy="4639310"/>
          </a:xfrm>
        </p:spPr>
        <p:txBody>
          <a:bodyPr>
            <a:normAutofit lnSpcReduction="10000"/>
          </a:bodyPr>
          <a:lstStyle/>
          <a:p>
            <a:pPr marL="0" indent="0">
              <a:buNone/>
            </a:pPr>
            <a:r>
              <a:rPr lang="en-GB" sz="2400" dirty="0"/>
              <a:t>Staffordshire Local Optical Committee</a:t>
            </a:r>
          </a:p>
          <a:p>
            <a:pPr marL="0" indent="0">
              <a:buNone/>
            </a:pPr>
            <a:r>
              <a:rPr lang="en-GB" sz="2400" dirty="0"/>
              <a:t>Stafford Business Village</a:t>
            </a:r>
          </a:p>
          <a:p>
            <a:pPr marL="0" indent="0">
              <a:buNone/>
            </a:pPr>
            <a:r>
              <a:rPr lang="en-GB" sz="2400" dirty="0"/>
              <a:t>Staffordshire Technology Park, Dyson Way</a:t>
            </a:r>
          </a:p>
          <a:p>
            <a:pPr marL="0" indent="0">
              <a:buNone/>
            </a:pPr>
            <a:r>
              <a:rPr lang="en-GB" sz="2400" dirty="0"/>
              <a:t>Stafford</a:t>
            </a:r>
          </a:p>
          <a:p>
            <a:pPr marL="0" indent="0">
              <a:buNone/>
            </a:pPr>
            <a:r>
              <a:rPr lang="en-GB" sz="2400" dirty="0"/>
              <a:t>ST18 0TW</a:t>
            </a:r>
          </a:p>
          <a:p>
            <a:pPr marL="0" indent="0">
              <a:buNone/>
            </a:pPr>
            <a:r>
              <a:rPr lang="en-GB" sz="2400" dirty="0"/>
              <a:t>Tel: 01785 887937</a:t>
            </a:r>
          </a:p>
          <a:p>
            <a:pPr marL="0" indent="0">
              <a:buNone/>
            </a:pPr>
            <a:r>
              <a:rPr lang="en-GB" sz="2400" dirty="0"/>
              <a:t>Email: </a:t>
            </a:r>
            <a:r>
              <a:rPr lang="en-GB" sz="2400" dirty="0">
                <a:hlinkClick r:id="rId2"/>
              </a:rPr>
              <a:t>admin@staffsloc.co.uk</a:t>
            </a:r>
            <a:endParaRPr lang="en-GB" sz="2400" dirty="0"/>
          </a:p>
          <a:p>
            <a:pPr marL="0" indent="0">
              <a:buNone/>
            </a:pPr>
            <a:r>
              <a:rPr lang="en-GB" sz="2400" dirty="0"/>
              <a:t>Website: </a:t>
            </a:r>
            <a:r>
              <a:rPr lang="en-GB" sz="2400" dirty="0">
                <a:hlinkClick r:id="rId3"/>
              </a:rPr>
              <a:t>www.staffsloc.co.uk</a:t>
            </a:r>
            <a:endParaRPr lang="en-GB" sz="2400" dirty="0"/>
          </a:p>
          <a:p>
            <a:pPr marL="0" indent="0">
              <a:buNone/>
            </a:pPr>
            <a:r>
              <a:rPr lang="en-GB" sz="2400" dirty="0"/>
              <a:t>Facebook: Staffordshire LOC,  Twitter: </a:t>
            </a:r>
            <a:r>
              <a:rPr lang="en-GB" sz="2000" b="0" i="0" dirty="0">
                <a:effectLst/>
              </a:rPr>
              <a:t>@staffsloc</a:t>
            </a:r>
            <a:endParaRPr lang="en-GB" sz="2400" dirty="0"/>
          </a:p>
          <a:p>
            <a:pPr marL="0" indent="0">
              <a:buNone/>
            </a:pPr>
            <a:r>
              <a:rPr lang="en-GB" sz="2400" dirty="0"/>
              <a:t>Secretary: Alison Lowell.</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384813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8E24-F6CA-65B8-3D0B-CF0A8E39340A}"/>
              </a:ext>
            </a:extLst>
          </p:cNvPr>
          <p:cNvSpPr>
            <a:spLocks noGrp="1"/>
          </p:cNvSpPr>
          <p:nvPr>
            <p:ph type="title"/>
          </p:nvPr>
        </p:nvSpPr>
        <p:spPr>
          <a:xfrm>
            <a:off x="744718" y="452718"/>
            <a:ext cx="9558779" cy="1102705"/>
          </a:xfrm>
        </p:spPr>
        <p:txBody>
          <a:bodyPr/>
          <a:lstStyle/>
          <a:p>
            <a:r>
              <a:rPr lang="en-GB" sz="3600" dirty="0"/>
              <a:t>But really…how is your money and our time spent and is it justified ?</a:t>
            </a:r>
          </a:p>
        </p:txBody>
      </p:sp>
      <p:sp>
        <p:nvSpPr>
          <p:cNvPr id="3" name="Content Placeholder 2">
            <a:extLst>
              <a:ext uri="{FF2B5EF4-FFF2-40B4-BE49-F238E27FC236}">
                <a16:creationId xmlns:a16="http://schemas.microsoft.com/office/drawing/2014/main" id="{309CF913-6456-CA12-0A34-1AEE6BDE6AC4}"/>
              </a:ext>
            </a:extLst>
          </p:cNvPr>
          <p:cNvSpPr>
            <a:spLocks noGrp="1"/>
          </p:cNvSpPr>
          <p:nvPr>
            <p:ph idx="1"/>
          </p:nvPr>
        </p:nvSpPr>
        <p:spPr>
          <a:xfrm>
            <a:off x="1103312" y="1743959"/>
            <a:ext cx="10124012" cy="4504440"/>
          </a:xfrm>
        </p:spPr>
        <p:txBody>
          <a:bodyPr>
            <a:normAutofit lnSpcReduction="10000"/>
          </a:bodyPr>
          <a:lstStyle/>
          <a:p>
            <a:r>
              <a:rPr lang="en-GB" dirty="0"/>
              <a:t>Regulatory information communicated in timely manner +</a:t>
            </a:r>
          </a:p>
          <a:p>
            <a:endParaRPr lang="en-GB" dirty="0"/>
          </a:p>
          <a:p>
            <a:r>
              <a:rPr lang="en-GB" dirty="0"/>
              <a:t>Training, CPD ++</a:t>
            </a:r>
          </a:p>
          <a:p>
            <a:endParaRPr lang="en-GB" dirty="0"/>
          </a:p>
          <a:p>
            <a:r>
              <a:rPr lang="en-GB" dirty="0"/>
              <a:t>GOS related queries +</a:t>
            </a:r>
          </a:p>
          <a:p>
            <a:endParaRPr lang="en-GB" dirty="0"/>
          </a:p>
          <a:p>
            <a:r>
              <a:rPr lang="en-GB" dirty="0"/>
              <a:t>Community Eyecare services +++</a:t>
            </a:r>
          </a:p>
          <a:p>
            <a:endParaRPr lang="en-GB" dirty="0"/>
          </a:p>
          <a:p>
            <a:r>
              <a:rPr lang="en-GB" dirty="0"/>
              <a:t>CCG/ICS support+++</a:t>
            </a:r>
          </a:p>
          <a:p>
            <a:endParaRPr lang="en-GB" dirty="0"/>
          </a:p>
          <a:p>
            <a:r>
              <a:rPr lang="en-GB" dirty="0"/>
              <a:t>LEHN/other NHS organisations ++</a:t>
            </a:r>
          </a:p>
        </p:txBody>
      </p:sp>
    </p:spTree>
    <p:extLst>
      <p:ext uri="{BB962C8B-B14F-4D97-AF65-F5344CB8AC3E}">
        <p14:creationId xmlns:p14="http://schemas.microsoft.com/office/powerpoint/2010/main" val="317348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9245-0EFC-4F71-AF90-3779524DCCFF}"/>
              </a:ext>
            </a:extLst>
          </p:cNvPr>
          <p:cNvSpPr>
            <a:spLocks noGrp="1"/>
          </p:cNvSpPr>
          <p:nvPr>
            <p:ph type="title"/>
          </p:nvPr>
        </p:nvSpPr>
        <p:spPr/>
        <p:txBody>
          <a:bodyPr/>
          <a:lstStyle/>
          <a:p>
            <a:r>
              <a:rPr lang="en-GB" dirty="0"/>
              <a:t>Review of year 2021-22</a:t>
            </a:r>
          </a:p>
        </p:txBody>
      </p:sp>
      <p:sp>
        <p:nvSpPr>
          <p:cNvPr id="3" name="Content Placeholder 2">
            <a:extLst>
              <a:ext uri="{FF2B5EF4-FFF2-40B4-BE49-F238E27FC236}">
                <a16:creationId xmlns:a16="http://schemas.microsoft.com/office/drawing/2014/main" id="{9F910E0A-E3AD-4E86-B450-EF66C22CAF72}"/>
              </a:ext>
            </a:extLst>
          </p:cNvPr>
          <p:cNvSpPr>
            <a:spLocks noGrp="1"/>
          </p:cNvSpPr>
          <p:nvPr>
            <p:ph idx="1"/>
          </p:nvPr>
        </p:nvSpPr>
        <p:spPr>
          <a:xfrm>
            <a:off x="1154954" y="1991360"/>
            <a:ext cx="8825659" cy="4314190"/>
          </a:xfrm>
        </p:spPr>
        <p:txBody>
          <a:bodyPr>
            <a:normAutofit/>
          </a:bodyPr>
          <a:lstStyle/>
          <a:p>
            <a:pPr marL="457200" indent="-457200">
              <a:buFont typeface="+mj-lt"/>
              <a:buAutoNum type="arabicPeriod"/>
            </a:pPr>
            <a:r>
              <a:rPr lang="en-GB" sz="2400" dirty="0"/>
              <a:t>COVID-19 UPDATE</a:t>
            </a:r>
          </a:p>
          <a:p>
            <a:pPr marL="457200" indent="-457200">
              <a:buFont typeface="+mj-lt"/>
              <a:buAutoNum type="arabicPeriod"/>
            </a:pPr>
            <a:r>
              <a:rPr lang="en-GB" sz="2400" dirty="0"/>
              <a:t>LOC structure development – UPDATE</a:t>
            </a:r>
          </a:p>
          <a:p>
            <a:pPr marL="457200" indent="-457200">
              <a:buFont typeface="+mj-lt"/>
              <a:buAutoNum type="arabicPeriod"/>
            </a:pPr>
            <a:r>
              <a:rPr lang="en-GB" sz="2400" dirty="0"/>
              <a:t>LOC Engagement Drive</a:t>
            </a:r>
          </a:p>
          <a:p>
            <a:pPr marL="457200" indent="-457200">
              <a:buFont typeface="+mj-lt"/>
              <a:buAutoNum type="arabicPeriod"/>
            </a:pPr>
            <a:r>
              <a:rPr lang="en-GB" sz="2400" dirty="0" err="1"/>
              <a:t>EeRS</a:t>
            </a:r>
            <a:endParaRPr lang="en-GB" sz="2400" dirty="0"/>
          </a:p>
          <a:p>
            <a:pPr marL="457200" indent="-457200">
              <a:buFont typeface="+mj-lt"/>
              <a:buAutoNum type="arabicPeriod"/>
            </a:pPr>
            <a:r>
              <a:rPr lang="en-GB" sz="2400" dirty="0"/>
              <a:t>LOC sub-group UPDATES</a:t>
            </a:r>
          </a:p>
          <a:p>
            <a:pPr marL="457200" indent="-457200">
              <a:buFont typeface="+mj-lt"/>
              <a:buAutoNum type="arabicPeriod"/>
            </a:pPr>
            <a:r>
              <a:rPr lang="en-GB" sz="2400" dirty="0"/>
              <a:t>GOS Update</a:t>
            </a:r>
          </a:p>
          <a:p>
            <a:pPr marL="457200" indent="-457200">
              <a:buFont typeface="+mj-lt"/>
              <a:buAutoNum type="arabicPeriod"/>
            </a:pPr>
            <a:r>
              <a:rPr lang="en-GB" sz="2400" dirty="0"/>
              <a:t>Community Eye care services</a:t>
            </a:r>
          </a:p>
          <a:p>
            <a:pPr marL="457200" indent="-457200">
              <a:buFont typeface="+mj-lt"/>
              <a:buAutoNum type="arabicPeriod"/>
            </a:pPr>
            <a:r>
              <a:rPr lang="en-GB" sz="2400" dirty="0"/>
              <a:t>GOC’s call for evidence on Opticians Act</a:t>
            </a:r>
          </a:p>
          <a:p>
            <a:pPr marL="0" indent="0">
              <a:buNone/>
            </a:pPr>
            <a:endParaRPr lang="en-GB" sz="2400" dirty="0"/>
          </a:p>
        </p:txBody>
      </p:sp>
    </p:spTree>
    <p:extLst>
      <p:ext uri="{BB962C8B-B14F-4D97-AF65-F5344CB8AC3E}">
        <p14:creationId xmlns:p14="http://schemas.microsoft.com/office/powerpoint/2010/main" val="16345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D061-2671-4A57-AA6E-BE46C5C33B90}"/>
              </a:ext>
            </a:extLst>
          </p:cNvPr>
          <p:cNvSpPr>
            <a:spLocks noGrp="1"/>
          </p:cNvSpPr>
          <p:nvPr>
            <p:ph type="title"/>
          </p:nvPr>
        </p:nvSpPr>
        <p:spPr/>
        <p:txBody>
          <a:bodyPr/>
          <a:lstStyle/>
          <a:p>
            <a:r>
              <a:rPr lang="en-GB" dirty="0"/>
              <a:t>1. COVID-19 UPDATE</a:t>
            </a:r>
          </a:p>
        </p:txBody>
      </p:sp>
      <p:sp>
        <p:nvSpPr>
          <p:cNvPr id="3" name="Content Placeholder 2">
            <a:extLst>
              <a:ext uri="{FF2B5EF4-FFF2-40B4-BE49-F238E27FC236}">
                <a16:creationId xmlns:a16="http://schemas.microsoft.com/office/drawing/2014/main" id="{C30236E2-FB25-4661-A993-B40597BE37A5}"/>
              </a:ext>
            </a:extLst>
          </p:cNvPr>
          <p:cNvSpPr>
            <a:spLocks noGrp="1"/>
          </p:cNvSpPr>
          <p:nvPr>
            <p:ph idx="1"/>
          </p:nvPr>
        </p:nvSpPr>
        <p:spPr>
          <a:xfrm>
            <a:off x="1104293" y="1517715"/>
            <a:ext cx="10302140" cy="4887567"/>
          </a:xfrm>
        </p:spPr>
        <p:txBody>
          <a:bodyPr>
            <a:normAutofit fontScale="92500" lnSpcReduction="20000"/>
          </a:bodyPr>
          <a:lstStyle/>
          <a:p>
            <a:r>
              <a:rPr lang="en-GB" dirty="0"/>
              <a:t>While Omicron subvariants are causing mini-wave of cases around UK but still low level. Profession is now working to </a:t>
            </a:r>
            <a:r>
              <a:rPr lang="en-GB" b="1" dirty="0"/>
              <a:t>College ‘Green’ guidance </a:t>
            </a:r>
            <a:r>
              <a:rPr lang="en-GB" dirty="0"/>
              <a:t>at the moment (as per </a:t>
            </a:r>
            <a:r>
              <a:rPr lang="en-GB" b="1" dirty="0"/>
              <a:t>10</a:t>
            </a:r>
            <a:r>
              <a:rPr lang="en-GB" b="1" baseline="30000" dirty="0"/>
              <a:t>th  </a:t>
            </a:r>
            <a:r>
              <a:rPr lang="en-GB" b="1" dirty="0"/>
              <a:t>May </a:t>
            </a:r>
            <a:r>
              <a:rPr lang="en-GB" dirty="0"/>
              <a:t>COVID-19 announcement)</a:t>
            </a:r>
          </a:p>
          <a:p>
            <a:r>
              <a:rPr lang="en-GB" dirty="0"/>
              <a:t>On </a:t>
            </a:r>
            <a:r>
              <a:rPr lang="en-GB" b="1" dirty="0"/>
              <a:t>1</a:t>
            </a:r>
            <a:r>
              <a:rPr lang="en-GB" b="1" baseline="30000" dirty="0"/>
              <a:t>st</a:t>
            </a:r>
            <a:r>
              <a:rPr lang="en-GB" b="1" dirty="0"/>
              <a:t> June, UK </a:t>
            </a:r>
            <a:r>
              <a:rPr lang="en-GB" dirty="0"/>
              <a:t>Health Security Agency (UKHSA) update has now withdrawn the recommendation for face masks in healthcare settings. Given the close proximity to patients and following a risk assessment practices may continue to implement a face covering policy if they wish, but this should be updated to reflect current guidance. </a:t>
            </a:r>
          </a:p>
          <a:p>
            <a:pPr marL="0" indent="0">
              <a:buNone/>
            </a:pPr>
            <a:endParaRPr lang="en-GB" dirty="0"/>
          </a:p>
          <a:p>
            <a:r>
              <a:rPr lang="en-GB" dirty="0"/>
              <a:t>While LOC email updates have now reduced to as and when required, the website COVID-19 tab still active and updated regularly.</a:t>
            </a:r>
          </a:p>
          <a:p>
            <a:endParaRPr lang="en-GB" dirty="0"/>
          </a:p>
          <a:p>
            <a:r>
              <a:rPr lang="en-GB" b="1" dirty="0"/>
              <a:t>NHS PPE portal still working well at moment - extended till end of 31</a:t>
            </a:r>
            <a:r>
              <a:rPr lang="en-GB" b="1" baseline="30000" dirty="0"/>
              <a:t>st</a:t>
            </a:r>
            <a:r>
              <a:rPr lang="en-GB" b="1" dirty="0"/>
              <a:t> March 2023.</a:t>
            </a:r>
          </a:p>
          <a:p>
            <a:r>
              <a:rPr lang="en-GB" b="1" dirty="0"/>
              <a:t>LF tests still available for frontline workers via www.gov.uk website, 1 pack (7 kits) every 3 days</a:t>
            </a:r>
          </a:p>
          <a:p>
            <a:r>
              <a:rPr lang="en-GB" b="1" dirty="0"/>
              <a:t>Emergency PPE supply still available at LOC Office – contact Alison if required</a:t>
            </a:r>
          </a:p>
          <a:p>
            <a:pPr marL="0" indent="0">
              <a:buNone/>
            </a:pPr>
            <a:endParaRPr lang="en-GB" b="1"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140015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8D753-DE5A-43DB-9DA6-F5A5A27246E1}"/>
              </a:ext>
            </a:extLst>
          </p:cNvPr>
          <p:cNvSpPr>
            <a:spLocks noGrp="1"/>
          </p:cNvSpPr>
          <p:nvPr>
            <p:ph type="title"/>
          </p:nvPr>
        </p:nvSpPr>
        <p:spPr/>
        <p:txBody>
          <a:bodyPr/>
          <a:lstStyle/>
          <a:p>
            <a:r>
              <a:rPr lang="en-GB" sz="3600" dirty="0"/>
              <a:t>2. LOC Structure Development – journey!</a:t>
            </a:r>
          </a:p>
        </p:txBody>
      </p:sp>
      <p:sp>
        <p:nvSpPr>
          <p:cNvPr id="3" name="Content Placeholder 2">
            <a:extLst>
              <a:ext uri="{FF2B5EF4-FFF2-40B4-BE49-F238E27FC236}">
                <a16:creationId xmlns:a16="http://schemas.microsoft.com/office/drawing/2014/main" id="{16E720EC-4F4E-47CB-8CD6-88D71B54B88C}"/>
              </a:ext>
            </a:extLst>
          </p:cNvPr>
          <p:cNvSpPr>
            <a:spLocks noGrp="1"/>
          </p:cNvSpPr>
          <p:nvPr>
            <p:ph idx="1"/>
          </p:nvPr>
        </p:nvSpPr>
        <p:spPr>
          <a:xfrm>
            <a:off x="1154954" y="1371601"/>
            <a:ext cx="10194918" cy="5276850"/>
          </a:xfrm>
        </p:spPr>
        <p:txBody>
          <a:bodyPr>
            <a:normAutofit/>
          </a:bodyPr>
          <a:lstStyle/>
          <a:p>
            <a:endParaRPr lang="en-GB" dirty="0"/>
          </a:p>
          <a:p>
            <a:r>
              <a:rPr lang="en-GB" dirty="0"/>
              <a:t>Just to recap, in 2020 LOC voted to change its constitution in response to the seismic changes (imminent) to NHS structure and its services which has increased the demands on the LOC.</a:t>
            </a:r>
          </a:p>
          <a:p>
            <a:r>
              <a:rPr lang="en-GB" dirty="0"/>
              <a:t>We changed to a more compact, role based committee, enabling better spread of responsibilities, better succession planning and enabling a more </a:t>
            </a:r>
            <a:r>
              <a:rPr lang="en-GB" b="1" dirty="0"/>
              <a:t>proactive</a:t>
            </a:r>
            <a:r>
              <a:rPr lang="en-GB" dirty="0"/>
              <a:t> approach to its functions</a:t>
            </a:r>
          </a:p>
          <a:p>
            <a:r>
              <a:rPr lang="en-GB" dirty="0"/>
              <a:t>busy developing the new structure as the sub-groups understand what is expected from the roles – representing the evolving needs of the profession </a:t>
            </a:r>
          </a:p>
          <a:p>
            <a:r>
              <a:rPr lang="en-GB" dirty="0"/>
              <a:t>More  of the committee has succeeded in attending meetings for the LOC and linked up with other sub-groups and LOC Office to improve efficiencies. Responsibility is slowly being spread wider. </a:t>
            </a:r>
          </a:p>
          <a:p>
            <a:r>
              <a:rPr lang="en-GB" dirty="0"/>
              <a:t>New committee is certainly more proactive! </a:t>
            </a:r>
          </a:p>
          <a:p>
            <a:pPr marL="0" indent="0">
              <a:buNone/>
            </a:pPr>
            <a:endParaRPr lang="en-GB" sz="1900" dirty="0"/>
          </a:p>
          <a:p>
            <a:pPr>
              <a:buFont typeface="Wingdings" panose="05000000000000000000" pitchFamily="2" charset="2"/>
              <a:buChar char="Ø"/>
            </a:pPr>
            <a:endParaRPr lang="en-GB" sz="1900" dirty="0"/>
          </a:p>
        </p:txBody>
      </p:sp>
      <p:pic>
        <p:nvPicPr>
          <p:cNvPr id="5" name="Picture 4" descr="A picture containing text, clipart&#10;&#10;Description automatically generated">
            <a:extLst>
              <a:ext uri="{FF2B5EF4-FFF2-40B4-BE49-F238E27FC236}">
                <a16:creationId xmlns:a16="http://schemas.microsoft.com/office/drawing/2014/main" id="{F0153730-2DEF-F8F8-1274-72D5E69D4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914" y="5729568"/>
            <a:ext cx="1040820" cy="918883"/>
          </a:xfrm>
          <a:prstGeom prst="rect">
            <a:avLst/>
          </a:prstGeom>
        </p:spPr>
      </p:pic>
    </p:spTree>
    <p:extLst>
      <p:ext uri="{BB962C8B-B14F-4D97-AF65-F5344CB8AC3E}">
        <p14:creationId xmlns:p14="http://schemas.microsoft.com/office/powerpoint/2010/main" val="17737280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0</TotalTime>
  <Words>3185</Words>
  <Application>Microsoft Office PowerPoint</Application>
  <PresentationFormat>Widescreen</PresentationFormat>
  <Paragraphs>271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Abadi</vt:lpstr>
      <vt:lpstr>Arial</vt:lpstr>
      <vt:lpstr>Century Gothic</vt:lpstr>
      <vt:lpstr>Wingdings</vt:lpstr>
      <vt:lpstr>Wingdings 3</vt:lpstr>
      <vt:lpstr>Ion</vt:lpstr>
      <vt:lpstr>STAFFORDSHIRE LOC AGM  30th June 2022</vt:lpstr>
      <vt:lpstr>On Tonight's show..</vt:lpstr>
      <vt:lpstr>Staffordshire Local Optical Committee (LOC)</vt:lpstr>
      <vt:lpstr>Who are we?  (Structure)</vt:lpstr>
      <vt:lpstr>Staffordshire LOC Contact</vt:lpstr>
      <vt:lpstr>But really…how is your money and our time spent and is it justified ?</vt:lpstr>
      <vt:lpstr>Review of year 2021-22</vt:lpstr>
      <vt:lpstr>1. COVID-19 UPDATE</vt:lpstr>
      <vt:lpstr>2. LOC Structure Development – journey!</vt:lpstr>
      <vt:lpstr>3. LOC Engagement – CCG/ICB</vt:lpstr>
      <vt:lpstr>3. LOC Engagement – LEHN/NHSE</vt:lpstr>
      <vt:lpstr>3. LOC Engagement – NHS England &amp; Improvement</vt:lpstr>
      <vt:lpstr>3. LOC Engagement – Hospitals, Local Representative Committee</vt:lpstr>
      <vt:lpstr>3. LOC Engagement – LOCSU</vt:lpstr>
      <vt:lpstr>3. LOC Engagement - YOU</vt:lpstr>
      <vt:lpstr>4. Electronic Eyecare Referral System (EeRS) </vt:lpstr>
      <vt:lpstr>5. LOC sub-group updates 1</vt:lpstr>
      <vt:lpstr>5. LOC sub-group updates 2</vt:lpstr>
      <vt:lpstr>6. GOS Updates</vt:lpstr>
      <vt:lpstr>7. Community Eyecare – current services</vt:lpstr>
      <vt:lpstr>7. Community Services – coming soon</vt:lpstr>
      <vt:lpstr>7. Community Eyecare Services - PES</vt:lpstr>
      <vt:lpstr>7. Current Tarrifs</vt:lpstr>
      <vt:lpstr>8. *GOC call for evidence on Opticians Act* -1</vt:lpstr>
      <vt:lpstr>8. *GOC call for evidence on Opticians Act* - 2</vt:lpstr>
      <vt:lpstr>Future of your LOC..</vt:lpstr>
      <vt:lpstr>Thank you!</vt:lpstr>
      <vt:lpstr>Congratulations…</vt:lpstr>
      <vt:lpstr>The Neuro-Ophthalmology Survival Guide, 2nd Edition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STAFFORDSHIRE LOC AGM 21st October 2020</dc:title>
  <dc:creator>IR19-Z</dc:creator>
  <cp:lastModifiedBy>Alison Lowell</cp:lastModifiedBy>
  <cp:revision>338</cp:revision>
  <dcterms:created xsi:type="dcterms:W3CDTF">2020-10-11T16:24:54Z</dcterms:created>
  <dcterms:modified xsi:type="dcterms:W3CDTF">2022-07-21T12:47:08Z</dcterms:modified>
</cp:coreProperties>
</file>