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70" r:id="rId5"/>
    <p:sldId id="269" r:id="rId6"/>
    <p:sldId id="259" r:id="rId7"/>
    <p:sldId id="271" r:id="rId8"/>
    <p:sldId id="260" r:id="rId9"/>
    <p:sldId id="277" r:id="rId10"/>
    <p:sldId id="263" r:id="rId11"/>
    <p:sldId id="276" r:id="rId12"/>
    <p:sldId id="261" r:id="rId13"/>
    <p:sldId id="278" r:id="rId14"/>
    <p:sldId id="272" r:id="rId15"/>
    <p:sldId id="266" r:id="rId16"/>
    <p:sldId id="267" r:id="rId17"/>
    <p:sldId id="262" r:id="rId18"/>
    <p:sldId id="265"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1BA3A-4B2A-464F-89BB-21A9A60686DD}" v="2" dt="2021-07-15T20:07:36.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Lowell" userId="9f6d474e-dde7-441a-9634-97fb48fe6ae2" providerId="ADAL" clId="{8A81BA3A-4B2A-464F-89BB-21A9A60686DD}"/>
    <pc:docChg chg="addSld delSld modSld sldOrd">
      <pc:chgData name="Alison Lowell" userId="9f6d474e-dde7-441a-9634-97fb48fe6ae2" providerId="ADAL" clId="{8A81BA3A-4B2A-464F-89BB-21A9A60686DD}" dt="2021-08-02T13:16:47.410" v="166" actId="47"/>
      <pc:docMkLst>
        <pc:docMk/>
      </pc:docMkLst>
      <pc:sldChg chg="ord">
        <pc:chgData name="Alison Lowell" userId="9f6d474e-dde7-441a-9634-97fb48fe6ae2" providerId="ADAL" clId="{8A81BA3A-4B2A-464F-89BB-21A9A60686DD}" dt="2021-07-15T20:04:49.014" v="1"/>
        <pc:sldMkLst>
          <pc:docMk/>
          <pc:sldMk cId="2107384395" sldId="257"/>
        </pc:sldMkLst>
      </pc:sldChg>
      <pc:sldChg chg="addSp modSp new del mod">
        <pc:chgData name="Alison Lowell" userId="9f6d474e-dde7-441a-9634-97fb48fe6ae2" providerId="ADAL" clId="{8A81BA3A-4B2A-464F-89BB-21A9A60686DD}" dt="2021-08-02T13:16:43.534" v="165" actId="47"/>
        <pc:sldMkLst>
          <pc:docMk/>
          <pc:sldMk cId="522835369" sldId="279"/>
        </pc:sldMkLst>
        <pc:spChg chg="add mod">
          <ac:chgData name="Alison Lowell" userId="9f6d474e-dde7-441a-9634-97fb48fe6ae2" providerId="ADAL" clId="{8A81BA3A-4B2A-464F-89BB-21A9A60686DD}" dt="2021-07-15T20:09:18.119" v="164" actId="14100"/>
          <ac:spMkLst>
            <pc:docMk/>
            <pc:sldMk cId="522835369" sldId="279"/>
            <ac:spMk id="2" creationId="{672D22A4-4796-4E91-9803-B68904AD79DC}"/>
          </ac:spMkLst>
        </pc:spChg>
      </pc:sldChg>
      <pc:sldChg chg="modSp add del mod">
        <pc:chgData name="Alison Lowell" userId="9f6d474e-dde7-441a-9634-97fb48fe6ae2" providerId="ADAL" clId="{8A81BA3A-4B2A-464F-89BB-21A9A60686DD}" dt="2021-08-02T13:16:47.410" v="166" actId="47"/>
        <pc:sldMkLst>
          <pc:docMk/>
          <pc:sldMk cId="1502350522" sldId="280"/>
        </pc:sldMkLst>
        <pc:spChg chg="mod">
          <ac:chgData name="Alison Lowell" userId="9f6d474e-dde7-441a-9634-97fb48fe6ae2" providerId="ADAL" clId="{8A81BA3A-4B2A-464F-89BB-21A9A60686DD}" dt="2021-07-15T20:05:53.095" v="63" actId="20577"/>
          <ac:spMkLst>
            <pc:docMk/>
            <pc:sldMk cId="1502350522" sldId="280"/>
            <ac:spMk id="2" creationId="{5A116D80-6618-4967-BDFD-E0883E7312CC}"/>
          </ac:spMkLst>
        </pc:spChg>
        <pc:spChg chg="mod">
          <ac:chgData name="Alison Lowell" userId="9f6d474e-dde7-441a-9634-97fb48fe6ae2" providerId="ADAL" clId="{8A81BA3A-4B2A-464F-89BB-21A9A60686DD}" dt="2021-07-15T20:05:35.098" v="49" actId="6549"/>
          <ac:spMkLst>
            <pc:docMk/>
            <pc:sldMk cId="1502350522" sldId="280"/>
            <ac:spMk id="3" creationId="{BCF47888-17A5-4B33-8F00-131D01E8E7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61219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4D44B-C1B0-451F-B4AF-A287F291D794}"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42066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01201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608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41408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7476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9868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98446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414845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32140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54058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F4D44B-C1B0-451F-B4AF-A287F291D794}"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24614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4D44B-C1B0-451F-B4AF-A287F291D794}" type="datetimeFigureOut">
              <a:rPr lang="en-GB" smtClean="0"/>
              <a:t>02/08/2021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5441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21643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46029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F4D44B-C1B0-451F-B4AF-A287F291D794}" type="datetimeFigureOut">
              <a:rPr lang="en-GB" smtClean="0"/>
              <a:t>02/08/2021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18727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4D44B-C1B0-451F-B4AF-A287F291D794}"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7FC9F-BF46-4B6C-9ED4-0B9C5210B5F1}" type="slidenum">
              <a:rPr lang="en-GB" smtClean="0"/>
              <a:t>‹#›</a:t>
            </a:fld>
            <a:endParaRPr lang="en-GB"/>
          </a:p>
        </p:txBody>
      </p:sp>
    </p:spTree>
    <p:extLst>
      <p:ext uri="{BB962C8B-B14F-4D97-AF65-F5344CB8AC3E}">
        <p14:creationId xmlns:p14="http://schemas.microsoft.com/office/powerpoint/2010/main" val="22347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F4D44B-C1B0-451F-B4AF-A287F291D794}" type="datetimeFigureOut">
              <a:rPr lang="en-GB" smtClean="0"/>
              <a:t>02/08/2021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A7FC9F-BF46-4B6C-9ED4-0B9C5210B5F1}" type="slidenum">
              <a:rPr lang="en-GB" smtClean="0"/>
              <a:t>‹#›</a:t>
            </a:fld>
            <a:endParaRPr lang="en-GB"/>
          </a:p>
        </p:txBody>
      </p:sp>
    </p:spTree>
    <p:extLst>
      <p:ext uri="{BB962C8B-B14F-4D97-AF65-F5344CB8AC3E}">
        <p14:creationId xmlns:p14="http://schemas.microsoft.com/office/powerpoint/2010/main" val="407275797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jagdeep.singh@primaryeyecare.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england.optometrycontractswm@nhs.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affsloc.co.uk/" TargetMode="External"/><Relationship Id="rId2" Type="http://schemas.openxmlformats.org/officeDocument/2006/relationships/hyperlink" Target="mailto:admin@staffsloc.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7838-62F5-4C2E-86B2-1AF56BC21C02}"/>
              </a:ext>
            </a:extLst>
          </p:cNvPr>
          <p:cNvSpPr>
            <a:spLocks noGrp="1"/>
          </p:cNvSpPr>
          <p:nvPr>
            <p:ph type="ctrTitle"/>
          </p:nvPr>
        </p:nvSpPr>
        <p:spPr>
          <a:xfrm>
            <a:off x="1154954" y="952500"/>
            <a:ext cx="9370805" cy="2552700"/>
          </a:xfrm>
        </p:spPr>
        <p:txBody>
          <a:bodyPr/>
          <a:lstStyle/>
          <a:p>
            <a:r>
              <a:rPr lang="en-GB" sz="6000" dirty="0">
                <a:latin typeface="Abadi" panose="020B0604020104020204" pitchFamily="34" charset="0"/>
              </a:rPr>
              <a:t>STAFFORDSHIRE LOC AGM </a:t>
            </a:r>
            <a:br>
              <a:rPr lang="en-GB" dirty="0">
                <a:latin typeface="Abadi" panose="020B0604020104020204" pitchFamily="34" charset="0"/>
              </a:rPr>
            </a:br>
            <a:r>
              <a:rPr lang="en-GB" sz="3600" dirty="0">
                <a:latin typeface="Abadi" panose="020B0604020104020204" pitchFamily="34" charset="0"/>
              </a:rPr>
              <a:t>15</a:t>
            </a:r>
            <a:r>
              <a:rPr lang="en-GB" sz="3600" baseline="30000" dirty="0">
                <a:latin typeface="Abadi" panose="020B0604020104020204" pitchFamily="34" charset="0"/>
              </a:rPr>
              <a:t>th</a:t>
            </a:r>
            <a:r>
              <a:rPr lang="en-GB" sz="3600" dirty="0">
                <a:latin typeface="Abadi" panose="020B0604020104020204" pitchFamily="34" charset="0"/>
              </a:rPr>
              <a:t> July 2021</a:t>
            </a:r>
          </a:p>
        </p:txBody>
      </p:sp>
      <p:sp>
        <p:nvSpPr>
          <p:cNvPr id="3" name="Subtitle 2">
            <a:extLst>
              <a:ext uri="{FF2B5EF4-FFF2-40B4-BE49-F238E27FC236}">
                <a16:creationId xmlns:a16="http://schemas.microsoft.com/office/drawing/2014/main" id="{15D06F3B-BFDF-480D-B9A6-2A1E98C7F61C}"/>
              </a:ext>
            </a:extLst>
          </p:cNvPr>
          <p:cNvSpPr>
            <a:spLocks noGrp="1"/>
          </p:cNvSpPr>
          <p:nvPr>
            <p:ph type="subTitle" idx="1"/>
          </p:nvPr>
        </p:nvSpPr>
        <p:spPr>
          <a:xfrm>
            <a:off x="1154955" y="4866640"/>
            <a:ext cx="8825658" cy="1300480"/>
          </a:xfrm>
        </p:spPr>
        <p:txBody>
          <a:bodyPr>
            <a:normAutofit/>
          </a:bodyPr>
          <a:lstStyle/>
          <a:p>
            <a:r>
              <a:rPr lang="en-GB" sz="3200" dirty="0">
                <a:latin typeface="Abadi" panose="020B0604020104020204" pitchFamily="34" charset="0"/>
              </a:rPr>
              <a:t>Chairman’s Address</a:t>
            </a:r>
          </a:p>
          <a:p>
            <a:r>
              <a:rPr lang="en-GB" sz="3200" dirty="0">
                <a:latin typeface="Abadi" panose="020B0604020104020204" pitchFamily="34" charset="0"/>
              </a:rPr>
              <a:t>Irfan Razvi</a:t>
            </a:r>
          </a:p>
        </p:txBody>
      </p:sp>
    </p:spTree>
    <p:extLst>
      <p:ext uri="{BB962C8B-B14F-4D97-AF65-F5344CB8AC3E}">
        <p14:creationId xmlns:p14="http://schemas.microsoft.com/office/powerpoint/2010/main" val="245679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5D8A-B1F0-463D-B7A1-CC3CC29F786B}"/>
              </a:ext>
            </a:extLst>
          </p:cNvPr>
          <p:cNvSpPr>
            <a:spLocks noGrp="1"/>
          </p:cNvSpPr>
          <p:nvPr>
            <p:ph type="title"/>
          </p:nvPr>
        </p:nvSpPr>
        <p:spPr/>
        <p:txBody>
          <a:bodyPr/>
          <a:lstStyle/>
          <a:p>
            <a:r>
              <a:rPr lang="en-GB" dirty="0"/>
              <a:t>Community Eyecare Services 1</a:t>
            </a:r>
          </a:p>
        </p:txBody>
      </p:sp>
      <p:sp>
        <p:nvSpPr>
          <p:cNvPr id="3" name="Content Placeholder 2">
            <a:extLst>
              <a:ext uri="{FF2B5EF4-FFF2-40B4-BE49-F238E27FC236}">
                <a16:creationId xmlns:a16="http://schemas.microsoft.com/office/drawing/2014/main" id="{444955AD-F0D8-4C82-9AF6-62B5B3BDF87B}"/>
              </a:ext>
            </a:extLst>
          </p:cNvPr>
          <p:cNvSpPr>
            <a:spLocks noGrp="1"/>
          </p:cNvSpPr>
          <p:nvPr>
            <p:ph idx="1"/>
          </p:nvPr>
        </p:nvSpPr>
        <p:spPr>
          <a:xfrm>
            <a:off x="1154954" y="1696721"/>
            <a:ext cx="9248886" cy="4894580"/>
          </a:xfrm>
        </p:spPr>
        <p:txBody>
          <a:bodyPr>
            <a:normAutofit fontScale="85000" lnSpcReduction="10000"/>
          </a:bodyPr>
          <a:lstStyle/>
          <a:p>
            <a:r>
              <a:rPr lang="en-GB" sz="2400" b="1" dirty="0"/>
              <a:t>Currently: </a:t>
            </a:r>
            <a:r>
              <a:rPr lang="en-GB" sz="2400" dirty="0"/>
              <a:t>CUES, GRR, Pre/post cataract services in 5 out 6 CCG regions + Paediatric shared care &amp; OHT/Suspect COAG monitoring in NS &amp; Stoke. (East Staffs only pre-cat DAC/post-cat Rowley)</a:t>
            </a:r>
          </a:p>
          <a:p>
            <a:r>
              <a:rPr lang="en-GB" sz="2400" dirty="0"/>
              <a:t>Nb. Currently South East/East/ South West Staffs: paper based pre-cat (DAC) and post-cataract from Rowley Hall only.</a:t>
            </a:r>
          </a:p>
          <a:p>
            <a:r>
              <a:rPr lang="en-GB" sz="2400" b="1" dirty="0"/>
              <a:t>CUES</a:t>
            </a:r>
            <a:r>
              <a:rPr lang="en-GB" sz="2400" dirty="0"/>
              <a:t> extended for 3 more months from June 2021. Staffs CUES Medicines supply table available on LOC website/ email Office for copy. Courtesy Mark McCracken.</a:t>
            </a:r>
          </a:p>
          <a:p>
            <a:r>
              <a:rPr lang="en-GB" sz="2400" b="1" dirty="0"/>
              <a:t>Coming soon: East Staffordshire CUES and Low risk Glaucoma monitoring!</a:t>
            </a:r>
          </a:p>
          <a:p>
            <a:r>
              <a:rPr lang="en-GB" sz="2400" dirty="0"/>
              <a:t>Eyecare Restoration: 1</a:t>
            </a:r>
            <a:r>
              <a:rPr lang="en-GB" sz="2400" baseline="30000" dirty="0"/>
              <a:t>st</a:t>
            </a:r>
            <a:r>
              <a:rPr lang="en-GB" sz="2400" dirty="0"/>
              <a:t> step for LEHN is gap analysis across the ICS region to ensure uniformity in core service provision (many gaps)</a:t>
            </a:r>
          </a:p>
          <a:p>
            <a:r>
              <a:rPr lang="en-GB" sz="2400" dirty="0"/>
              <a:t>Eyecare Transformation result: ? Potentially more commissioned services – mix of </a:t>
            </a:r>
            <a:r>
              <a:rPr lang="en-GB" sz="2400" dirty="0" err="1"/>
              <a:t>Optom</a:t>
            </a:r>
            <a:r>
              <a:rPr lang="en-GB" sz="2400" dirty="0"/>
              <a:t> led autonomous/ collaborative pathways</a:t>
            </a:r>
            <a:r>
              <a:rPr lang="en-GB" dirty="0"/>
              <a:t>.</a:t>
            </a:r>
          </a:p>
        </p:txBody>
      </p:sp>
    </p:spTree>
    <p:extLst>
      <p:ext uri="{BB962C8B-B14F-4D97-AF65-F5344CB8AC3E}">
        <p14:creationId xmlns:p14="http://schemas.microsoft.com/office/powerpoint/2010/main" val="272794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F9AA-B842-49BE-8FD9-4ABAC1F529ED}"/>
              </a:ext>
            </a:extLst>
          </p:cNvPr>
          <p:cNvSpPr>
            <a:spLocks noGrp="1"/>
          </p:cNvSpPr>
          <p:nvPr>
            <p:ph type="title"/>
          </p:nvPr>
        </p:nvSpPr>
        <p:spPr/>
        <p:txBody>
          <a:bodyPr/>
          <a:lstStyle/>
          <a:p>
            <a:r>
              <a:rPr lang="en-GB" dirty="0"/>
              <a:t>Community Eyecare Services 2</a:t>
            </a:r>
          </a:p>
        </p:txBody>
      </p:sp>
      <p:sp>
        <p:nvSpPr>
          <p:cNvPr id="3" name="Content Placeholder 2">
            <a:extLst>
              <a:ext uri="{FF2B5EF4-FFF2-40B4-BE49-F238E27FC236}">
                <a16:creationId xmlns:a16="http://schemas.microsoft.com/office/drawing/2014/main" id="{A06AD74E-EF62-42CA-BC2D-1BCBB2C552FD}"/>
              </a:ext>
            </a:extLst>
          </p:cNvPr>
          <p:cNvSpPr>
            <a:spLocks noGrp="1"/>
          </p:cNvSpPr>
          <p:nvPr>
            <p:ph idx="1"/>
          </p:nvPr>
        </p:nvSpPr>
        <p:spPr>
          <a:xfrm>
            <a:off x="1103312" y="1615440"/>
            <a:ext cx="9686608" cy="4937760"/>
          </a:xfrm>
        </p:spPr>
        <p:txBody>
          <a:bodyPr>
            <a:normAutofit/>
          </a:bodyPr>
          <a:lstStyle/>
          <a:p>
            <a:r>
              <a:rPr lang="en-GB" b="1" dirty="0"/>
              <a:t>Primary Eyecare Services (PES)</a:t>
            </a:r>
          </a:p>
          <a:p>
            <a:pPr>
              <a:buFont typeface="Wingdings" panose="05000000000000000000" pitchFamily="2" charset="2"/>
              <a:buChar char="Ø"/>
            </a:pPr>
            <a:r>
              <a:rPr lang="en-GB" dirty="0"/>
              <a:t>Overdue payments issue!</a:t>
            </a:r>
          </a:p>
          <a:p>
            <a:pPr marL="0" indent="0">
              <a:buNone/>
            </a:pPr>
            <a:endParaRPr lang="en-GB" dirty="0"/>
          </a:p>
          <a:p>
            <a:pPr>
              <a:buFont typeface="Wingdings" panose="05000000000000000000" pitchFamily="2" charset="2"/>
              <a:buChar char="Ø"/>
            </a:pPr>
            <a:r>
              <a:rPr lang="en-GB" dirty="0"/>
              <a:t>North Staffs Paediatric Shared service delays due to Opera IT platform delays</a:t>
            </a:r>
          </a:p>
          <a:p>
            <a:pPr>
              <a:buFont typeface="Wingdings" panose="05000000000000000000" pitchFamily="2" charset="2"/>
              <a:buChar char="Ø"/>
            </a:pPr>
            <a:r>
              <a:rPr lang="en-GB" dirty="0"/>
              <a:t>Pushing service provider Primary Eyecare Services (PES) to enable better support for all practitioners delivering services. </a:t>
            </a:r>
          </a:p>
          <a:p>
            <a:pPr>
              <a:buFont typeface="Wingdings" panose="05000000000000000000" pitchFamily="2" charset="2"/>
              <a:buChar char="Ø"/>
            </a:pPr>
            <a:r>
              <a:rPr lang="en-GB" dirty="0"/>
              <a:t>CGPL contact Jagdeep Singh ( </a:t>
            </a:r>
            <a:r>
              <a:rPr lang="en-GB" dirty="0">
                <a:hlinkClick r:id="rId2"/>
              </a:rPr>
              <a:t>jagdeep.singh@primaryeyecare.co.uk</a:t>
            </a:r>
            <a:r>
              <a:rPr lang="en-GB" dirty="0"/>
              <a:t> )</a:t>
            </a:r>
          </a:p>
          <a:p>
            <a:pPr>
              <a:buFont typeface="Wingdings" panose="05000000000000000000" pitchFamily="2" charset="2"/>
              <a:buChar char="Ø"/>
            </a:pPr>
            <a:r>
              <a:rPr lang="en-GB" dirty="0"/>
              <a:t>Thank you Alison Lowell, Mark McCracken! </a:t>
            </a:r>
          </a:p>
          <a:p>
            <a:endParaRPr lang="en-GB" dirty="0"/>
          </a:p>
        </p:txBody>
      </p:sp>
      <p:pic>
        <p:nvPicPr>
          <p:cNvPr id="5" name="Picture 4">
            <a:extLst>
              <a:ext uri="{FF2B5EF4-FFF2-40B4-BE49-F238E27FC236}">
                <a16:creationId xmlns:a16="http://schemas.microsoft.com/office/drawing/2014/main" id="{DFBA02F0-5855-4A84-8466-7FAE3F206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00" y="2072640"/>
            <a:ext cx="2143760" cy="843280"/>
          </a:xfrm>
          <a:prstGeom prst="rect">
            <a:avLst/>
          </a:prstGeom>
        </p:spPr>
      </p:pic>
    </p:spTree>
    <p:extLst>
      <p:ext uri="{BB962C8B-B14F-4D97-AF65-F5344CB8AC3E}">
        <p14:creationId xmlns:p14="http://schemas.microsoft.com/office/powerpoint/2010/main" val="343193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7CFE-67EE-4001-9AA4-A8E968225AD6}"/>
              </a:ext>
            </a:extLst>
          </p:cNvPr>
          <p:cNvSpPr>
            <a:spLocks noGrp="1"/>
          </p:cNvSpPr>
          <p:nvPr>
            <p:ph type="title"/>
          </p:nvPr>
        </p:nvSpPr>
        <p:spPr/>
        <p:txBody>
          <a:bodyPr/>
          <a:lstStyle/>
          <a:p>
            <a:r>
              <a:rPr lang="en-GB" sz="2800" b="1" dirty="0"/>
              <a:t>LOC Engagement 1 – NHS England &amp; Improvement</a:t>
            </a:r>
          </a:p>
        </p:txBody>
      </p:sp>
      <p:sp>
        <p:nvSpPr>
          <p:cNvPr id="3" name="Content Placeholder 2">
            <a:extLst>
              <a:ext uri="{FF2B5EF4-FFF2-40B4-BE49-F238E27FC236}">
                <a16:creationId xmlns:a16="http://schemas.microsoft.com/office/drawing/2014/main" id="{20A0A289-6D08-4A89-9E0F-11A07139D49C}"/>
              </a:ext>
            </a:extLst>
          </p:cNvPr>
          <p:cNvSpPr>
            <a:spLocks noGrp="1"/>
          </p:cNvSpPr>
          <p:nvPr>
            <p:ph idx="1"/>
          </p:nvPr>
        </p:nvSpPr>
        <p:spPr>
          <a:xfrm>
            <a:off x="1154954" y="1066800"/>
            <a:ext cx="9228566" cy="5562601"/>
          </a:xfrm>
        </p:spPr>
        <p:txBody>
          <a:bodyPr>
            <a:normAutofit fontScale="92500"/>
          </a:bodyPr>
          <a:lstStyle/>
          <a:p>
            <a:pPr marL="0" indent="0">
              <a:buNone/>
            </a:pPr>
            <a:endParaRPr lang="en-GB" sz="2200" dirty="0"/>
          </a:p>
          <a:p>
            <a:pPr>
              <a:buFont typeface="Wingdings" panose="05000000000000000000" pitchFamily="2" charset="2"/>
              <a:buChar char="Ø"/>
            </a:pPr>
            <a:r>
              <a:rPr lang="en-GB" sz="2200" dirty="0"/>
              <a:t>2-3 meetings/ month around Recovery &amp; Transformation- National and Midlands. </a:t>
            </a:r>
            <a:r>
              <a:rPr lang="en-GB" sz="2200" b="1" dirty="0"/>
              <a:t>TIME ++</a:t>
            </a:r>
          </a:p>
          <a:p>
            <a:pPr>
              <a:buFont typeface="Wingdings" panose="05000000000000000000" pitchFamily="2" charset="2"/>
              <a:buChar char="Ø"/>
            </a:pPr>
            <a:r>
              <a:rPr lang="en-GB" sz="2200" dirty="0"/>
              <a:t>Attended by Ian Meadows, Alexa Long, Irfan Razvi</a:t>
            </a:r>
          </a:p>
          <a:p>
            <a:pPr>
              <a:buFont typeface="Wingdings" panose="05000000000000000000" pitchFamily="2" charset="2"/>
              <a:buChar char="Ø"/>
            </a:pPr>
            <a:r>
              <a:rPr lang="en-GB" sz="2200" dirty="0"/>
              <a:t>Regular updates from Optometric Advisor Delia Cliffe.</a:t>
            </a:r>
          </a:p>
          <a:p>
            <a:pPr>
              <a:buFont typeface="Wingdings" panose="05000000000000000000" pitchFamily="2" charset="2"/>
              <a:buChar char="Ø"/>
            </a:pPr>
            <a:r>
              <a:rPr lang="en-GB" sz="2200" dirty="0"/>
              <a:t>New area team email: </a:t>
            </a:r>
            <a:r>
              <a:rPr lang="en-GB" sz="2200" dirty="0">
                <a:hlinkClick r:id="rId2"/>
              </a:rPr>
              <a:t>england.optometrycontractswm@nhs.net</a:t>
            </a:r>
            <a:endParaRPr lang="en-GB" sz="2200" dirty="0"/>
          </a:p>
          <a:p>
            <a:pPr>
              <a:buFont typeface="Wingdings" panose="05000000000000000000" pitchFamily="2" charset="2"/>
              <a:buChar char="Ø"/>
            </a:pPr>
            <a:r>
              <a:rPr lang="en-GB" sz="2200" dirty="0"/>
              <a:t>nhs.net email accounts for the profession – application form on LOC website</a:t>
            </a:r>
          </a:p>
          <a:p>
            <a:pPr>
              <a:buFont typeface="Wingdings" panose="05000000000000000000" pitchFamily="2" charset="2"/>
              <a:buChar char="Ø"/>
            </a:pPr>
            <a:r>
              <a:rPr lang="en-GB" sz="2200" dirty="0"/>
              <a:t>Video consultation pilot in West Midlands (</a:t>
            </a:r>
            <a:r>
              <a:rPr lang="en-GB" sz="2200" dirty="0" err="1"/>
              <a:t>Doctorlink</a:t>
            </a:r>
            <a:r>
              <a:rPr lang="en-GB" sz="2200" dirty="0"/>
              <a:t>) – extended till Sept 2021. Contact LOC Office for registration details (FREE).</a:t>
            </a:r>
          </a:p>
          <a:p>
            <a:pPr>
              <a:buFont typeface="Wingdings" panose="05000000000000000000" pitchFamily="2" charset="2"/>
              <a:buChar char="Ø"/>
            </a:pPr>
            <a:r>
              <a:rPr lang="en-GB" sz="2200" dirty="0"/>
              <a:t>ENSURING that LOC has first hand information to take to the profession, commissioners, hospital trusts, LEHN. SLOC providing feedback to NHSEI on video-consultation development in primary eyecare.</a:t>
            </a:r>
          </a:p>
          <a:p>
            <a:pPr>
              <a:buFont typeface="Wingdings" panose="05000000000000000000" pitchFamily="2" charset="2"/>
              <a:buChar char="Ø"/>
            </a:pPr>
            <a:endParaRPr lang="en-GB" sz="2200" dirty="0"/>
          </a:p>
          <a:p>
            <a:pPr marL="0" indent="0">
              <a:buNone/>
            </a:pPr>
            <a:endParaRPr lang="en-GB" sz="2200" dirty="0"/>
          </a:p>
          <a:p>
            <a:endParaRPr lang="en-GB" sz="2200" dirty="0"/>
          </a:p>
          <a:p>
            <a:pPr marL="0" indent="0">
              <a:buNone/>
            </a:pPr>
            <a:endParaRPr lang="en-GB" sz="1900" dirty="0"/>
          </a:p>
          <a:p>
            <a:endParaRPr lang="en-GB" dirty="0"/>
          </a:p>
        </p:txBody>
      </p:sp>
    </p:spTree>
    <p:extLst>
      <p:ext uri="{BB962C8B-B14F-4D97-AF65-F5344CB8AC3E}">
        <p14:creationId xmlns:p14="http://schemas.microsoft.com/office/powerpoint/2010/main" val="1550368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92A7-8599-4585-93A3-7B1E16FD2EDF}"/>
              </a:ext>
            </a:extLst>
          </p:cNvPr>
          <p:cNvSpPr>
            <a:spLocks noGrp="1"/>
          </p:cNvSpPr>
          <p:nvPr>
            <p:ph type="title"/>
          </p:nvPr>
        </p:nvSpPr>
        <p:spPr/>
        <p:txBody>
          <a:bodyPr/>
          <a:lstStyle/>
          <a:p>
            <a:r>
              <a:rPr lang="en-GB" dirty="0"/>
              <a:t>LOC Engagement 1 – LEHN/NHSE</a:t>
            </a:r>
          </a:p>
        </p:txBody>
      </p:sp>
      <p:sp>
        <p:nvSpPr>
          <p:cNvPr id="3" name="Content Placeholder 2">
            <a:extLst>
              <a:ext uri="{FF2B5EF4-FFF2-40B4-BE49-F238E27FC236}">
                <a16:creationId xmlns:a16="http://schemas.microsoft.com/office/drawing/2014/main" id="{75429AD6-B13A-4184-A25D-D67907D726F1}"/>
              </a:ext>
            </a:extLst>
          </p:cNvPr>
          <p:cNvSpPr>
            <a:spLocks noGrp="1"/>
          </p:cNvSpPr>
          <p:nvPr>
            <p:ph idx="1"/>
          </p:nvPr>
        </p:nvSpPr>
        <p:spPr/>
        <p:txBody>
          <a:bodyPr/>
          <a:lstStyle/>
          <a:p>
            <a:r>
              <a:rPr lang="en-GB" sz="2000" b="1" dirty="0"/>
              <a:t>Local Eye Health Network (LEHN) </a:t>
            </a:r>
            <a:r>
              <a:rPr lang="en-GB" sz="2000" dirty="0"/>
              <a:t>– fortnightly meetings with Claire Roberts, LEHN Chair and Clinical Lead for NOTP (Eyecare).</a:t>
            </a:r>
          </a:p>
          <a:p>
            <a:r>
              <a:rPr lang="en-GB" dirty="0"/>
              <a:t>A significant and positive development as mentioned in Transformation presentation.</a:t>
            </a:r>
          </a:p>
          <a:p>
            <a:r>
              <a:rPr lang="en-GB" sz="2000" dirty="0"/>
              <a:t>Attended by Ian Meadows, Richard Webb, Mark McCracken, Irfan Razvi</a:t>
            </a:r>
          </a:p>
          <a:p>
            <a:endParaRPr lang="en-GB" dirty="0"/>
          </a:p>
        </p:txBody>
      </p:sp>
    </p:spTree>
    <p:extLst>
      <p:ext uri="{BB962C8B-B14F-4D97-AF65-F5344CB8AC3E}">
        <p14:creationId xmlns:p14="http://schemas.microsoft.com/office/powerpoint/2010/main" val="386862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50BF-54AD-40F6-9CAB-F947BBC0DF40}"/>
              </a:ext>
            </a:extLst>
          </p:cNvPr>
          <p:cNvSpPr>
            <a:spLocks noGrp="1"/>
          </p:cNvSpPr>
          <p:nvPr>
            <p:ph type="title"/>
          </p:nvPr>
        </p:nvSpPr>
        <p:spPr/>
        <p:txBody>
          <a:bodyPr/>
          <a:lstStyle/>
          <a:p>
            <a:r>
              <a:rPr lang="en-GB" dirty="0"/>
              <a:t>LOC Engagement 2 – CCG/ICS</a:t>
            </a:r>
          </a:p>
        </p:txBody>
      </p:sp>
      <p:sp>
        <p:nvSpPr>
          <p:cNvPr id="3" name="Content Placeholder 2">
            <a:extLst>
              <a:ext uri="{FF2B5EF4-FFF2-40B4-BE49-F238E27FC236}">
                <a16:creationId xmlns:a16="http://schemas.microsoft.com/office/drawing/2014/main" id="{DFEBCDAB-92EC-4DF0-955D-C0B983EC668F}"/>
              </a:ext>
            </a:extLst>
          </p:cNvPr>
          <p:cNvSpPr>
            <a:spLocks noGrp="1"/>
          </p:cNvSpPr>
          <p:nvPr>
            <p:ph idx="1"/>
          </p:nvPr>
        </p:nvSpPr>
        <p:spPr>
          <a:xfrm>
            <a:off x="1103312" y="1656080"/>
            <a:ext cx="8946541" cy="4592319"/>
          </a:xfrm>
        </p:spPr>
        <p:txBody>
          <a:bodyPr>
            <a:normAutofit/>
          </a:bodyPr>
          <a:lstStyle/>
          <a:p>
            <a:r>
              <a:rPr lang="en-GB" sz="2000" b="1" dirty="0"/>
              <a:t>Clinical Commissioning Groups (CCG)</a:t>
            </a:r>
            <a:r>
              <a:rPr lang="en-GB" sz="2000" dirty="0"/>
              <a:t>  -Weekly/monthly meetings with CCGs to advise, shape eyecare in Staffs. </a:t>
            </a:r>
            <a:r>
              <a:rPr lang="en-GB" sz="2000" b="1" dirty="0"/>
              <a:t>Time+++</a:t>
            </a:r>
          </a:p>
          <a:p>
            <a:r>
              <a:rPr lang="en-GB" dirty="0"/>
              <a:t>6 CCGs                 1 Integrated Care System (ICS) - large scale CCG reorganisation going on</a:t>
            </a:r>
          </a:p>
          <a:p>
            <a:r>
              <a:rPr lang="en-GB" dirty="0"/>
              <a:t>LOC has been busy trying to ensure that we have representation on the ICS/ICP </a:t>
            </a:r>
          </a:p>
          <a:p>
            <a:r>
              <a:rPr lang="en-GB" dirty="0"/>
              <a:t>Working with CCG/ICS to prepare for Restoration &amp; Transformation across Staffordshire       </a:t>
            </a:r>
          </a:p>
          <a:p>
            <a:r>
              <a:rPr lang="en-GB" dirty="0"/>
              <a:t>Supporting prep for the Eyecare Electronic Referral System (</a:t>
            </a:r>
            <a:r>
              <a:rPr lang="en-GB" dirty="0" err="1"/>
              <a:t>EeRS</a:t>
            </a:r>
            <a:r>
              <a:rPr lang="en-GB" dirty="0"/>
              <a:t>) </a:t>
            </a:r>
          </a:p>
          <a:p>
            <a:r>
              <a:rPr lang="en-GB" dirty="0"/>
              <a:t>North Staffs &amp; Stoke: Community Ophthalmology feedback to CCG </a:t>
            </a:r>
          </a:p>
          <a:p>
            <a:r>
              <a:rPr lang="en-GB" dirty="0"/>
              <a:t>Attended by Alison Lowell, Mark McCracken, Irfan Razvi</a:t>
            </a:r>
          </a:p>
        </p:txBody>
      </p:sp>
      <p:sp>
        <p:nvSpPr>
          <p:cNvPr id="4" name="Arrow: Right 3">
            <a:extLst>
              <a:ext uri="{FF2B5EF4-FFF2-40B4-BE49-F238E27FC236}">
                <a16:creationId xmlns:a16="http://schemas.microsoft.com/office/drawing/2014/main" id="{393F8BB7-CE8D-45BC-85F2-3F680BC349D8}"/>
              </a:ext>
            </a:extLst>
          </p:cNvPr>
          <p:cNvSpPr/>
          <p:nvPr/>
        </p:nvSpPr>
        <p:spPr>
          <a:xfrm>
            <a:off x="2631440" y="23571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972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A856-619F-4CEC-9D2A-793E3C97AA67}"/>
              </a:ext>
            </a:extLst>
          </p:cNvPr>
          <p:cNvSpPr>
            <a:spLocks noGrp="1"/>
          </p:cNvSpPr>
          <p:nvPr>
            <p:ph type="title"/>
          </p:nvPr>
        </p:nvSpPr>
        <p:spPr>
          <a:xfrm>
            <a:off x="646111" y="81280"/>
            <a:ext cx="9404723" cy="1158240"/>
          </a:xfrm>
        </p:spPr>
        <p:txBody>
          <a:bodyPr/>
          <a:lstStyle/>
          <a:p>
            <a:r>
              <a:rPr lang="en-GB" sz="3000" dirty="0"/>
              <a:t>LOC Engagement 3 – Hospitals, Local Representative Committee</a:t>
            </a:r>
          </a:p>
        </p:txBody>
      </p:sp>
      <p:sp>
        <p:nvSpPr>
          <p:cNvPr id="3" name="Content Placeholder 2">
            <a:extLst>
              <a:ext uri="{FF2B5EF4-FFF2-40B4-BE49-F238E27FC236}">
                <a16:creationId xmlns:a16="http://schemas.microsoft.com/office/drawing/2014/main" id="{8F4E4AAB-1F11-41EE-AF61-1219469D2017}"/>
              </a:ext>
            </a:extLst>
          </p:cNvPr>
          <p:cNvSpPr>
            <a:spLocks noGrp="1"/>
          </p:cNvSpPr>
          <p:nvPr>
            <p:ph idx="1"/>
          </p:nvPr>
        </p:nvSpPr>
        <p:spPr>
          <a:xfrm>
            <a:off x="817880" y="1037996"/>
            <a:ext cx="10556240" cy="5090161"/>
          </a:xfrm>
        </p:spPr>
        <p:txBody>
          <a:bodyPr>
            <a:noAutofit/>
          </a:bodyPr>
          <a:lstStyle/>
          <a:p>
            <a:pPr marL="0" indent="0">
              <a:buNone/>
            </a:pPr>
            <a:endParaRPr lang="en-GB" sz="1700" dirty="0"/>
          </a:p>
          <a:p>
            <a:r>
              <a:rPr lang="en-GB" sz="2200" b="1" dirty="0"/>
              <a:t>Hospital Eye Services (HES) </a:t>
            </a:r>
            <a:r>
              <a:rPr lang="en-GB" b="1" dirty="0"/>
              <a:t>- </a:t>
            </a:r>
            <a:r>
              <a:rPr lang="en-GB" dirty="0"/>
              <a:t>Regular communication with all 3 acute trusts to </a:t>
            </a:r>
            <a:r>
              <a:rPr lang="en-GB" b="1" dirty="0"/>
              <a:t>try</a:t>
            </a:r>
            <a:r>
              <a:rPr lang="en-GB" dirty="0"/>
              <a:t> to bridge primary &amp; secondary eye care gap. </a:t>
            </a:r>
          </a:p>
          <a:p>
            <a:pPr>
              <a:buFont typeface="Wingdings" panose="05000000000000000000" pitchFamily="2" charset="2"/>
              <a:buChar char="Ø"/>
            </a:pPr>
            <a:r>
              <a:rPr lang="en-GB" dirty="0"/>
              <a:t>LOC/LEHN meetings with trusts to prepare for Restoration &amp; Transformation</a:t>
            </a:r>
          </a:p>
          <a:p>
            <a:pPr>
              <a:buFont typeface="Wingdings" panose="05000000000000000000" pitchFamily="2" charset="2"/>
              <a:buChar char="Ø"/>
            </a:pPr>
            <a:r>
              <a:rPr lang="en-GB" dirty="0"/>
              <a:t>LOC attendance and presentation at UHNM Ophthalmology Clinical Governance meeting</a:t>
            </a:r>
          </a:p>
          <a:p>
            <a:pPr>
              <a:buFont typeface="Wingdings" panose="05000000000000000000" pitchFamily="2" charset="2"/>
              <a:buChar char="Ø"/>
            </a:pPr>
            <a:r>
              <a:rPr lang="en-GB" dirty="0"/>
              <a:t>Attended by Alison Lowell, Mark McCracken, Richard Webb, Sophia Burton, Ian Meadows, Irfan Razvi</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a:ea typeface="+mj-ea"/>
                <a:cs typeface="+mj-cs"/>
              </a:rPr>
              <a:t>Local Representative Committee (LRC)- </a:t>
            </a: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quarterly meetings between South Staffs LOC/LMC/LPC/LDC</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Ø"/>
              <a:tabLst/>
              <a:defRPr/>
            </a:pPr>
            <a:r>
              <a:rPr lang="en-GB" dirty="0">
                <a:solidFill>
                  <a:prstClr val="white"/>
                </a:solidFill>
                <a:latin typeface="Century Gothic" panose="020B0502020202020204"/>
              </a:rPr>
              <a:t>Useful 2 way share of primary care perspectives from different sectors</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Getting the primary care Optometry message across</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Ø"/>
              <a:tabLst/>
              <a:defRPr/>
            </a:pPr>
            <a:r>
              <a:rPr lang="en-GB" dirty="0">
                <a:solidFill>
                  <a:prstClr val="white"/>
                </a:solidFill>
                <a:latin typeface="Century Gothic" panose="020B0502020202020204"/>
              </a:rPr>
              <a:t>Ensuring LOC is networked in prep for Transformation</a:t>
            </a:r>
          </a:p>
          <a:p>
            <a:pPr marR="0" lvl="0" algn="l" defTabSz="457200" rtl="0" eaLnBrk="1" fontAlgn="auto" latinLnBrk="0" hangingPunct="1">
              <a:lnSpc>
                <a:spcPct val="100000"/>
              </a:lnSpc>
              <a:spcBef>
                <a:spcPts val="1000"/>
              </a:spcBef>
              <a:spcAft>
                <a:spcPts val="0"/>
              </a:spcAft>
              <a:buClr>
                <a:srgbClr val="ACD433"/>
              </a:buClr>
              <a:buSzPct val="80000"/>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Century Gothic" panose="020B0502020202020204"/>
                <a:ea typeface="+mj-ea"/>
                <a:cs typeface="+mj-cs"/>
              </a:rPr>
              <a:t>Attended by Mark McCracken &amp; Irfan Razvi</a:t>
            </a:r>
          </a:p>
          <a:p>
            <a:pPr>
              <a:buFont typeface="Wingdings" panose="05000000000000000000" pitchFamily="2" charset="2"/>
              <a:buChar char="Ø"/>
            </a:pPr>
            <a:endParaRPr lang="en-GB" sz="1700" dirty="0"/>
          </a:p>
        </p:txBody>
      </p:sp>
    </p:spTree>
    <p:extLst>
      <p:ext uri="{BB962C8B-B14F-4D97-AF65-F5344CB8AC3E}">
        <p14:creationId xmlns:p14="http://schemas.microsoft.com/office/powerpoint/2010/main" val="250401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4915-C96D-4101-BA67-83D7C65AA5BD}"/>
              </a:ext>
            </a:extLst>
          </p:cNvPr>
          <p:cNvSpPr>
            <a:spLocks noGrp="1"/>
          </p:cNvSpPr>
          <p:nvPr>
            <p:ph type="title"/>
          </p:nvPr>
        </p:nvSpPr>
        <p:spPr/>
        <p:txBody>
          <a:bodyPr/>
          <a:lstStyle/>
          <a:p>
            <a:r>
              <a:rPr lang="en-GB" dirty="0"/>
              <a:t>LOC Engagement 4 – LOCSU, Optical profession</a:t>
            </a:r>
          </a:p>
        </p:txBody>
      </p:sp>
      <p:sp>
        <p:nvSpPr>
          <p:cNvPr id="3" name="Content Placeholder 2">
            <a:extLst>
              <a:ext uri="{FF2B5EF4-FFF2-40B4-BE49-F238E27FC236}">
                <a16:creationId xmlns:a16="http://schemas.microsoft.com/office/drawing/2014/main" id="{15524CCF-A60D-448B-87C5-66464BBF1AF3}"/>
              </a:ext>
            </a:extLst>
          </p:cNvPr>
          <p:cNvSpPr>
            <a:spLocks noGrp="1"/>
          </p:cNvSpPr>
          <p:nvPr>
            <p:ph idx="1"/>
          </p:nvPr>
        </p:nvSpPr>
        <p:spPr>
          <a:xfrm>
            <a:off x="1154954" y="2245361"/>
            <a:ext cx="9411446" cy="4317364"/>
          </a:xfrm>
        </p:spPr>
        <p:txBody>
          <a:bodyPr>
            <a:normAutofit/>
          </a:bodyPr>
          <a:lstStyle/>
          <a:p>
            <a:r>
              <a:rPr lang="en-GB" b="1" dirty="0"/>
              <a:t>LOC Support Unit (LOCSU)</a:t>
            </a:r>
          </a:p>
          <a:p>
            <a:pPr marL="0" indent="0">
              <a:buNone/>
            </a:pPr>
            <a:endParaRPr lang="en-GB" b="1" dirty="0"/>
          </a:p>
          <a:p>
            <a:r>
              <a:rPr lang="en-GB" dirty="0"/>
              <a:t>Regular updates from LOCSU, which we share with profession</a:t>
            </a:r>
          </a:p>
          <a:p>
            <a:pPr>
              <a:buFont typeface="Wingdings" panose="05000000000000000000" pitchFamily="2" charset="2"/>
              <a:buChar char="Ø"/>
            </a:pPr>
            <a:r>
              <a:rPr lang="en-GB" dirty="0"/>
              <a:t>Monthly LOC Midlands forums facilitated by LOCSU – represented by Ian Meadows. </a:t>
            </a:r>
          </a:p>
          <a:p>
            <a:pPr>
              <a:buFont typeface="Wingdings" panose="05000000000000000000" pitchFamily="2" charset="2"/>
              <a:buChar char="Ø"/>
            </a:pPr>
            <a:r>
              <a:rPr lang="en-GB" dirty="0"/>
              <a:t>Initially useful source of information for COVID-19 which brought together Midlands LOCs/ share best practices. Two way link to NHSE and national situation. Now, focus on recovery and transformation</a:t>
            </a:r>
          </a:p>
          <a:p>
            <a:pPr marL="0" indent="0">
              <a:buNone/>
            </a:pPr>
            <a:endParaRPr lang="en-GB" dirty="0"/>
          </a:p>
          <a:p>
            <a:endParaRPr lang="en-GB" dirty="0"/>
          </a:p>
        </p:txBody>
      </p:sp>
    </p:spTree>
    <p:extLst>
      <p:ext uri="{BB962C8B-B14F-4D97-AF65-F5344CB8AC3E}">
        <p14:creationId xmlns:p14="http://schemas.microsoft.com/office/powerpoint/2010/main" val="413688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5277-A7CD-4E3C-84E6-67C1D4934EC3}"/>
              </a:ext>
            </a:extLst>
          </p:cNvPr>
          <p:cNvSpPr>
            <a:spLocks noGrp="1"/>
          </p:cNvSpPr>
          <p:nvPr>
            <p:ph type="title"/>
          </p:nvPr>
        </p:nvSpPr>
        <p:spPr/>
        <p:txBody>
          <a:bodyPr/>
          <a:lstStyle/>
          <a:p>
            <a:r>
              <a:rPr lang="en-GB" dirty="0"/>
              <a:t>LOC Engagement 5 - YOU</a:t>
            </a:r>
          </a:p>
        </p:txBody>
      </p:sp>
      <p:sp>
        <p:nvSpPr>
          <p:cNvPr id="3" name="Content Placeholder 2">
            <a:extLst>
              <a:ext uri="{FF2B5EF4-FFF2-40B4-BE49-F238E27FC236}">
                <a16:creationId xmlns:a16="http://schemas.microsoft.com/office/drawing/2014/main" id="{39AA2A2C-9F56-4A99-BF6D-C8EF760702E4}"/>
              </a:ext>
            </a:extLst>
          </p:cNvPr>
          <p:cNvSpPr>
            <a:spLocks noGrp="1"/>
          </p:cNvSpPr>
          <p:nvPr>
            <p:ph idx="1"/>
          </p:nvPr>
        </p:nvSpPr>
        <p:spPr>
          <a:xfrm>
            <a:off x="1154954" y="1391920"/>
            <a:ext cx="9787366" cy="5218430"/>
          </a:xfrm>
        </p:spPr>
        <p:txBody>
          <a:bodyPr>
            <a:normAutofit/>
          </a:bodyPr>
          <a:lstStyle/>
          <a:p>
            <a:r>
              <a:rPr lang="en-GB" b="1" dirty="0"/>
              <a:t>Optical Profession</a:t>
            </a:r>
          </a:p>
          <a:p>
            <a:pPr>
              <a:buFont typeface="Wingdings" panose="05000000000000000000" pitchFamily="2" charset="2"/>
              <a:buChar char="Ø"/>
            </a:pPr>
            <a:r>
              <a:rPr lang="en-GB" dirty="0"/>
              <a:t>Email updates from Optical bodies, NHSE, PCSE,CCG, LOCSU and LOC Office</a:t>
            </a:r>
          </a:p>
          <a:p>
            <a:pPr>
              <a:buFont typeface="Wingdings" panose="05000000000000000000" pitchFamily="2" charset="2"/>
              <a:buChar char="Ø"/>
            </a:pPr>
            <a:r>
              <a:rPr lang="en-GB" dirty="0"/>
              <a:t>LOC website is regularly updated for all core Optical and commissioned services matters</a:t>
            </a:r>
          </a:p>
          <a:p>
            <a:pPr>
              <a:buFont typeface="Wingdings" panose="05000000000000000000" pitchFamily="2" charset="2"/>
              <a:buChar char="Ø"/>
            </a:pPr>
            <a:r>
              <a:rPr lang="en-GB" dirty="0"/>
              <a:t>Staffs Referral pathways tables are being re-formatted for ease of use by Alexa Long – look out for email update/will go on website</a:t>
            </a:r>
          </a:p>
          <a:p>
            <a:pPr>
              <a:buFont typeface="Wingdings" panose="05000000000000000000" pitchFamily="2" charset="2"/>
              <a:buChar char="Ø"/>
            </a:pPr>
            <a:r>
              <a:rPr lang="en-GB" dirty="0"/>
              <a:t>Training Events and CET – initially postponed due to COVID-19, about to resume for 2021-22 – WATCH THIS SPACE!</a:t>
            </a:r>
          </a:p>
          <a:p>
            <a:pPr>
              <a:buFont typeface="Wingdings" panose="05000000000000000000" pitchFamily="2" charset="2"/>
              <a:buChar char="Ø"/>
            </a:pPr>
            <a:r>
              <a:rPr lang="en-GB" dirty="0"/>
              <a:t>Regular support for all the profession at LOC Office – email and telephone.</a:t>
            </a:r>
          </a:p>
          <a:p>
            <a:pPr>
              <a:buFont typeface="Wingdings" panose="05000000000000000000" pitchFamily="2" charset="2"/>
              <a:buChar char="Ø"/>
            </a:pPr>
            <a:r>
              <a:rPr lang="en-GB" sz="2000" dirty="0"/>
              <a:t>What Next? </a:t>
            </a:r>
            <a:r>
              <a:rPr lang="en-GB" dirty="0"/>
              <a:t>Transformation of</a:t>
            </a:r>
            <a:r>
              <a:rPr lang="en-GB" sz="2000" dirty="0"/>
              <a:t> Optical Profession – LOC here to listen and support you!</a:t>
            </a:r>
          </a:p>
          <a:p>
            <a:pPr marL="0" indent="0">
              <a:buNone/>
            </a:pPr>
            <a:endParaRPr lang="en-GB" dirty="0"/>
          </a:p>
        </p:txBody>
      </p:sp>
    </p:spTree>
    <p:extLst>
      <p:ext uri="{BB962C8B-B14F-4D97-AF65-F5344CB8AC3E}">
        <p14:creationId xmlns:p14="http://schemas.microsoft.com/office/powerpoint/2010/main" val="228267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4828-D45F-46E8-BA13-76062CDDA4AC}"/>
              </a:ext>
            </a:extLst>
          </p:cNvPr>
          <p:cNvSpPr>
            <a:spLocks noGrp="1"/>
          </p:cNvSpPr>
          <p:nvPr>
            <p:ph type="title"/>
          </p:nvPr>
        </p:nvSpPr>
        <p:spPr/>
        <p:txBody>
          <a:bodyPr/>
          <a:lstStyle/>
          <a:p>
            <a:r>
              <a:rPr lang="en-GB" dirty="0"/>
              <a:t>Future of your LOC..</a:t>
            </a:r>
          </a:p>
        </p:txBody>
      </p:sp>
      <p:sp>
        <p:nvSpPr>
          <p:cNvPr id="3" name="Content Placeholder 2">
            <a:extLst>
              <a:ext uri="{FF2B5EF4-FFF2-40B4-BE49-F238E27FC236}">
                <a16:creationId xmlns:a16="http://schemas.microsoft.com/office/drawing/2014/main" id="{1BFA6B4E-5333-4F77-A5D8-1B0BBF94014A}"/>
              </a:ext>
            </a:extLst>
          </p:cNvPr>
          <p:cNvSpPr>
            <a:spLocks noGrp="1"/>
          </p:cNvSpPr>
          <p:nvPr>
            <p:ph idx="1"/>
          </p:nvPr>
        </p:nvSpPr>
        <p:spPr>
          <a:xfrm>
            <a:off x="1154954" y="1452880"/>
            <a:ext cx="9634966" cy="4928870"/>
          </a:xfrm>
        </p:spPr>
        <p:txBody>
          <a:bodyPr>
            <a:normAutofit/>
          </a:bodyPr>
          <a:lstStyle/>
          <a:p>
            <a:r>
              <a:rPr lang="en-GB" dirty="0"/>
              <a:t>LOC has undergone its own Transformation to better serve the profession as the NHS long term plans come into force.</a:t>
            </a:r>
          </a:p>
          <a:p>
            <a:r>
              <a:rPr lang="en-GB" dirty="0"/>
              <a:t>While COVID-19 Recovery and National Outpatient transformation projects have certainly dominated LOC resources, there are clear objectives for us to support the core Optical profession as well as the growing commissioned service network</a:t>
            </a:r>
          </a:p>
          <a:p>
            <a:pPr marL="0" indent="0">
              <a:buNone/>
            </a:pPr>
            <a:endParaRPr lang="en-GB" dirty="0"/>
          </a:p>
          <a:p>
            <a:r>
              <a:rPr lang="en-GB" b="1" dirty="0"/>
              <a:t>My message to you…</a:t>
            </a:r>
          </a:p>
          <a:p>
            <a:pPr>
              <a:buFont typeface="Wingdings" panose="05000000000000000000" pitchFamily="2" charset="2"/>
              <a:buChar char="Ø"/>
            </a:pPr>
            <a:r>
              <a:rPr lang="en-GB" dirty="0"/>
              <a:t>We need to be flexible in our approach both as contractor and performer. </a:t>
            </a:r>
          </a:p>
          <a:p>
            <a:pPr>
              <a:buFont typeface="Wingdings" panose="05000000000000000000" pitchFamily="2" charset="2"/>
              <a:buChar char="Ø"/>
            </a:pPr>
            <a:r>
              <a:rPr lang="en-GB" dirty="0"/>
              <a:t>Build up an Eye care network mentality.</a:t>
            </a:r>
          </a:p>
          <a:p>
            <a:pPr>
              <a:buFont typeface="Wingdings" panose="05000000000000000000" pitchFamily="2" charset="2"/>
              <a:buChar char="Ø"/>
            </a:pPr>
            <a:r>
              <a:rPr lang="en-GB" dirty="0"/>
              <a:t>Embrace upskilling, technology and transformation to help elevate yourselves, your practice and ultimately your profession!</a:t>
            </a:r>
          </a:p>
          <a:p>
            <a:endParaRPr lang="en-GB" dirty="0"/>
          </a:p>
        </p:txBody>
      </p:sp>
    </p:spTree>
    <p:extLst>
      <p:ext uri="{BB962C8B-B14F-4D97-AF65-F5344CB8AC3E}">
        <p14:creationId xmlns:p14="http://schemas.microsoft.com/office/powerpoint/2010/main" val="200702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22E9-E6E7-4B45-B95C-BE92B3E01FCC}"/>
              </a:ext>
            </a:extLst>
          </p:cNvPr>
          <p:cNvSpPr>
            <a:spLocks noGrp="1"/>
          </p:cNvSpPr>
          <p:nvPr>
            <p:ph type="title"/>
          </p:nvPr>
        </p:nvSpPr>
        <p:spPr>
          <a:xfrm>
            <a:off x="646111" y="452718"/>
            <a:ext cx="9404723" cy="1030642"/>
          </a:xfrm>
        </p:spPr>
        <p:txBody>
          <a:bodyPr/>
          <a:lstStyle/>
          <a:p>
            <a:r>
              <a:rPr lang="en-GB" dirty="0"/>
              <a:t>A Big Thank you..</a:t>
            </a:r>
          </a:p>
        </p:txBody>
      </p:sp>
      <p:sp>
        <p:nvSpPr>
          <p:cNvPr id="3" name="Content Placeholder 2">
            <a:extLst>
              <a:ext uri="{FF2B5EF4-FFF2-40B4-BE49-F238E27FC236}">
                <a16:creationId xmlns:a16="http://schemas.microsoft.com/office/drawing/2014/main" id="{349ACB41-BE86-4D6A-A69F-C67D5F5EDB51}"/>
              </a:ext>
            </a:extLst>
          </p:cNvPr>
          <p:cNvSpPr>
            <a:spLocks noGrp="1"/>
          </p:cNvSpPr>
          <p:nvPr>
            <p:ph idx="1"/>
          </p:nvPr>
        </p:nvSpPr>
        <p:spPr>
          <a:xfrm>
            <a:off x="477520" y="1168401"/>
            <a:ext cx="7934959" cy="3992880"/>
          </a:xfrm>
        </p:spPr>
        <p:txBody>
          <a:bodyPr>
            <a:normAutofit fontScale="92500" lnSpcReduction="20000"/>
          </a:bodyPr>
          <a:lstStyle/>
          <a:p>
            <a:endParaRPr lang="en-GB" sz="2200" dirty="0"/>
          </a:p>
          <a:p>
            <a:r>
              <a:rPr lang="en-GB" sz="2200" dirty="0"/>
              <a:t>LOC Officers and the whole Committee.</a:t>
            </a:r>
          </a:p>
          <a:p>
            <a:endParaRPr lang="en-GB" sz="2200" dirty="0"/>
          </a:p>
          <a:p>
            <a:r>
              <a:rPr lang="en-GB" sz="2200" dirty="0"/>
              <a:t>All of you for your continued support!</a:t>
            </a:r>
          </a:p>
          <a:p>
            <a:endParaRPr lang="en-GB" sz="2200" dirty="0"/>
          </a:p>
          <a:p>
            <a:r>
              <a:rPr lang="en-GB" sz="2200" dirty="0"/>
              <a:t>Do stay in touch and feedback very important to us so please keep it coming. Remember, we are here for YOU!</a:t>
            </a:r>
          </a:p>
          <a:p>
            <a:pPr marL="0" indent="0">
              <a:buNone/>
            </a:pPr>
            <a:endParaRPr lang="en-GB" sz="2200" dirty="0"/>
          </a:p>
          <a:p>
            <a:r>
              <a:rPr lang="en-GB" sz="2200" dirty="0"/>
              <a:t>Do take care of your yourselves &amp; thank you for listening!</a:t>
            </a:r>
          </a:p>
          <a:p>
            <a:pPr marL="400050" lvl="1" indent="0">
              <a:buNone/>
            </a:pPr>
            <a:endParaRPr lang="en-GB" sz="2000" b="1" i="1" dirty="0"/>
          </a:p>
          <a:p>
            <a:pPr marL="400050" lvl="1" indent="0">
              <a:buNone/>
            </a:pPr>
            <a:r>
              <a:rPr lang="en-GB" sz="2200" b="1" i="1" dirty="0"/>
              <a:t>Irfan</a:t>
            </a:r>
          </a:p>
          <a:p>
            <a:endParaRPr lang="en-GB" dirty="0"/>
          </a:p>
          <a:p>
            <a:pPr marL="0" indent="0">
              <a:buNone/>
            </a:pPr>
            <a:endParaRPr lang="en-GB" dirty="0"/>
          </a:p>
        </p:txBody>
      </p:sp>
      <p:pic>
        <p:nvPicPr>
          <p:cNvPr id="10" name="Picture 9">
            <a:extLst>
              <a:ext uri="{FF2B5EF4-FFF2-40B4-BE49-F238E27FC236}">
                <a16:creationId xmlns:a16="http://schemas.microsoft.com/office/drawing/2014/main" id="{74C49822-0C6D-4D7E-95A7-1EC382D9A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2865120"/>
            <a:ext cx="3992880" cy="3992880"/>
          </a:xfrm>
          <a:prstGeom prst="rect">
            <a:avLst/>
          </a:prstGeom>
        </p:spPr>
      </p:pic>
    </p:spTree>
    <p:extLst>
      <p:ext uri="{BB962C8B-B14F-4D97-AF65-F5344CB8AC3E}">
        <p14:creationId xmlns:p14="http://schemas.microsoft.com/office/powerpoint/2010/main" val="139398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998D-16C5-4A9C-8F58-23B256DC153A}"/>
              </a:ext>
            </a:extLst>
          </p:cNvPr>
          <p:cNvSpPr>
            <a:spLocks noGrp="1"/>
          </p:cNvSpPr>
          <p:nvPr>
            <p:ph type="title"/>
          </p:nvPr>
        </p:nvSpPr>
        <p:spPr>
          <a:xfrm>
            <a:off x="838200" y="393700"/>
            <a:ext cx="10515600" cy="1325563"/>
          </a:xfrm>
        </p:spPr>
        <p:txBody>
          <a:bodyPr/>
          <a:lstStyle/>
          <a:p>
            <a:r>
              <a:rPr lang="en-GB" dirty="0"/>
              <a:t>On Tonight's show..</a:t>
            </a:r>
          </a:p>
        </p:txBody>
      </p:sp>
      <p:sp>
        <p:nvSpPr>
          <p:cNvPr id="3" name="Content Placeholder 2">
            <a:extLst>
              <a:ext uri="{FF2B5EF4-FFF2-40B4-BE49-F238E27FC236}">
                <a16:creationId xmlns:a16="http://schemas.microsoft.com/office/drawing/2014/main" id="{1D4E4CDF-BE74-4D58-97BD-95A2BD381698}"/>
              </a:ext>
            </a:extLst>
          </p:cNvPr>
          <p:cNvSpPr>
            <a:spLocks noGrp="1"/>
          </p:cNvSpPr>
          <p:nvPr>
            <p:ph idx="1"/>
          </p:nvPr>
        </p:nvSpPr>
        <p:spPr/>
        <p:txBody>
          <a:bodyPr>
            <a:noAutofit/>
          </a:bodyPr>
          <a:lstStyle/>
          <a:p>
            <a:r>
              <a:rPr lang="en-GB" sz="2800" dirty="0"/>
              <a:t> Welcome &amp; Introduction to your LOC</a:t>
            </a:r>
          </a:p>
          <a:p>
            <a:pPr marL="0" indent="0">
              <a:buNone/>
            </a:pPr>
            <a:endParaRPr lang="en-GB" sz="2800" dirty="0"/>
          </a:p>
          <a:p>
            <a:r>
              <a:rPr lang="en-GB" sz="2800" dirty="0"/>
              <a:t>Review of the year 2020-21</a:t>
            </a:r>
          </a:p>
          <a:p>
            <a:pPr marL="0" indent="0">
              <a:buNone/>
            </a:pPr>
            <a:endParaRPr lang="en-GB" sz="2800" dirty="0"/>
          </a:p>
          <a:p>
            <a:r>
              <a:rPr lang="en-GB" sz="2800" dirty="0"/>
              <a:t>Future of the LOC</a:t>
            </a:r>
          </a:p>
          <a:p>
            <a:pPr marL="0" indent="0">
              <a:buNone/>
            </a:pPr>
            <a:endParaRPr lang="en-GB" sz="2800" dirty="0"/>
          </a:p>
          <a:p>
            <a:r>
              <a:rPr lang="en-GB" sz="2800" dirty="0"/>
              <a:t>Interactive session (Q&amp;A)</a:t>
            </a:r>
          </a:p>
        </p:txBody>
      </p:sp>
    </p:spTree>
    <p:extLst>
      <p:ext uri="{BB962C8B-B14F-4D97-AF65-F5344CB8AC3E}">
        <p14:creationId xmlns:p14="http://schemas.microsoft.com/office/powerpoint/2010/main" val="210738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6D80-6618-4967-BDFD-E0883E7312CC}"/>
              </a:ext>
            </a:extLst>
          </p:cNvPr>
          <p:cNvSpPr>
            <a:spLocks noGrp="1"/>
          </p:cNvSpPr>
          <p:nvPr>
            <p:ph type="title"/>
          </p:nvPr>
        </p:nvSpPr>
        <p:spPr/>
        <p:txBody>
          <a:bodyPr/>
          <a:lstStyle/>
          <a:p>
            <a:r>
              <a:rPr lang="en-GB" dirty="0"/>
              <a:t>Staffordshire Local Optical Committee (LOC)</a:t>
            </a:r>
          </a:p>
        </p:txBody>
      </p:sp>
      <p:sp>
        <p:nvSpPr>
          <p:cNvPr id="3" name="Content Placeholder 2">
            <a:extLst>
              <a:ext uri="{FF2B5EF4-FFF2-40B4-BE49-F238E27FC236}">
                <a16:creationId xmlns:a16="http://schemas.microsoft.com/office/drawing/2014/main" id="{BCF47888-17A5-4B33-8F00-131D01E8E74C}"/>
              </a:ext>
            </a:extLst>
          </p:cNvPr>
          <p:cNvSpPr>
            <a:spLocks noGrp="1"/>
          </p:cNvSpPr>
          <p:nvPr>
            <p:ph idx="1"/>
          </p:nvPr>
        </p:nvSpPr>
        <p:spPr>
          <a:xfrm>
            <a:off x="1154954" y="2326640"/>
            <a:ext cx="8825659" cy="4445634"/>
          </a:xfrm>
        </p:spPr>
        <p:txBody>
          <a:bodyPr>
            <a:noAutofit/>
          </a:bodyPr>
          <a:lstStyle/>
          <a:p>
            <a:r>
              <a:rPr lang="en-GB" dirty="0"/>
              <a:t>What is LOC? Statutory NHS body representing interests of ALL local GOS contractors and performers (Optometrists &amp; Dispensing Opticians)</a:t>
            </a:r>
          </a:p>
          <a:p>
            <a:pPr marL="0" indent="0">
              <a:buNone/>
            </a:pPr>
            <a:endParaRPr lang="en-GB" dirty="0"/>
          </a:p>
          <a:p>
            <a:r>
              <a:rPr lang="en-GB" dirty="0"/>
              <a:t>Act as interface between the Optical profession and NHS organisations </a:t>
            </a:r>
            <a:r>
              <a:rPr lang="en-GB" dirty="0" err="1"/>
              <a:t>incl</a:t>
            </a:r>
            <a:r>
              <a:rPr lang="en-GB" dirty="0"/>
              <a:t> CCGs/health care providers/Optical bodies</a:t>
            </a:r>
          </a:p>
          <a:p>
            <a:pPr marL="0" indent="0">
              <a:buNone/>
            </a:pPr>
            <a:endParaRPr lang="en-GB" dirty="0"/>
          </a:p>
          <a:p>
            <a:r>
              <a:rPr lang="en-GB" dirty="0"/>
              <a:t>Encourage profession to raise standards of eye care received by Staffordshire population through training/service commissioning</a:t>
            </a:r>
          </a:p>
          <a:p>
            <a:pPr marL="0" indent="0">
              <a:buNone/>
            </a:pPr>
            <a:endParaRPr lang="en-GB" dirty="0"/>
          </a:p>
          <a:p>
            <a:r>
              <a:rPr lang="en-GB" dirty="0"/>
              <a:t>Funded by statutory levy on GOS sight tests</a:t>
            </a:r>
          </a:p>
        </p:txBody>
      </p:sp>
    </p:spTree>
    <p:extLst>
      <p:ext uri="{BB962C8B-B14F-4D97-AF65-F5344CB8AC3E}">
        <p14:creationId xmlns:p14="http://schemas.microsoft.com/office/powerpoint/2010/main" val="13514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6B01-EBC6-42CD-B5EB-784AEC656300}"/>
              </a:ext>
            </a:extLst>
          </p:cNvPr>
          <p:cNvSpPr>
            <a:spLocks noGrp="1"/>
          </p:cNvSpPr>
          <p:nvPr>
            <p:ph type="title"/>
          </p:nvPr>
        </p:nvSpPr>
        <p:spPr/>
        <p:txBody>
          <a:bodyPr/>
          <a:lstStyle/>
          <a:p>
            <a:r>
              <a:rPr lang="en-GB" dirty="0"/>
              <a:t>LOC Structure (by roles)</a:t>
            </a:r>
          </a:p>
        </p:txBody>
      </p:sp>
      <p:sp>
        <p:nvSpPr>
          <p:cNvPr id="3" name="Content Placeholder 2">
            <a:extLst>
              <a:ext uri="{FF2B5EF4-FFF2-40B4-BE49-F238E27FC236}">
                <a16:creationId xmlns:a16="http://schemas.microsoft.com/office/drawing/2014/main" id="{10CE8A6B-8C12-4B81-B992-F797C4DA6044}"/>
              </a:ext>
            </a:extLst>
          </p:cNvPr>
          <p:cNvSpPr>
            <a:spLocks noGrp="1"/>
          </p:cNvSpPr>
          <p:nvPr>
            <p:ph idx="1"/>
          </p:nvPr>
        </p:nvSpPr>
        <p:spPr>
          <a:xfrm>
            <a:off x="1154954" y="1656080"/>
            <a:ext cx="9279365" cy="4988560"/>
          </a:xfrm>
        </p:spPr>
        <p:txBody>
          <a:bodyPr>
            <a:noAutofit/>
          </a:bodyPr>
          <a:lstStyle/>
          <a:p>
            <a:r>
              <a:rPr lang="en-GB" sz="2200" b="1" dirty="0"/>
              <a:t>Lead Community Service Officers: </a:t>
            </a:r>
            <a:r>
              <a:rPr lang="en-GB" sz="2200" dirty="0"/>
              <a:t>Mark McCracken, Irfan Razvi</a:t>
            </a:r>
          </a:p>
          <a:p>
            <a:r>
              <a:rPr lang="en-GB" sz="2200" b="1" dirty="0"/>
              <a:t>Deputy Community Service Officers: </a:t>
            </a:r>
            <a:r>
              <a:rPr lang="en-GB" sz="2200" dirty="0"/>
              <a:t>John Hollins, Alexa Long</a:t>
            </a:r>
          </a:p>
          <a:p>
            <a:r>
              <a:rPr lang="en-GB" sz="2200" b="1" dirty="0"/>
              <a:t>Training Leads: </a:t>
            </a:r>
            <a:r>
              <a:rPr lang="en-GB" sz="2200" dirty="0"/>
              <a:t>Richard Webb, Judy Lea</a:t>
            </a:r>
          </a:p>
          <a:p>
            <a:r>
              <a:rPr lang="en-GB" sz="2200" b="1" dirty="0"/>
              <a:t>CET Officers: </a:t>
            </a:r>
            <a:r>
              <a:rPr lang="en-GB" sz="2200" dirty="0"/>
              <a:t>Sue </a:t>
            </a:r>
            <a:r>
              <a:rPr lang="en-GB" sz="2200" dirty="0" err="1"/>
              <a:t>Cutts</a:t>
            </a:r>
            <a:r>
              <a:rPr lang="en-GB" sz="2200" dirty="0"/>
              <a:t>, Sophia McCubbin</a:t>
            </a:r>
          </a:p>
          <a:p>
            <a:r>
              <a:rPr lang="en-GB" sz="2200" b="1" dirty="0"/>
              <a:t>Dispensing Optics Leads: </a:t>
            </a:r>
            <a:r>
              <a:rPr lang="en-GB" sz="2200" dirty="0"/>
              <a:t>Clive Marchant, Sarah Edge</a:t>
            </a:r>
          </a:p>
          <a:p>
            <a:endParaRPr lang="en-GB" sz="2200" dirty="0"/>
          </a:p>
          <a:p>
            <a:r>
              <a:rPr lang="en-GB" sz="2200" b="1" dirty="0"/>
              <a:t>Treasurer: </a:t>
            </a:r>
            <a:r>
              <a:rPr lang="en-GB" sz="2200" dirty="0"/>
              <a:t>Ian Meadows</a:t>
            </a:r>
          </a:p>
          <a:p>
            <a:r>
              <a:rPr lang="en-GB" sz="2200" b="1" dirty="0"/>
              <a:t>Secretary: </a:t>
            </a:r>
            <a:r>
              <a:rPr lang="en-GB" sz="2200" dirty="0"/>
              <a:t>Alison Lowell</a:t>
            </a:r>
          </a:p>
          <a:p>
            <a:r>
              <a:rPr lang="en-GB" sz="2200" b="1" dirty="0"/>
              <a:t>Vice-Chair: </a:t>
            </a:r>
            <a:r>
              <a:rPr lang="en-GB" sz="2200" dirty="0"/>
              <a:t>Mark McCracken</a:t>
            </a:r>
          </a:p>
          <a:p>
            <a:r>
              <a:rPr lang="en-GB" sz="2200" b="1" dirty="0"/>
              <a:t>Chair: </a:t>
            </a:r>
            <a:r>
              <a:rPr lang="en-GB" sz="2200" dirty="0"/>
              <a:t>Irfan Razvi</a:t>
            </a:r>
          </a:p>
        </p:txBody>
      </p:sp>
    </p:spTree>
    <p:extLst>
      <p:ext uri="{BB962C8B-B14F-4D97-AF65-F5344CB8AC3E}">
        <p14:creationId xmlns:p14="http://schemas.microsoft.com/office/powerpoint/2010/main" val="30381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C566-D411-4910-BEA1-6DA22EEDFFE5}"/>
              </a:ext>
            </a:extLst>
          </p:cNvPr>
          <p:cNvSpPr>
            <a:spLocks noGrp="1"/>
          </p:cNvSpPr>
          <p:nvPr>
            <p:ph type="title"/>
          </p:nvPr>
        </p:nvSpPr>
        <p:spPr>
          <a:xfrm>
            <a:off x="1154954" y="973668"/>
            <a:ext cx="8761413" cy="683682"/>
          </a:xfrm>
        </p:spPr>
        <p:txBody>
          <a:bodyPr/>
          <a:lstStyle/>
          <a:p>
            <a:r>
              <a:rPr lang="en-GB" dirty="0"/>
              <a:t>Staffordshire LOC Contact</a:t>
            </a:r>
          </a:p>
        </p:txBody>
      </p:sp>
      <p:sp>
        <p:nvSpPr>
          <p:cNvPr id="3" name="Content Placeholder 2">
            <a:extLst>
              <a:ext uri="{FF2B5EF4-FFF2-40B4-BE49-F238E27FC236}">
                <a16:creationId xmlns:a16="http://schemas.microsoft.com/office/drawing/2014/main" id="{B1CDE055-9D67-4A3D-B154-0ECF8CE4D2C2}"/>
              </a:ext>
            </a:extLst>
          </p:cNvPr>
          <p:cNvSpPr>
            <a:spLocks noGrp="1"/>
          </p:cNvSpPr>
          <p:nvPr>
            <p:ph idx="1"/>
          </p:nvPr>
        </p:nvSpPr>
        <p:spPr>
          <a:xfrm>
            <a:off x="1154954" y="1971040"/>
            <a:ext cx="8825659" cy="4639310"/>
          </a:xfrm>
        </p:spPr>
        <p:txBody>
          <a:bodyPr>
            <a:normAutofit lnSpcReduction="10000"/>
          </a:bodyPr>
          <a:lstStyle/>
          <a:p>
            <a:pPr marL="0" indent="0">
              <a:buNone/>
            </a:pPr>
            <a:r>
              <a:rPr lang="en-GB" sz="2400" dirty="0"/>
              <a:t>Staffordshire Local Optical Committee</a:t>
            </a:r>
          </a:p>
          <a:p>
            <a:pPr marL="0" indent="0">
              <a:buNone/>
            </a:pPr>
            <a:r>
              <a:rPr lang="en-GB" sz="2400" dirty="0"/>
              <a:t>Stafford Business Village</a:t>
            </a:r>
          </a:p>
          <a:p>
            <a:pPr marL="0" indent="0">
              <a:buNone/>
            </a:pPr>
            <a:r>
              <a:rPr lang="en-GB" sz="2400" dirty="0"/>
              <a:t>Staffordshire Technology Park, Dyson Way</a:t>
            </a:r>
          </a:p>
          <a:p>
            <a:pPr marL="0" indent="0">
              <a:buNone/>
            </a:pPr>
            <a:r>
              <a:rPr lang="en-GB" sz="2400" dirty="0"/>
              <a:t>Stafford</a:t>
            </a:r>
          </a:p>
          <a:p>
            <a:pPr marL="0" indent="0">
              <a:buNone/>
            </a:pPr>
            <a:r>
              <a:rPr lang="en-GB" sz="2400" dirty="0"/>
              <a:t>ST18 0TW</a:t>
            </a:r>
          </a:p>
          <a:p>
            <a:pPr marL="0" indent="0">
              <a:buNone/>
            </a:pPr>
            <a:endParaRPr lang="en-GB" sz="2400" dirty="0"/>
          </a:p>
          <a:p>
            <a:pPr marL="0" indent="0">
              <a:buNone/>
            </a:pPr>
            <a:r>
              <a:rPr lang="en-GB" sz="2400" dirty="0"/>
              <a:t>Tel: 01785 887937</a:t>
            </a:r>
          </a:p>
          <a:p>
            <a:pPr marL="0" indent="0">
              <a:buNone/>
            </a:pPr>
            <a:r>
              <a:rPr lang="en-GB" sz="2400" dirty="0"/>
              <a:t>Email: </a:t>
            </a:r>
            <a:r>
              <a:rPr lang="en-GB" sz="2400" dirty="0">
                <a:hlinkClick r:id="rId2"/>
              </a:rPr>
              <a:t>admin@staffsloc.co.uk</a:t>
            </a:r>
            <a:endParaRPr lang="en-GB" sz="2400" dirty="0"/>
          </a:p>
          <a:p>
            <a:pPr marL="0" indent="0">
              <a:buNone/>
            </a:pPr>
            <a:r>
              <a:rPr lang="en-GB" sz="2400" dirty="0"/>
              <a:t>Website: </a:t>
            </a:r>
            <a:r>
              <a:rPr lang="en-GB" sz="2400" dirty="0">
                <a:hlinkClick r:id="rId3"/>
              </a:rPr>
              <a:t>www.staffsloc.co.uk</a:t>
            </a:r>
            <a:endParaRPr lang="en-GB" sz="2400" dirty="0"/>
          </a:p>
          <a:p>
            <a:pPr marL="0" indent="0">
              <a:buNone/>
            </a:pPr>
            <a:r>
              <a:rPr lang="en-GB" sz="2400" dirty="0"/>
              <a:t>Secretary: Alison Lowell.</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84813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9245-0EFC-4F71-AF90-3779524DCCFF}"/>
              </a:ext>
            </a:extLst>
          </p:cNvPr>
          <p:cNvSpPr>
            <a:spLocks noGrp="1"/>
          </p:cNvSpPr>
          <p:nvPr>
            <p:ph type="title"/>
          </p:nvPr>
        </p:nvSpPr>
        <p:spPr/>
        <p:txBody>
          <a:bodyPr/>
          <a:lstStyle/>
          <a:p>
            <a:r>
              <a:rPr lang="en-GB" dirty="0"/>
              <a:t>Review of year 2020-21</a:t>
            </a:r>
          </a:p>
        </p:txBody>
      </p:sp>
      <p:sp>
        <p:nvSpPr>
          <p:cNvPr id="3" name="Content Placeholder 2">
            <a:extLst>
              <a:ext uri="{FF2B5EF4-FFF2-40B4-BE49-F238E27FC236}">
                <a16:creationId xmlns:a16="http://schemas.microsoft.com/office/drawing/2014/main" id="{9F910E0A-E3AD-4E86-B450-EF66C22CAF72}"/>
              </a:ext>
            </a:extLst>
          </p:cNvPr>
          <p:cNvSpPr>
            <a:spLocks noGrp="1"/>
          </p:cNvSpPr>
          <p:nvPr>
            <p:ph idx="1"/>
          </p:nvPr>
        </p:nvSpPr>
        <p:spPr>
          <a:xfrm>
            <a:off x="1154954" y="1991360"/>
            <a:ext cx="8825659" cy="4314190"/>
          </a:xfrm>
        </p:spPr>
        <p:txBody>
          <a:bodyPr>
            <a:normAutofit/>
          </a:bodyPr>
          <a:lstStyle/>
          <a:p>
            <a:pPr marL="457200" indent="-457200">
              <a:buFont typeface="+mj-lt"/>
              <a:buAutoNum type="arabicPeriod"/>
            </a:pPr>
            <a:r>
              <a:rPr lang="en-GB" sz="2400" dirty="0"/>
              <a:t>COVID-19 support</a:t>
            </a:r>
          </a:p>
          <a:p>
            <a:pPr marL="457200" indent="-457200">
              <a:buFont typeface="+mj-lt"/>
              <a:buAutoNum type="arabicPeriod"/>
            </a:pPr>
            <a:endParaRPr lang="en-GB" sz="2400" dirty="0"/>
          </a:p>
          <a:p>
            <a:pPr marL="457200" indent="-457200">
              <a:buFont typeface="+mj-lt"/>
              <a:buAutoNum type="arabicPeriod"/>
            </a:pPr>
            <a:r>
              <a:rPr lang="en-GB" sz="2400" dirty="0"/>
              <a:t>LOC structure development</a:t>
            </a:r>
          </a:p>
          <a:p>
            <a:pPr marL="457200" indent="-457200">
              <a:buFont typeface="+mj-lt"/>
              <a:buAutoNum type="arabicPeriod"/>
            </a:pPr>
            <a:endParaRPr lang="en-GB" sz="2400" dirty="0"/>
          </a:p>
          <a:p>
            <a:pPr marL="457200" indent="-457200">
              <a:buFont typeface="+mj-lt"/>
              <a:buAutoNum type="arabicPeriod"/>
            </a:pPr>
            <a:r>
              <a:rPr lang="en-GB" sz="2400" dirty="0"/>
              <a:t>Community Eye care services</a:t>
            </a:r>
          </a:p>
          <a:p>
            <a:pPr marL="457200" indent="-457200">
              <a:buFont typeface="+mj-lt"/>
              <a:buAutoNum type="arabicPeriod"/>
            </a:pPr>
            <a:endParaRPr lang="en-GB" sz="2400" dirty="0"/>
          </a:p>
          <a:p>
            <a:pPr marL="457200" indent="-457200">
              <a:buFont typeface="+mj-lt"/>
              <a:buAutoNum type="arabicPeriod"/>
            </a:pPr>
            <a:r>
              <a:rPr lang="en-GB" sz="2400" dirty="0"/>
              <a:t>LOC Engagement Drive</a:t>
            </a:r>
          </a:p>
          <a:p>
            <a:pPr marL="0" indent="0">
              <a:buNone/>
            </a:pPr>
            <a:endParaRPr lang="en-GB" sz="2400" dirty="0"/>
          </a:p>
        </p:txBody>
      </p:sp>
    </p:spTree>
    <p:extLst>
      <p:ext uri="{BB962C8B-B14F-4D97-AF65-F5344CB8AC3E}">
        <p14:creationId xmlns:p14="http://schemas.microsoft.com/office/powerpoint/2010/main" val="16345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D061-2671-4A57-AA6E-BE46C5C33B90}"/>
              </a:ext>
            </a:extLst>
          </p:cNvPr>
          <p:cNvSpPr>
            <a:spLocks noGrp="1"/>
          </p:cNvSpPr>
          <p:nvPr>
            <p:ph type="title"/>
          </p:nvPr>
        </p:nvSpPr>
        <p:spPr/>
        <p:txBody>
          <a:bodyPr/>
          <a:lstStyle/>
          <a:p>
            <a:r>
              <a:rPr lang="en-GB" dirty="0"/>
              <a:t>COVID-19 support</a:t>
            </a:r>
          </a:p>
        </p:txBody>
      </p:sp>
      <p:sp>
        <p:nvSpPr>
          <p:cNvPr id="3" name="Content Placeholder 2">
            <a:extLst>
              <a:ext uri="{FF2B5EF4-FFF2-40B4-BE49-F238E27FC236}">
                <a16:creationId xmlns:a16="http://schemas.microsoft.com/office/drawing/2014/main" id="{C30236E2-FB25-4661-A993-B40597BE37A5}"/>
              </a:ext>
            </a:extLst>
          </p:cNvPr>
          <p:cNvSpPr>
            <a:spLocks noGrp="1"/>
          </p:cNvSpPr>
          <p:nvPr>
            <p:ph idx="1"/>
          </p:nvPr>
        </p:nvSpPr>
        <p:spPr>
          <a:xfrm>
            <a:off x="1104293" y="1760687"/>
            <a:ext cx="8946541" cy="4195481"/>
          </a:xfrm>
        </p:spPr>
        <p:txBody>
          <a:bodyPr>
            <a:normAutofit lnSpcReduction="10000"/>
          </a:bodyPr>
          <a:lstStyle/>
          <a:p>
            <a:r>
              <a:rPr lang="en-GB" dirty="0"/>
              <a:t>Profession still working under College ‘Amber’ guidance at the moment (as per July 13</a:t>
            </a:r>
            <a:r>
              <a:rPr lang="en-GB" baseline="30000" dirty="0"/>
              <a:t>th</a:t>
            </a:r>
            <a:r>
              <a:rPr lang="en-GB" dirty="0"/>
              <a:t> COVID-19 Joint Statement)</a:t>
            </a:r>
          </a:p>
          <a:p>
            <a:endParaRPr lang="en-GB" dirty="0"/>
          </a:p>
          <a:p>
            <a:r>
              <a:rPr lang="en-GB" dirty="0"/>
              <a:t>LOC email updates have now reduced to as and when required now. Website COVID-19 tab regularly updated.</a:t>
            </a:r>
          </a:p>
          <a:p>
            <a:endParaRPr lang="en-GB" dirty="0"/>
          </a:p>
          <a:p>
            <a:r>
              <a:rPr lang="en-GB" dirty="0"/>
              <a:t>Emergency PPE supply still available at LOC Office – contact Alison if required</a:t>
            </a:r>
          </a:p>
          <a:p>
            <a:pPr marL="0" indent="0">
              <a:buNone/>
            </a:pPr>
            <a:endParaRPr lang="en-GB" dirty="0"/>
          </a:p>
          <a:p>
            <a:r>
              <a:rPr lang="en-GB" dirty="0"/>
              <a:t>NHS PPE portal still working well at moment (extended till end of March 2022 now)</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4001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8D753-DE5A-43DB-9DA6-F5A5A27246E1}"/>
              </a:ext>
            </a:extLst>
          </p:cNvPr>
          <p:cNvSpPr>
            <a:spLocks noGrp="1"/>
          </p:cNvSpPr>
          <p:nvPr>
            <p:ph type="title"/>
          </p:nvPr>
        </p:nvSpPr>
        <p:spPr/>
        <p:txBody>
          <a:bodyPr/>
          <a:lstStyle/>
          <a:p>
            <a:r>
              <a:rPr lang="en-GB" dirty="0"/>
              <a:t>LOC Structure Development</a:t>
            </a:r>
          </a:p>
        </p:txBody>
      </p:sp>
      <p:sp>
        <p:nvSpPr>
          <p:cNvPr id="3" name="Content Placeholder 2">
            <a:extLst>
              <a:ext uri="{FF2B5EF4-FFF2-40B4-BE49-F238E27FC236}">
                <a16:creationId xmlns:a16="http://schemas.microsoft.com/office/drawing/2014/main" id="{16E720EC-4F4E-47CB-8CD6-88D71B54B88C}"/>
              </a:ext>
            </a:extLst>
          </p:cNvPr>
          <p:cNvSpPr>
            <a:spLocks noGrp="1"/>
          </p:cNvSpPr>
          <p:nvPr>
            <p:ph idx="1"/>
          </p:nvPr>
        </p:nvSpPr>
        <p:spPr>
          <a:xfrm>
            <a:off x="1154954" y="1371601"/>
            <a:ext cx="9404723" cy="5276850"/>
          </a:xfrm>
        </p:spPr>
        <p:txBody>
          <a:bodyPr>
            <a:normAutofit/>
          </a:bodyPr>
          <a:lstStyle/>
          <a:p>
            <a:r>
              <a:rPr lang="en-GB" dirty="0"/>
              <a:t>Following 2020 LOC constitution change, the committee has been busy developing the new roles/ structure.</a:t>
            </a:r>
          </a:p>
          <a:p>
            <a:pPr marL="0" indent="0">
              <a:buNone/>
            </a:pPr>
            <a:endParaRPr lang="en-GB" dirty="0"/>
          </a:p>
          <a:p>
            <a:r>
              <a:rPr lang="en-GB" dirty="0"/>
              <a:t>Series of development meetings with different sub-groups to:</a:t>
            </a:r>
          </a:p>
          <a:p>
            <a:pPr marL="0" indent="0">
              <a:buNone/>
            </a:pPr>
            <a:endParaRPr lang="en-GB" dirty="0"/>
          </a:p>
          <a:p>
            <a:pPr>
              <a:buFont typeface="Wingdings" panose="05000000000000000000" pitchFamily="2" charset="2"/>
              <a:buChar char="Ø"/>
            </a:pPr>
            <a:r>
              <a:rPr lang="en-GB" dirty="0"/>
              <a:t>Understand what is expected from the roles – representing the evolving needs of the profession </a:t>
            </a:r>
          </a:p>
          <a:p>
            <a:pPr>
              <a:buFont typeface="Wingdings" panose="05000000000000000000" pitchFamily="2" charset="2"/>
              <a:buChar char="Ø"/>
            </a:pPr>
            <a:r>
              <a:rPr lang="en-GB" dirty="0"/>
              <a:t>Ensure link up with other sub-groups and LOC Office to improve efficiencies</a:t>
            </a:r>
          </a:p>
          <a:p>
            <a:pPr>
              <a:buFont typeface="Wingdings" panose="05000000000000000000" pitchFamily="2" charset="2"/>
              <a:buChar char="Ø"/>
            </a:pPr>
            <a:r>
              <a:rPr lang="en-GB" dirty="0"/>
              <a:t>Discuss and agree LOC strategies for engagement and support of the wider profession</a:t>
            </a:r>
          </a:p>
          <a:p>
            <a:pPr>
              <a:buFont typeface="Wingdings" panose="05000000000000000000" pitchFamily="2" charset="2"/>
              <a:buChar char="Ø"/>
            </a:pPr>
            <a:r>
              <a:rPr lang="en-GB" dirty="0"/>
              <a:t>Responsibility is slowly being spread wider. </a:t>
            </a:r>
          </a:p>
          <a:p>
            <a:pPr>
              <a:buFont typeface="Wingdings" panose="05000000000000000000" pitchFamily="2" charset="2"/>
              <a:buChar char="Ø"/>
            </a:pPr>
            <a:r>
              <a:rPr lang="en-GB" dirty="0"/>
              <a:t>New committee is certainly more proactive</a:t>
            </a:r>
          </a:p>
          <a:p>
            <a:pPr marL="0" indent="0">
              <a:buNone/>
            </a:pPr>
            <a:endParaRPr lang="en-GB" sz="1900" dirty="0"/>
          </a:p>
          <a:p>
            <a:pPr>
              <a:buFont typeface="Wingdings" panose="05000000000000000000" pitchFamily="2" charset="2"/>
              <a:buChar char="Ø"/>
            </a:pPr>
            <a:endParaRPr lang="en-GB" sz="1900" dirty="0"/>
          </a:p>
        </p:txBody>
      </p:sp>
    </p:spTree>
    <p:extLst>
      <p:ext uri="{BB962C8B-B14F-4D97-AF65-F5344CB8AC3E}">
        <p14:creationId xmlns:p14="http://schemas.microsoft.com/office/powerpoint/2010/main" val="177372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FC1BEC-FE38-4687-AF61-501E023CA3C1}"/>
              </a:ext>
            </a:extLst>
          </p:cNvPr>
          <p:cNvSpPr txBox="1"/>
          <p:nvPr/>
        </p:nvSpPr>
        <p:spPr>
          <a:xfrm>
            <a:off x="-471340" y="273378"/>
            <a:ext cx="10651660" cy="646331"/>
          </a:xfrm>
          <a:prstGeom prst="rect">
            <a:avLst/>
          </a:prstGeom>
          <a:noFill/>
        </p:spPr>
        <p:txBody>
          <a:bodyPr wrap="square">
            <a:spAutoFit/>
          </a:bodyPr>
          <a:lstStyle/>
          <a:p>
            <a:pPr algn="ctr"/>
            <a:r>
              <a:rPr lang="en-GB" sz="3600" dirty="0"/>
              <a:t>LOC Subgroup Meetings</a:t>
            </a:r>
          </a:p>
        </p:txBody>
      </p:sp>
      <p:sp>
        <p:nvSpPr>
          <p:cNvPr id="4" name="TextBox 3">
            <a:extLst>
              <a:ext uri="{FF2B5EF4-FFF2-40B4-BE49-F238E27FC236}">
                <a16:creationId xmlns:a16="http://schemas.microsoft.com/office/drawing/2014/main" id="{EE2510FB-C44C-439F-98DC-D46655D557CE}"/>
              </a:ext>
            </a:extLst>
          </p:cNvPr>
          <p:cNvSpPr txBox="1"/>
          <p:nvPr/>
        </p:nvSpPr>
        <p:spPr>
          <a:xfrm>
            <a:off x="575140" y="919709"/>
            <a:ext cx="10925980" cy="8038098"/>
          </a:xfrm>
          <a:prstGeom prst="rect">
            <a:avLst/>
          </a:prstGeom>
          <a:noFill/>
        </p:spPr>
        <p:txBody>
          <a:bodyPr wrap="square" rtlCol="0">
            <a:spAutoFit/>
          </a:bodyPr>
          <a:lstStyle/>
          <a:p>
            <a:pPr marL="342900" indent="-342900">
              <a:buFont typeface="Wingdings" panose="05000000000000000000" pitchFamily="2" charset="2"/>
              <a:buChar char="Ø"/>
            </a:pPr>
            <a:r>
              <a:rPr lang="en-GB" sz="2200" b="1" dirty="0"/>
              <a:t>Community Service Officers </a:t>
            </a:r>
            <a:r>
              <a:rPr lang="en-GB" sz="2000" dirty="0"/>
              <a:t>(</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j-ea"/>
                <a:cs typeface="+mj-cs"/>
              </a:rPr>
              <a:t>Alexa, John, Alison, Ian, Mark &amp; Irfan)</a:t>
            </a:r>
          </a:p>
          <a:p>
            <a:pPr marL="342900" indent="-342900">
              <a:buFont typeface="Courier New" panose="02070309020205020404" pitchFamily="49" charset="0"/>
              <a:buChar char="o"/>
            </a:pPr>
            <a:r>
              <a:rPr lang="en-GB" dirty="0"/>
              <a:t>Understanding the structure, politics and endless acronyms of local NHS organisations (CCG/ICS) and upcoming transformation</a:t>
            </a:r>
          </a:p>
          <a:p>
            <a:pPr marL="342900" indent="-342900">
              <a:buFont typeface="Courier New" panose="02070309020205020404" pitchFamily="49" charset="0"/>
              <a:buChar char="o"/>
            </a:pPr>
            <a:r>
              <a:rPr lang="en-GB" dirty="0"/>
              <a:t>Ensure there is good connection between the reality of practice vs meeting discussions/outcomes</a:t>
            </a:r>
          </a:p>
          <a:p>
            <a:endParaRPr lang="en-GB" dirty="0"/>
          </a:p>
          <a:p>
            <a:pPr marL="342900" indent="-342900">
              <a:buFont typeface="Wingdings" panose="05000000000000000000" pitchFamily="2" charset="2"/>
              <a:buChar char="Ø"/>
            </a:pPr>
            <a:r>
              <a:rPr lang="en-GB" sz="2200" b="1" dirty="0"/>
              <a:t>Training &amp; CET Leads </a:t>
            </a:r>
            <a:r>
              <a:rPr lang="en-GB" sz="2400" dirty="0"/>
              <a:t>(</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j-ea"/>
                <a:cs typeface="+mj-cs"/>
              </a:rPr>
              <a:t>Richard, Judy, Sue, Sophia, Alison, Ian, Mark &amp; Irfan)</a:t>
            </a:r>
          </a:p>
          <a:p>
            <a:pPr marL="342900" indent="-342900">
              <a:buFont typeface="Courier New" panose="02070309020205020404" pitchFamily="49" charset="0"/>
              <a:buChar char="o"/>
            </a:pPr>
            <a:r>
              <a:rPr lang="en-GB" dirty="0"/>
              <a:t>Focussed Training &amp; CET events for both core Optical profession as well as commissioned eye care services (Nb. Training not always CET).</a:t>
            </a:r>
          </a:p>
          <a:p>
            <a:pPr marL="342900" indent="-342900">
              <a:buFont typeface="Courier New" panose="02070309020205020404" pitchFamily="49" charset="0"/>
              <a:buChar char="o"/>
            </a:pPr>
            <a:r>
              <a:rPr lang="en-GB" dirty="0"/>
              <a:t>LOC preparation for CET →CPD</a:t>
            </a:r>
          </a:p>
          <a:p>
            <a:pPr marL="285750" indent="-285750">
              <a:buFont typeface="Courier New" panose="02070309020205020404" pitchFamily="49" charset="0"/>
              <a:buChar char="o"/>
            </a:pPr>
            <a:r>
              <a:rPr lang="en-GB" dirty="0"/>
              <a:t> BIG training / upskilling push for ALL the profession </a:t>
            </a:r>
          </a:p>
          <a:p>
            <a:endParaRPr lang="en-GB" dirty="0"/>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lang="en-GB" sz="2200" b="1" dirty="0"/>
              <a:t>Dispensing Optics Leads </a:t>
            </a:r>
            <a:r>
              <a:rPr lang="en-GB" sz="2400" dirty="0"/>
              <a:t>(</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j-ea"/>
                <a:cs typeface="+mj-cs"/>
              </a:rPr>
              <a:t>Clive, Sarah, Alison, Ian, Mark &amp; Irfan)</a:t>
            </a:r>
          </a:p>
          <a:p>
            <a:pPr marL="285750" indent="-285750">
              <a:buFont typeface="Courier New" panose="02070309020205020404" pitchFamily="49" charset="0"/>
              <a:buChar char="o"/>
            </a:pPr>
            <a:r>
              <a:rPr lang="en-GB" dirty="0"/>
              <a:t>Clearly a need to engage with wider profession, both contractor &amp; performer DOs. This starts with our database update!</a:t>
            </a:r>
          </a:p>
          <a:p>
            <a:pPr marL="285750" indent="-285750">
              <a:buFont typeface="Courier New" panose="02070309020205020404" pitchFamily="49" charset="0"/>
              <a:buChar char="o"/>
            </a:pPr>
            <a:r>
              <a:rPr lang="en-GB" dirty="0"/>
              <a:t>Provide steer for GOS matters, Training/CET subgroups</a:t>
            </a:r>
          </a:p>
          <a:p>
            <a:pPr marL="285750" indent="-285750">
              <a:buFont typeface="Courier New" panose="02070309020205020404" pitchFamily="49" charset="0"/>
              <a:buChar char="o"/>
            </a:pPr>
            <a:r>
              <a:rPr lang="en-GB" dirty="0"/>
              <a:t>Promote opportunity for CLOs with Eyecare Transformation</a:t>
            </a:r>
          </a:p>
          <a:p>
            <a:pPr marL="285750" indent="-285750">
              <a:buFont typeface="Courier New" panose="02070309020205020404" pitchFamily="49" charset="0"/>
              <a:buChar char="o"/>
            </a:pPr>
            <a:r>
              <a:rPr lang="en-GB" dirty="0"/>
              <a:t> Guiding potential Special Schools initiative, future Low vision services</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endParaRPr lang="en-GB" b="1" dirty="0"/>
          </a:p>
          <a:p>
            <a:pPr marL="285750" indent="-285750">
              <a:buFont typeface="Courier New" panose="02070309020205020404" pitchFamily="49" charset="0"/>
              <a:buChar char="o"/>
            </a:pPr>
            <a:endParaRPr lang="en-GB" b="1" dirty="0"/>
          </a:p>
          <a:p>
            <a:pPr marL="285750" indent="-285750">
              <a:buFont typeface="Wingdings" panose="05000000000000000000" pitchFamily="2" charset="2"/>
              <a:buChar char="v"/>
            </a:pPr>
            <a:endParaRPr lang="en-GB" b="1" dirty="0"/>
          </a:p>
          <a:p>
            <a:pPr marL="285750" indent="-285750">
              <a:buFont typeface="Wingdings" panose="05000000000000000000" pitchFamily="2" charset="2"/>
              <a:buChar char="Ø"/>
            </a:pPr>
            <a:endParaRPr lang="en-GB" sz="2400" b="1" dirty="0"/>
          </a:p>
          <a:p>
            <a:endParaRPr lang="en-GB" dirty="0"/>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109601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5355</TotalTime>
  <Words>1554</Words>
  <Application>Microsoft Office PowerPoint</Application>
  <PresentationFormat>Widescreen</PresentationFormat>
  <Paragraphs>179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vt:lpstr>
      <vt:lpstr>Arial</vt:lpstr>
      <vt:lpstr>Century Gothic</vt:lpstr>
      <vt:lpstr>Courier New</vt:lpstr>
      <vt:lpstr>Wingdings</vt:lpstr>
      <vt:lpstr>Wingdings 3</vt:lpstr>
      <vt:lpstr>Ion</vt:lpstr>
      <vt:lpstr>STAFFORDSHIRE LOC AGM  15th July 2021</vt:lpstr>
      <vt:lpstr>On Tonight's show..</vt:lpstr>
      <vt:lpstr>Staffordshire Local Optical Committee (LOC)</vt:lpstr>
      <vt:lpstr>LOC Structure (by roles)</vt:lpstr>
      <vt:lpstr>Staffordshire LOC Contact</vt:lpstr>
      <vt:lpstr>Review of year 2020-21</vt:lpstr>
      <vt:lpstr>COVID-19 support</vt:lpstr>
      <vt:lpstr>LOC Structure Development</vt:lpstr>
      <vt:lpstr>PowerPoint Presentation</vt:lpstr>
      <vt:lpstr>Community Eyecare Services 1</vt:lpstr>
      <vt:lpstr>Community Eyecare Services 2</vt:lpstr>
      <vt:lpstr>LOC Engagement 1 – NHS England &amp; Improvement</vt:lpstr>
      <vt:lpstr>LOC Engagement 1 – LEHN/NHSE</vt:lpstr>
      <vt:lpstr>LOC Engagement 2 – CCG/ICS</vt:lpstr>
      <vt:lpstr>LOC Engagement 3 – Hospitals, Local Representative Committee</vt:lpstr>
      <vt:lpstr>LOC Engagement 4 – LOCSU, Optical profession</vt:lpstr>
      <vt:lpstr>LOC Engagement 5 - YOU</vt:lpstr>
      <vt:lpstr>Future of your LOC..</vt:lpstr>
      <vt:lpstr>A Big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STAFFORDSHIRE LOC AGM 21st October 2020</dc:title>
  <dc:creator>IR19-Z</dc:creator>
  <cp:lastModifiedBy>Alison Lowell</cp:lastModifiedBy>
  <cp:revision>168</cp:revision>
  <dcterms:created xsi:type="dcterms:W3CDTF">2020-10-11T16:24:54Z</dcterms:created>
  <dcterms:modified xsi:type="dcterms:W3CDTF">2021-08-02T13:16:50Z</dcterms:modified>
</cp:coreProperties>
</file>