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7" r:id="rId3"/>
    <p:sldId id="258" r:id="rId4"/>
    <p:sldId id="286" r:id="rId5"/>
    <p:sldId id="259" r:id="rId6"/>
    <p:sldId id="260" r:id="rId7"/>
    <p:sldId id="270" r:id="rId8"/>
    <p:sldId id="291" r:id="rId9"/>
    <p:sldId id="292" r:id="rId10"/>
    <p:sldId id="290" r:id="rId11"/>
    <p:sldId id="288" r:id="rId12"/>
    <p:sldId id="289" r:id="rId13"/>
    <p:sldId id="261" r:id="rId14"/>
    <p:sldId id="263" r:id="rId15"/>
    <p:sldId id="266" r:id="rId16"/>
    <p:sldId id="279" r:id="rId17"/>
    <p:sldId id="262" r:id="rId18"/>
    <p:sldId id="264" r:id="rId19"/>
    <p:sldId id="273" r:id="rId20"/>
    <p:sldId id="267" r:id="rId21"/>
    <p:sldId id="284" r:id="rId22"/>
    <p:sldId id="268" r:id="rId23"/>
    <p:sldId id="285" r:id="rId24"/>
    <p:sldId id="272" r:id="rId25"/>
    <p:sldId id="283" r:id="rId26"/>
    <p:sldId id="269" r:id="rId27"/>
    <p:sldId id="271" r:id="rId28"/>
    <p:sldId id="274" r:id="rId29"/>
    <p:sldId id="275" r:id="rId30"/>
    <p:sldId id="276" r:id="rId31"/>
    <p:sldId id="277" r:id="rId32"/>
    <p:sldId id="281" r:id="rId33"/>
    <p:sldId id="282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Burton" initials="SB" lastIdx="1" clrIdx="0">
    <p:extLst>
      <p:ext uri="{19B8F6BF-5375-455C-9EA6-DF929625EA0E}">
        <p15:presenceInfo xmlns:p15="http://schemas.microsoft.com/office/powerpoint/2012/main" userId="43006e384714da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A2256-CB4A-423F-AAB3-5C0F560E46AA}" v="1" dt="2022-02-16T17:04:3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108" d="100"/>
          <a:sy n="108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3T11:43:20.09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E158-8B4D-4E9B-8EA7-1AC3C63016E7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A69E-E992-4E6B-ACDB-A0CBA713F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6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FA69E-E992-4E6B-ACDB-A0CBA713F3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0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EF2FA3-C6D1-44BE-A72D-12CB7CD3CA7F}" type="datetimeFigureOut">
              <a:rPr lang="en-GB" smtClean="0"/>
              <a:pPr/>
              <a:t>07/03/2022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BD0334-9093-4BB8-96D4-E33FCFD3447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laucomatoday.com/articles/2012-sept-oct/managing-primary-angle-closur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Angle Closure Glaucoma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Mrs </a:t>
            </a:r>
            <a:r>
              <a:rPr lang="en-GB" dirty="0" err="1"/>
              <a:t>Punitha</a:t>
            </a:r>
            <a:r>
              <a:rPr lang="en-GB" dirty="0"/>
              <a:t> Ranjit</a:t>
            </a:r>
          </a:p>
          <a:p>
            <a:r>
              <a:rPr lang="en-US" dirty="0"/>
              <a:t>MS FRCS Consultant Ophthalmologist/Glaucoma</a:t>
            </a:r>
          </a:p>
          <a:p>
            <a:r>
              <a:rPr lang="en-GB" dirty="0"/>
              <a:t>Royal Stoke University Hospital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Gonioscopy Grading of Angle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Schaffer system</a:t>
            </a:r>
          </a:p>
          <a:p>
            <a:pPr lvl="2">
              <a:buClrTx/>
            </a:pPr>
            <a:r>
              <a:rPr lang="en-GB" dirty="0"/>
              <a:t>Grades are given from I to IV. A grade one means the angle is very narrow (about 10 degrees) and the patient is at risk for an angle closure attack. A IV means the angle is wide open</a:t>
            </a:r>
          </a:p>
          <a:p>
            <a:r>
              <a:rPr lang="en-GB" dirty="0"/>
              <a:t>Spaeth system</a:t>
            </a:r>
          </a:p>
          <a:p>
            <a:pPr lvl="2">
              <a:buClrTx/>
            </a:pPr>
            <a:r>
              <a:rPr lang="en-GB" dirty="0"/>
              <a:t>more complex</a:t>
            </a:r>
          </a:p>
          <a:p>
            <a:pPr lvl="2">
              <a:buClrTx/>
            </a:pPr>
            <a:r>
              <a:rPr lang="en-GB" dirty="0"/>
              <a:t>It offers more information </a:t>
            </a:r>
          </a:p>
          <a:p>
            <a:pPr lvl="3"/>
            <a:r>
              <a:rPr lang="en-GB" dirty="0"/>
              <a:t> Angle degree, </a:t>
            </a:r>
          </a:p>
          <a:p>
            <a:pPr lvl="3"/>
            <a:r>
              <a:rPr lang="en-GB" dirty="0"/>
              <a:t>Iris contour </a:t>
            </a:r>
          </a:p>
          <a:p>
            <a:pPr lvl="3"/>
            <a:r>
              <a:rPr lang="en-GB" dirty="0"/>
              <a:t>Area where the iris inserts into the eye </a:t>
            </a:r>
            <a:r>
              <a:rPr lang="en-GB" sz="1200" dirty="0"/>
              <a:t>Wallace L M, </a:t>
            </a:r>
            <a:r>
              <a:rPr lang="en-GB" sz="1200" dirty="0" err="1"/>
              <a:t>Alward</a:t>
            </a:r>
            <a:r>
              <a:rPr lang="en-GB" sz="1200" dirty="0"/>
              <a:t> MD, Reid A Longmuir MD. Colour Atlas of Gonioscopy. Second Edition. </a:t>
            </a:r>
            <a:r>
              <a:rPr lang="en-GB" sz="1200" dirty="0" err="1"/>
              <a:t>Gonioscopic</a:t>
            </a:r>
            <a:r>
              <a:rPr lang="en-GB" sz="1200" dirty="0"/>
              <a:t> Grading Systems. American Academy of Ophthalmology.</a:t>
            </a:r>
            <a:endParaRPr lang="en-GB" dirty="0"/>
          </a:p>
          <a:p>
            <a:pPr marL="1033272" lvl="3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Spaeth Classification</a:t>
            </a:r>
            <a:br>
              <a:rPr lang="en-GB" dirty="0"/>
            </a:br>
            <a:r>
              <a:rPr lang="en-GB" sz="1800" dirty="0"/>
              <a:t>Images from Royal Stoke University Hospital Teaching Library</a:t>
            </a:r>
            <a:r>
              <a:rPr lang="en-GB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8483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22"/>
          <a:stretch>
            <a:fillRect/>
          </a:stretch>
        </p:blipFill>
        <p:spPr bwMode="auto">
          <a:xfrm>
            <a:off x="1115616" y="476672"/>
            <a:ext cx="6840760" cy="57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Occludable angle</a:t>
            </a:r>
          </a:p>
          <a:p>
            <a:pPr lvl="1"/>
            <a:r>
              <a:rPr lang="en-GB" dirty="0"/>
              <a:t>Posterior pigmented trabecular mesh-work is obstructed by the peripheral iris for three quarters or more</a:t>
            </a:r>
          </a:p>
          <a:p>
            <a:pPr lvl="1"/>
            <a:r>
              <a:rPr lang="en-GB" dirty="0"/>
              <a:t>Real challenge – identifying and effectively managing the asymptomatic chronic angle closure</a:t>
            </a:r>
          </a:p>
          <a:p>
            <a:pPr lvl="1"/>
            <a:r>
              <a:rPr lang="en-GB" dirty="0"/>
              <a:t>Missing the opportunity to diagnose narrow angles due to appositional closure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Trabecular-meshwork damage</a:t>
            </a:r>
          </a:p>
          <a:p>
            <a:pPr lvl="2">
              <a:buClrTx/>
            </a:pPr>
            <a:r>
              <a:rPr lang="en-GB" dirty="0"/>
              <a:t>Appositional closure</a:t>
            </a:r>
          </a:p>
          <a:p>
            <a:pPr lvl="3"/>
            <a:r>
              <a:rPr lang="en-GB" dirty="0"/>
              <a:t>causing a pre-trabecular outflow obstruction</a:t>
            </a:r>
          </a:p>
          <a:p>
            <a:pPr lvl="3"/>
            <a:r>
              <a:rPr lang="en-GB" dirty="0"/>
              <a:t>Long term low-grade contact – alteration of TM structure and function</a:t>
            </a:r>
          </a:p>
          <a:p>
            <a:pPr lvl="2">
              <a:buClrTx/>
            </a:pPr>
            <a:r>
              <a:rPr lang="en-GB" dirty="0"/>
              <a:t>Synechial closure</a:t>
            </a:r>
          </a:p>
          <a:p>
            <a:pPr lvl="3"/>
            <a:r>
              <a:rPr lang="en-GB" dirty="0"/>
              <a:t>Extent of closure associated with degree of increased IOP</a:t>
            </a:r>
          </a:p>
          <a:p>
            <a:pPr>
              <a:buNone/>
            </a:pPr>
            <a:endParaRPr lang="en-GB" dirty="0"/>
          </a:p>
          <a:p>
            <a:r>
              <a:rPr lang="en-GB" sz="2400" dirty="0" err="1"/>
              <a:t>Irido</a:t>
            </a:r>
            <a:r>
              <a:rPr lang="en-GB" sz="2400" dirty="0"/>
              <a:t>-trabecular and trabecular Meshwork dysfunction – elevated IOP – Glaucomatous optic neuropathy – Glaucomatous functional loss - blindness</a:t>
            </a:r>
          </a:p>
          <a:p>
            <a:endParaRPr lang="en-GB" dirty="0"/>
          </a:p>
          <a:p>
            <a:pPr lvl="2"/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Anatomic levels</a:t>
            </a:r>
          </a:p>
          <a:p>
            <a:pPr lvl="1"/>
            <a:r>
              <a:rPr lang="en-GB" dirty="0"/>
              <a:t>Iris – Pupillary block – 75% of cases</a:t>
            </a:r>
          </a:p>
          <a:p>
            <a:pPr lvl="1"/>
            <a:r>
              <a:rPr lang="en-GB" dirty="0"/>
              <a:t>Ciliary body – Plateau Iris</a:t>
            </a:r>
          </a:p>
          <a:p>
            <a:pPr lvl="1"/>
            <a:r>
              <a:rPr lang="en-GB" dirty="0"/>
              <a:t>Lens – Phacomorphic</a:t>
            </a:r>
          </a:p>
          <a:p>
            <a:pPr lvl="1"/>
            <a:r>
              <a:rPr lang="en-GB" dirty="0"/>
              <a:t>Vitreous – Malignant glaucoma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More than one mechanisms</a:t>
            </a:r>
          </a:p>
          <a:p>
            <a:pPr marL="118872" indent="0">
              <a:buNone/>
            </a:pPr>
            <a:r>
              <a:rPr lang="en-GB" sz="1200" dirty="0"/>
              <a:t>Quigley H, Friedman D, Congdon N. Possible Mechanisms of Primary Angle Closure and Malignant Glaucoma. J Glaucoma. 2003 Apr;12(2):167-80.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Angle width in light and dark</a:t>
            </a:r>
            <a:br>
              <a:rPr lang="en-GB" dirty="0"/>
            </a:br>
            <a:r>
              <a:rPr lang="en-GB" sz="1400" dirty="0"/>
              <a:t>Images from anonymous patient Royal Stoke Hospital</a:t>
            </a:r>
            <a:br>
              <a:rPr lang="en-GB" dirty="0"/>
            </a:br>
            <a:endParaRPr lang="en-GB" dirty="0"/>
          </a:p>
        </p:txBody>
      </p:sp>
      <p:pic>
        <p:nvPicPr>
          <p:cNvPr id="35842" name="Picture 2" descr="C:\Users\Ranjit\Desktop\scan0009.jpg"/>
          <p:cNvPicPr>
            <a:picLocks noChangeAspect="1" noChangeArrowheads="1"/>
          </p:cNvPicPr>
          <p:nvPr/>
        </p:nvPicPr>
        <p:blipFill>
          <a:blip r:embed="rId2" cstate="print"/>
          <a:srcRect l="2103" t="945" b="50651"/>
          <a:stretch>
            <a:fillRect/>
          </a:stretch>
        </p:blipFill>
        <p:spPr bwMode="auto">
          <a:xfrm>
            <a:off x="0" y="1772816"/>
            <a:ext cx="4427984" cy="3687854"/>
          </a:xfrm>
          <a:prstGeom prst="rect">
            <a:avLst/>
          </a:prstGeom>
          <a:noFill/>
        </p:spPr>
      </p:pic>
      <p:pic>
        <p:nvPicPr>
          <p:cNvPr id="5" name="Picture 2" descr="C:\Users\Ranjit\Desktop\scan0009.jpg"/>
          <p:cNvPicPr>
            <a:picLocks noChangeAspect="1" noChangeArrowheads="1"/>
          </p:cNvPicPr>
          <p:nvPr/>
        </p:nvPicPr>
        <p:blipFill>
          <a:blip r:embed="rId2" cstate="print"/>
          <a:srcRect t="50399"/>
          <a:stretch>
            <a:fillRect/>
          </a:stretch>
        </p:blipFill>
        <p:spPr bwMode="auto">
          <a:xfrm>
            <a:off x="4557518" y="1764196"/>
            <a:ext cx="4586482" cy="368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Effects of angle closure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ClrTx/>
            </a:pPr>
            <a:r>
              <a:rPr lang="en-GB" sz="3200" dirty="0"/>
              <a:t>Corneal endothelial loss</a:t>
            </a:r>
          </a:p>
          <a:p>
            <a:pPr lvl="2">
              <a:buClrTx/>
            </a:pPr>
            <a:r>
              <a:rPr lang="en-GB" sz="3200" dirty="0"/>
              <a:t>Trabecular meshwork damage</a:t>
            </a:r>
          </a:p>
          <a:p>
            <a:pPr lvl="2">
              <a:buClrTx/>
            </a:pPr>
            <a:r>
              <a:rPr lang="en-GB" sz="3200" dirty="0"/>
              <a:t>Lens damage (glaukomfleken and cataract)</a:t>
            </a:r>
          </a:p>
          <a:p>
            <a:pPr lvl="2">
              <a:buClrTx/>
            </a:pPr>
            <a:r>
              <a:rPr lang="en-GB" sz="3200" dirty="0"/>
              <a:t>Iris damage</a:t>
            </a:r>
          </a:p>
          <a:p>
            <a:pPr lvl="2">
              <a:buClrTx/>
            </a:pPr>
            <a:r>
              <a:rPr lang="en-GB" sz="3200" dirty="0"/>
              <a:t>A flat, pale optic disc</a:t>
            </a:r>
          </a:p>
          <a:p>
            <a:pPr lvl="2">
              <a:buClrTx/>
            </a:pPr>
            <a:r>
              <a:rPr lang="en-GB" sz="3200" dirty="0"/>
              <a:t>Glaucomatous optic neuropathy</a:t>
            </a:r>
          </a:p>
          <a:p>
            <a:pPr marL="768096" lvl="2" indent="0">
              <a:buClrTx/>
              <a:buNone/>
            </a:pPr>
            <a:r>
              <a:rPr lang="en-GB" sz="1200" dirty="0"/>
              <a:t>College Of Optometrists Clinical Guidelines is an excellent resource for overview of signs and symptoms as well and management.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Pupillary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Iris and Pupil – Pupillary Block</a:t>
            </a:r>
          </a:p>
          <a:p>
            <a:pPr lvl="2">
              <a:buClrTx/>
            </a:pPr>
            <a:r>
              <a:rPr lang="en-GB" sz="2800" dirty="0"/>
              <a:t>Most common form – 75% of the cases</a:t>
            </a:r>
          </a:p>
          <a:p>
            <a:pPr lvl="2">
              <a:buClrTx/>
            </a:pPr>
            <a:r>
              <a:rPr lang="en-GB" sz="2800" dirty="0"/>
              <a:t>Resistance to aqueous flow through pupil</a:t>
            </a:r>
          </a:p>
          <a:p>
            <a:pPr lvl="2">
              <a:buClrTx/>
            </a:pPr>
            <a:r>
              <a:rPr lang="en-GB" sz="2800" dirty="0"/>
              <a:t>Relative pressure gradient between the anterior and posterior chambers → ant iris bowing → convex configuration</a:t>
            </a:r>
          </a:p>
          <a:p>
            <a:pPr lvl="2">
              <a:buClrTx/>
            </a:pPr>
            <a:r>
              <a:rPr lang="en-GB" sz="2800" dirty="0"/>
              <a:t>Narrowing the angle – acute or chronic ITC/ACG</a:t>
            </a:r>
          </a:p>
          <a:p>
            <a:pPr marL="457200" lvl="1" indent="0">
              <a:buNone/>
            </a:pPr>
            <a:r>
              <a:rPr lang="en-GB" sz="1200" dirty="0" err="1"/>
              <a:t>Ahram</a:t>
            </a:r>
            <a:r>
              <a:rPr lang="en-GB" sz="1200" dirty="0"/>
              <a:t> D, </a:t>
            </a:r>
            <a:r>
              <a:rPr lang="en-GB" sz="1200" dirty="0" err="1"/>
              <a:t>Alward</a:t>
            </a:r>
            <a:r>
              <a:rPr lang="en-GB" sz="1200" dirty="0"/>
              <a:t> W, Kuehn M. The genetic mechanisms of PACG. Eye 29, 1251-1259 (2015)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http://www.nyee.edu/images/ub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04867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Nearly half of all glaucoma blindness worldwide.</a:t>
            </a:r>
          </a:p>
          <a:p>
            <a:pPr marL="118872" indent="0">
              <a:buNone/>
            </a:pPr>
            <a:r>
              <a:rPr lang="en-GB" sz="1300" dirty="0"/>
              <a:t>Wright C, Tawfik MA, et al. PACG : An Update. Acta </a:t>
            </a:r>
            <a:r>
              <a:rPr lang="en-GB" sz="1300" dirty="0" err="1"/>
              <a:t>Ophthalmol</a:t>
            </a:r>
            <a:r>
              <a:rPr lang="en-GB" sz="1300" dirty="0"/>
              <a:t>. 2016 May:94(3):217-25.</a:t>
            </a:r>
          </a:p>
          <a:p>
            <a:pPr marL="118872" indent="0">
              <a:buNone/>
            </a:pPr>
            <a:endParaRPr lang="en-GB" dirty="0"/>
          </a:p>
          <a:p>
            <a:r>
              <a:rPr lang="en-GB" dirty="0"/>
              <a:t>PACG is a more visually destructive form of disease than primary open-angle glaucoma</a:t>
            </a:r>
          </a:p>
          <a:p>
            <a:endParaRPr lang="en-GB" dirty="0"/>
          </a:p>
          <a:p>
            <a:r>
              <a:rPr lang="en-GB" dirty="0"/>
              <a:t>Major demographic risk factors</a:t>
            </a:r>
          </a:p>
          <a:p>
            <a:pPr lvl="2">
              <a:buClrTx/>
            </a:pPr>
            <a:r>
              <a:rPr lang="en-GB" dirty="0"/>
              <a:t>Older age</a:t>
            </a:r>
          </a:p>
          <a:p>
            <a:pPr lvl="2">
              <a:buClrTx/>
            </a:pPr>
            <a:r>
              <a:rPr lang="en-GB" dirty="0"/>
              <a:t>Female gender</a:t>
            </a:r>
          </a:p>
          <a:p>
            <a:pPr lvl="2">
              <a:buClrTx/>
            </a:pPr>
            <a:r>
              <a:rPr lang="en-GB" dirty="0"/>
              <a:t>Asian ancestry </a:t>
            </a:r>
          </a:p>
          <a:p>
            <a:pPr marL="768096" lvl="2" indent="0">
              <a:buClrTx/>
              <a:buNone/>
            </a:pPr>
            <a:r>
              <a:rPr lang="en-GB" sz="1300" dirty="0"/>
              <a:t>Zhang, Wang et al. Prevalence of PACG in the last 20 years. Front Med (Lausanne)2020;7:624179.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Plateau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Ciliary body architecture – Plateau iris</a:t>
            </a:r>
          </a:p>
          <a:p>
            <a:pPr lvl="1"/>
            <a:r>
              <a:rPr lang="en-GB" dirty="0"/>
              <a:t>Abnormal ciliary body position – anteriorly positioned ciliary process – force the peripheral iris into the angle</a:t>
            </a:r>
          </a:p>
          <a:p>
            <a:pPr lvl="1"/>
            <a:r>
              <a:rPr lang="en-GB" dirty="0"/>
              <a:t>Extent to which the plateau rises determines whether the angle will close completely or partially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sz="1300" dirty="0"/>
              <a:t>Quigley H, Friedman D, Congdon N. Possible Mechanisms of Primary Angle Closure and Malignant Glaucoma. J Glaucoma. 2003 Apr;12(2):167-80.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Plateau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Indentation gonioscopy -  double-hump sign</a:t>
            </a:r>
          </a:p>
          <a:p>
            <a:pPr lvl="2">
              <a:buClrTx/>
            </a:pPr>
            <a:r>
              <a:rPr lang="en-GB" dirty="0"/>
              <a:t>Peripheral hump - by the ciliary body propping up the iris root,</a:t>
            </a:r>
          </a:p>
          <a:p>
            <a:pPr lvl="2">
              <a:buClrTx/>
            </a:pPr>
            <a:r>
              <a:rPr lang="en-GB" dirty="0"/>
              <a:t>more central hump - central third of the iris resting over the anterior lens surface. </a:t>
            </a:r>
          </a:p>
          <a:p>
            <a:pPr lvl="2">
              <a:buClrTx/>
            </a:pPr>
            <a:r>
              <a:rPr lang="en-GB" dirty="0"/>
              <a:t>The space between the humps - the space between the ciliary processes and the endpoint of contact of the iris to the anterior lens capsule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Closure of the iridociliary sulcus is the hallmark of plateau iris on UBM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1200" dirty="0"/>
              <a:t>Wallace LM, </a:t>
            </a:r>
            <a:r>
              <a:rPr lang="en-GB" sz="1200" dirty="0" err="1"/>
              <a:t>Alward</a:t>
            </a:r>
            <a:r>
              <a:rPr lang="en-GB" sz="1200" dirty="0"/>
              <a:t>, Review Of Ophthalmology April 2008.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Plateau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Angle can narrow further with age – enlargement of lens</a:t>
            </a:r>
          </a:p>
          <a:p>
            <a:r>
              <a:rPr lang="en-GB" dirty="0"/>
              <a:t>PI – relieves the pupillary block not the narrowing due to the abnormal ciliary body position</a:t>
            </a:r>
          </a:p>
          <a:p>
            <a:r>
              <a:rPr lang="en-GB" dirty="0"/>
              <a:t>Plateau iris syndrome</a:t>
            </a:r>
          </a:p>
          <a:p>
            <a:pPr lvl="1"/>
            <a:r>
              <a:rPr lang="en-GB" dirty="0"/>
              <a:t>Angle closure</a:t>
            </a:r>
          </a:p>
          <a:p>
            <a:pPr lvl="2">
              <a:buClrTx/>
            </a:pPr>
            <a:r>
              <a:rPr lang="en-GB" dirty="0"/>
              <a:t>Spontaneously</a:t>
            </a:r>
          </a:p>
          <a:p>
            <a:pPr lvl="2">
              <a:buClrTx/>
            </a:pPr>
            <a:r>
              <a:rPr lang="en-GB" dirty="0"/>
              <a:t>After pupillary dilatation  </a:t>
            </a:r>
          </a:p>
          <a:p>
            <a:pPr lvl="2">
              <a:buClrTx/>
            </a:pPr>
            <a:r>
              <a:rPr lang="en-GB" dirty="0"/>
              <a:t>despite the presence of patent iridotomy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Plateau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or  incomplete syndrome</a:t>
            </a:r>
          </a:p>
          <a:p>
            <a:r>
              <a:rPr lang="en-GB" dirty="0"/>
              <a:t>Incomplete plateau occludes the angle to mid level, leaving the upper portion of the filtering meshwork open and IOP unchanged</a:t>
            </a:r>
          </a:p>
          <a:p>
            <a:r>
              <a:rPr lang="en-GB" dirty="0"/>
              <a:t>patients with open angle after iridotomy should not be assumed to be cured. The angle can narrow further with age, and angle closure can occur years later.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324528" cy="70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133475"/>
            <a:ext cx="688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Plateau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 be suspected – </a:t>
            </a:r>
          </a:p>
          <a:p>
            <a:pPr lvl="2">
              <a:buClrTx/>
            </a:pPr>
            <a:r>
              <a:rPr lang="en-GB" dirty="0"/>
              <a:t>In young or myopic patients </a:t>
            </a:r>
          </a:p>
          <a:p>
            <a:pPr lvl="2">
              <a:buClrTx/>
            </a:pPr>
            <a:r>
              <a:rPr lang="en-GB" dirty="0"/>
              <a:t>Angle narrowing persists despite iridotomy.</a:t>
            </a:r>
          </a:p>
          <a:p>
            <a:r>
              <a:rPr lang="en-GB" dirty="0"/>
              <a:t>Plateau iris is seen most commonly in women.</a:t>
            </a:r>
          </a:p>
          <a:p>
            <a:r>
              <a:rPr lang="en-GB" dirty="0"/>
              <a:t>Patients are younger than those with primary angle-closure (relative pupillary block) glaucoma.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Phacomorphic glaucoma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/>
              <a:t>↑ lens thickness in cataract - ↓AC depth </a:t>
            </a:r>
          </a:p>
          <a:p>
            <a:pPr lvl="2"/>
            <a:r>
              <a:rPr lang="en-GB" dirty="0"/>
              <a:t>Gradual narrowing of the angle – CNAG</a:t>
            </a:r>
          </a:p>
          <a:p>
            <a:pPr lvl="2"/>
            <a:r>
              <a:rPr lang="en-GB" dirty="0"/>
              <a:t>Acute angle closure with pupillary block</a:t>
            </a:r>
          </a:p>
          <a:p>
            <a:pPr lvl="1"/>
            <a:r>
              <a:rPr lang="en-GB" dirty="0"/>
              <a:t>Anterior position of lens – </a:t>
            </a:r>
          </a:p>
          <a:p>
            <a:pPr lvl="1"/>
            <a:r>
              <a:rPr lang="en-GB" dirty="0"/>
              <a:t>“Lowe” found shallower AC in ACG and developed an index of RLP</a:t>
            </a:r>
          </a:p>
          <a:p>
            <a:pPr lvl="2"/>
            <a:r>
              <a:rPr lang="en-GB" dirty="0"/>
              <a:t>Relative lens position(RLP) = AC depth + ½ axial length</a:t>
            </a:r>
          </a:p>
          <a:p>
            <a:pPr lvl="1"/>
            <a:r>
              <a:rPr lang="en-GB" dirty="0"/>
              <a:t>66%  - anterior position of lens</a:t>
            </a:r>
          </a:p>
          <a:p>
            <a:pPr lvl="1"/>
            <a:r>
              <a:rPr lang="en-GB" dirty="0"/>
              <a:t>33% - increases lens thickness</a:t>
            </a:r>
          </a:p>
          <a:p>
            <a:pPr marL="457200" lvl="1" indent="0">
              <a:buNone/>
            </a:pPr>
            <a:r>
              <a:rPr lang="en-GB" sz="1200" dirty="0" err="1"/>
              <a:t>Tarongoy</a:t>
            </a:r>
            <a:r>
              <a:rPr lang="en-GB" sz="1200" dirty="0"/>
              <a:t> P, Ching Lin Ho, Walton D. Angle-closure Glaucoma; The Role of the lens in the Pathogenesis, Prevention and Treatment. Survey of Ophthalmology. 54(2), March-April 2009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Phacomorphic glaucoma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Also noticed shorter axial length</a:t>
            </a:r>
          </a:p>
          <a:p>
            <a:r>
              <a:rPr lang="en-GB" dirty="0"/>
              <a:t>In Europeans close correlation between thickness of the lens and ant curvature of the lens</a:t>
            </a:r>
          </a:p>
          <a:p>
            <a:r>
              <a:rPr lang="en-GB" dirty="0"/>
              <a:t>Lens become more steeply curved with advancing age.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http://www.djo.harvard.edu/files/5364_638.jpg"/>
          <p:cNvPicPr>
            <a:picLocks noChangeAspect="1" noChangeArrowheads="1"/>
          </p:cNvPicPr>
          <p:nvPr/>
        </p:nvPicPr>
        <p:blipFill>
          <a:blip r:embed="rId2" cstate="print"/>
          <a:srcRect t="16807"/>
          <a:stretch>
            <a:fillRect/>
          </a:stretch>
        </p:blipFill>
        <p:spPr bwMode="auto">
          <a:xfrm>
            <a:off x="179512" y="1511406"/>
            <a:ext cx="8568952" cy="53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Phacomorphic lens with shallow AC</a:t>
            </a:r>
            <a:br>
              <a:rPr lang="en-GB" dirty="0"/>
            </a:br>
            <a:r>
              <a:rPr lang="en-GB" sz="1200" dirty="0"/>
              <a:t>Following images from Royal Stoke University Hospital Teaching Library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gonioscopy.org/thumbs/v01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524" y="188640"/>
            <a:ext cx="9288524" cy="619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Classification should identify the mechanism responsible for angle closure and the stage of disease in terms of its natural history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eyesurgin.com/images/clearscanpicts/PhacomorphicLensClosing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923054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818" name="Picture 2" descr="http://www.eyesurgin.com/images/clearscanpicts/PhacomorphicL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5472608" cy="6604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Angle closure with significant cataract – extraction of lens is the first intervention</a:t>
            </a:r>
          </a:p>
          <a:p>
            <a:r>
              <a:rPr lang="en-GB" dirty="0"/>
              <a:t>Pupillary block is the predominant mechanism- laser iridotomy</a:t>
            </a:r>
          </a:p>
          <a:p>
            <a:pPr lvl="2">
              <a:buClrTx/>
            </a:pPr>
            <a:r>
              <a:rPr lang="en-GB" dirty="0"/>
              <a:t>20 to 25% still have residual appositional angle closure afterwards. </a:t>
            </a:r>
          </a:p>
          <a:p>
            <a:r>
              <a:rPr lang="en-GB" dirty="0"/>
              <a:t>Lens thickness and position – lens extraction</a:t>
            </a:r>
          </a:p>
          <a:p>
            <a:r>
              <a:rPr lang="en-GB" dirty="0"/>
              <a:t>Lens extraction with gonio synechialysis may be effective even after 6 months.</a:t>
            </a:r>
          </a:p>
          <a:p>
            <a:r>
              <a:rPr lang="en-GB" dirty="0"/>
              <a:t>Combined cataract extraction with trabeculectomy  </a:t>
            </a:r>
          </a:p>
          <a:p>
            <a:pPr marL="118872" indent="0">
              <a:buNone/>
            </a:pPr>
            <a:r>
              <a:rPr lang="en-GB" sz="1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 P.B, Nguyen D. </a:t>
            </a:r>
            <a:r>
              <a:rPr lang="en-GB" sz="14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Primary Angle Closure. Lens extraction or peripheral iridotomy?</a:t>
            </a:r>
            <a:r>
              <a:rPr lang="en-GB" sz="1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Sept/Oct2012. Accessed from </a:t>
            </a:r>
            <a:r>
              <a:rPr lang="en-GB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https://glaucomatoday.com/articles/2012-sept-oct/managing-primary-angle-closure</a:t>
            </a:r>
            <a:r>
              <a:rPr lang="en-GB" sz="1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[Accessed May 2021]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endParaRPr lang="en-GB" sz="1300" dirty="0"/>
          </a:p>
          <a:p>
            <a:pPr marL="118872" indent="0">
              <a:buNone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Nolan W. (2006) Lens extraction in primary angle glaucoma. Br J.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Opthalmology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90(1):1-2</a:t>
            </a:r>
          </a:p>
          <a:p>
            <a:pPr marL="118872" indent="0">
              <a:buNone/>
            </a:pPr>
            <a:endParaRPr lang="en-GB" sz="1400" dirty="0"/>
          </a:p>
          <a:p>
            <a:pPr lvl="7"/>
            <a:endParaRPr lang="en-GB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Prognosis 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Untreated angle closure glaucoma can cause blindness in one eye – 33 to 75% compared to 11 to 27% in COAG.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Primary angle-closure glaucoma is responsible for half of all glaucoma blindness worldwide</a:t>
            </a:r>
          </a:p>
          <a:p>
            <a:r>
              <a:rPr lang="en-GB" dirty="0"/>
              <a:t>Older people, women and Asians are high risk demographic groups</a:t>
            </a:r>
          </a:p>
          <a:p>
            <a:r>
              <a:rPr lang="en-GB" dirty="0"/>
              <a:t>Most angle closure is asymptomatic</a:t>
            </a:r>
          </a:p>
          <a:p>
            <a:r>
              <a:rPr lang="en-GB" dirty="0"/>
              <a:t>Laser iridotomy is very effective in the early stages of disease.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Ocular biometric risk factors:</a:t>
            </a:r>
          </a:p>
          <a:p>
            <a:pPr lvl="1"/>
            <a:r>
              <a:rPr lang="en-GB" dirty="0"/>
              <a:t>Hypermetropic refraction with smaller anterior segment dimensions</a:t>
            </a:r>
          </a:p>
          <a:p>
            <a:pPr lvl="2">
              <a:buClrTx/>
            </a:pPr>
            <a:r>
              <a:rPr lang="en-GB" dirty="0"/>
              <a:t>Narrower drainage angle with shallow AC</a:t>
            </a:r>
          </a:p>
          <a:p>
            <a:pPr lvl="2">
              <a:buClrTx/>
            </a:pPr>
            <a:r>
              <a:rPr lang="en-GB" dirty="0"/>
              <a:t>Smaller corneal diameter</a:t>
            </a:r>
          </a:p>
          <a:p>
            <a:pPr lvl="1">
              <a:buNone/>
            </a:pPr>
            <a:endParaRPr lang="en-GB" dirty="0"/>
          </a:p>
          <a:p>
            <a:pPr lvl="1"/>
            <a:r>
              <a:rPr lang="en-GB" dirty="0"/>
              <a:t>A thicker lens, a more anteriorly positioned lens, a shorter axial length, all acting to form a shallower anterior chamber. </a:t>
            </a:r>
          </a:p>
          <a:p>
            <a:pPr marL="457200" lvl="1" indent="0">
              <a:buNone/>
            </a:pPr>
            <a:r>
              <a:rPr lang="en-GB" sz="1200" dirty="0"/>
              <a:t>Amerasinghe N, Aung T. </a:t>
            </a:r>
            <a:r>
              <a:rPr lang="en-GB" sz="1200" dirty="0" err="1"/>
              <a:t>Angle-closure:risk</a:t>
            </a:r>
            <a:r>
              <a:rPr lang="en-GB" sz="1200" dirty="0"/>
              <a:t> factors, diagnosis and treatment. Prog Brain Res. 2008;173:31-35.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these signs should be considered in the management plan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Good grading system of the anterior segment</a:t>
            </a:r>
          </a:p>
          <a:p>
            <a:pPr lvl="2">
              <a:buClrTx/>
            </a:pPr>
            <a:r>
              <a:rPr lang="en-GB" dirty="0"/>
              <a:t>Complex process – needs training and experience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Classification of ACG</a:t>
            </a:r>
          </a:p>
          <a:p>
            <a:pPr lvl="1"/>
            <a:r>
              <a:rPr lang="en-GB" dirty="0"/>
              <a:t>Based on presence or absence of symptoms</a:t>
            </a:r>
          </a:p>
          <a:p>
            <a:pPr lvl="2">
              <a:buClrTx/>
            </a:pPr>
            <a:r>
              <a:rPr lang="en-GB" dirty="0"/>
              <a:t>Acute</a:t>
            </a:r>
          </a:p>
          <a:p>
            <a:pPr lvl="2">
              <a:buClrTx/>
            </a:pPr>
            <a:r>
              <a:rPr lang="en-GB" dirty="0"/>
              <a:t>Sub-acute or Intermittent</a:t>
            </a:r>
          </a:p>
          <a:p>
            <a:pPr lvl="2">
              <a:buClrTx/>
            </a:pPr>
            <a:r>
              <a:rPr lang="en-GB" dirty="0"/>
              <a:t>Chronic</a:t>
            </a:r>
          </a:p>
          <a:p>
            <a:pPr lvl="1"/>
            <a:r>
              <a:rPr lang="en-GB" dirty="0"/>
              <a:t>For use in prevalence Surveys</a:t>
            </a:r>
          </a:p>
          <a:p>
            <a:pPr lvl="2">
              <a:buClrTx/>
            </a:pPr>
            <a:r>
              <a:rPr lang="en-GB" dirty="0"/>
              <a:t>Primary angle closure suspect – </a:t>
            </a:r>
            <a:r>
              <a:rPr lang="en-GB" dirty="0" err="1"/>
              <a:t>Irido</a:t>
            </a:r>
            <a:r>
              <a:rPr lang="en-GB" dirty="0"/>
              <a:t>-trabecular Contact with normal IOP, disc and visual field</a:t>
            </a:r>
          </a:p>
          <a:p>
            <a:pPr lvl="2">
              <a:buClrTx/>
            </a:pPr>
            <a:r>
              <a:rPr lang="en-GB" dirty="0"/>
              <a:t>Primary angle closure – ITC + raised IOP with symptoms</a:t>
            </a:r>
          </a:p>
          <a:p>
            <a:pPr lvl="2">
              <a:buClrTx/>
            </a:pPr>
            <a:r>
              <a:rPr lang="en-GB" dirty="0"/>
              <a:t>Primary angle closure glaucoma – ITC + </a:t>
            </a:r>
            <a:r>
              <a:rPr lang="en-GB" dirty="0">
                <a:sym typeface="Wingdings"/>
              </a:rPr>
              <a:t>IOP + disc changes with field loss</a:t>
            </a:r>
          </a:p>
          <a:p>
            <a:pPr marL="768096" lvl="2" indent="0">
              <a:buClrTx/>
              <a:buNone/>
            </a:pPr>
            <a:r>
              <a:rPr lang="en-GB" sz="1300" dirty="0">
                <a:sym typeface="Wingdings"/>
              </a:rPr>
              <a:t>NICE Guidelines</a:t>
            </a:r>
            <a:endParaRPr lang="en-GB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Gonioscopy</a:t>
            </a:r>
          </a:p>
          <a:p>
            <a:pPr>
              <a:buNone/>
            </a:pPr>
            <a:endParaRPr lang="en-GB" dirty="0"/>
          </a:p>
          <a:p>
            <a:pPr lvl="2">
              <a:buClrTx/>
            </a:pPr>
            <a:r>
              <a:rPr lang="en-GB" dirty="0"/>
              <a:t> key diagnostic skill in detection and management of PACG</a:t>
            </a:r>
          </a:p>
          <a:p>
            <a:pPr marL="768096" lvl="2" indent="0">
              <a:buClrTx/>
              <a:buNone/>
            </a:pPr>
            <a:r>
              <a:rPr lang="en-GB" dirty="0"/>
              <a:t>All ophthalmologists and Optometrists with specialist interest in Glaucoma should aspire to master this. </a:t>
            </a:r>
          </a:p>
          <a:p>
            <a:pPr marL="768096" lvl="2" indent="0">
              <a:buClrTx/>
              <a:buNone/>
            </a:pPr>
            <a:r>
              <a:rPr lang="en-GB" dirty="0"/>
              <a:t>Useful references: www.gonioscopy.org</a:t>
            </a:r>
          </a:p>
          <a:p>
            <a:pPr marL="768096" lvl="2" indent="0">
              <a:buClrTx/>
              <a:buNone/>
            </a:pPr>
            <a:r>
              <a:rPr lang="en-GB" dirty="0"/>
              <a:t>                                       www.wopec.co.uk</a:t>
            </a:r>
          </a:p>
          <a:p>
            <a:pPr marL="768096" lvl="2" indent="0">
              <a:buClrTx/>
              <a:buNone/>
            </a:pPr>
            <a:r>
              <a:rPr lang="en-GB" b="1" dirty="0"/>
              <a:t>Van Herricks </a:t>
            </a:r>
            <a:r>
              <a:rPr lang="en-GB" dirty="0"/>
              <a:t>assessment of Anterior Angle in clinical practice is a common method, easily done using a slit lamp.</a:t>
            </a:r>
          </a:p>
          <a:p>
            <a:pPr marL="768096" lvl="2" indent="0">
              <a:buClrTx/>
              <a:buNone/>
            </a:pPr>
            <a:r>
              <a:rPr lang="en-GB" dirty="0"/>
              <a:t>Can be accomplished by all Optometrists.</a:t>
            </a:r>
          </a:p>
          <a:p>
            <a:pPr marL="768096" lvl="2" indent="0">
              <a:buClr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76F0-D216-400A-975E-19A65BFD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Van </a:t>
            </a:r>
            <a:r>
              <a:rPr lang="en-GB" dirty="0" err="1"/>
              <a:t>Herick’s</a:t>
            </a:r>
            <a:r>
              <a:rPr lang="en-GB" dirty="0"/>
              <a:t>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46AA-AE04-4CF2-A545-4CB047D37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GB" sz="2400" dirty="0"/>
              <a:t>It involves comparing the size of an optic section width on cornea to the gap between the section and reflection of iris, when a beam is just within the limbus at an angle of 60°</a:t>
            </a:r>
          </a:p>
          <a:p>
            <a:pPr marL="118872" indent="0">
              <a:buNone/>
            </a:pPr>
            <a:r>
              <a:rPr lang="en-GB" sz="2400" dirty="0"/>
              <a:t>Gd 2 and below- angle closure possible/very likely. </a:t>
            </a:r>
          </a:p>
          <a:p>
            <a:pPr marL="118872" indent="0">
              <a:buNone/>
            </a:pPr>
            <a:r>
              <a:rPr lang="en-GB" sz="2400" dirty="0"/>
              <a:t>Gd 0 – Angle closure indicated.</a:t>
            </a:r>
          </a:p>
          <a:p>
            <a:pPr marL="118872" indent="0">
              <a:buNone/>
            </a:pPr>
            <a:r>
              <a:rPr lang="en-GB" sz="1200" dirty="0"/>
              <a:t>Original Angle Grading: A Decimal Scale for Accuracy Optician Online Published August 2014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A8308-CFBB-4701-A89A-023B50F13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76725"/>
            <a:ext cx="61912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4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8347-7C25-45F2-8CA0-9C9FA887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Van </a:t>
            </a:r>
            <a:r>
              <a:rPr lang="en-GB" dirty="0" err="1"/>
              <a:t>Herick’s</a:t>
            </a:r>
            <a:r>
              <a:rPr lang="en-GB" dirty="0"/>
              <a:t> Technique</a:t>
            </a:r>
            <a:br>
              <a:rPr lang="en-GB" dirty="0"/>
            </a:br>
            <a:r>
              <a:rPr lang="en-US" sz="1600" b="0" i="0" dirty="0">
                <a:solidFill>
                  <a:srgbClr val="FFFF00"/>
                </a:solidFill>
                <a:effectLst/>
                <a:latin typeface="interfaceregular"/>
              </a:rPr>
              <a:t>European Glaucoma Society Terminology and Guidelines for Glaucoma, 4th Edition - Part 1</a:t>
            </a:r>
            <a:br>
              <a:rPr lang="en-US" sz="1600" b="0" i="0" dirty="0">
                <a:solidFill>
                  <a:srgbClr val="FFFF00"/>
                </a:solidFill>
                <a:effectLst/>
                <a:latin typeface="interfaceregular"/>
              </a:rPr>
            </a:br>
            <a:r>
              <a:rPr lang="en-US" sz="1600" b="0" i="0" dirty="0">
                <a:solidFill>
                  <a:srgbClr val="FFFF00"/>
                </a:solidFill>
                <a:effectLst/>
                <a:latin typeface="interfaceregular"/>
              </a:rPr>
              <a:t>Supported by the EGS Foundation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interfaceregular"/>
              </a:rPr>
            </a:br>
            <a:r>
              <a:rPr lang="en-US" sz="1600" b="0" i="1" dirty="0">
                <a:solidFill>
                  <a:srgbClr val="FFFF00"/>
                </a:solidFill>
                <a:effectLst/>
                <a:latin typeface="interfaceregular"/>
              </a:rPr>
              <a:t>British Journal of Ophthalmology 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interfaceregular"/>
              </a:rPr>
              <a:t>2017;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interfaceregular"/>
              </a:rPr>
              <a:t>101: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interfaceregular"/>
              </a:rPr>
              <a:t>1-72.</a:t>
            </a:r>
            <a:br>
              <a:rPr lang="en-US" sz="1600" b="0" i="0" dirty="0">
                <a:solidFill>
                  <a:srgbClr val="FFFF00"/>
                </a:solidFill>
                <a:effectLst/>
                <a:latin typeface="interfaceregular"/>
              </a:rPr>
            </a:br>
            <a:endParaRPr lang="en-GB" sz="16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5BDB8-6665-4C53-A2CC-8557BD8AB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556792"/>
            <a:ext cx="4032448" cy="46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0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1476</Words>
  <Application>Microsoft Office PowerPoint</Application>
  <PresentationFormat>On-screen Show (4:3)</PresentationFormat>
  <Paragraphs>177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Corbel</vt:lpstr>
      <vt:lpstr>interfaceregular</vt:lpstr>
      <vt:lpstr>Wingdings</vt:lpstr>
      <vt:lpstr>Wingdings 2</vt:lpstr>
      <vt:lpstr>Wingdings 3</vt:lpstr>
      <vt:lpstr>Module</vt:lpstr>
      <vt:lpstr>Angle Closure Glaucoma</vt:lpstr>
      <vt:lpstr>ACG</vt:lpstr>
      <vt:lpstr>ACG</vt:lpstr>
      <vt:lpstr>ACG</vt:lpstr>
      <vt:lpstr>ACG</vt:lpstr>
      <vt:lpstr>ACG</vt:lpstr>
      <vt:lpstr>ACG</vt:lpstr>
      <vt:lpstr>Van Herick’s Technique</vt:lpstr>
      <vt:lpstr>Van Herick’s Technique European Glaucoma Society Terminology and Guidelines for Glaucoma, 4th Edition - Part 1 Supported by the EGS Foundation British Journal of Ophthalmology 2017;101:1-72. </vt:lpstr>
      <vt:lpstr>Gonioscopy Grading of Angle </vt:lpstr>
      <vt:lpstr>Spaeth Classification Images from Royal Stoke University Hospital Teaching Library </vt:lpstr>
      <vt:lpstr>PowerPoint Presentation</vt:lpstr>
      <vt:lpstr>ACG</vt:lpstr>
      <vt:lpstr>ACG</vt:lpstr>
      <vt:lpstr>Causes of ACG</vt:lpstr>
      <vt:lpstr>Angle width in light and dark Images from anonymous patient Royal Stoke Hospital </vt:lpstr>
      <vt:lpstr>Effects of angle closure </vt:lpstr>
      <vt:lpstr>Pupillary Block</vt:lpstr>
      <vt:lpstr>PowerPoint Presentation</vt:lpstr>
      <vt:lpstr>Plateau iris</vt:lpstr>
      <vt:lpstr>Plateau iris</vt:lpstr>
      <vt:lpstr>Plateau iris</vt:lpstr>
      <vt:lpstr>Plateau iris</vt:lpstr>
      <vt:lpstr>PowerPoint Presentation</vt:lpstr>
      <vt:lpstr>Plateau iris</vt:lpstr>
      <vt:lpstr>Phacomorphic glaucoma</vt:lpstr>
      <vt:lpstr>Phacomorphic glaucoma</vt:lpstr>
      <vt:lpstr>Phacomorphic lens with shallow AC Following images from Royal Stoke University Hospital Teaching Library </vt:lpstr>
      <vt:lpstr>PowerPoint Presentation</vt:lpstr>
      <vt:lpstr>PowerPoint Presentation</vt:lpstr>
      <vt:lpstr>PowerPoint Presentation</vt:lpstr>
      <vt:lpstr>Treatment</vt:lpstr>
      <vt:lpstr>Prognosis ACG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 Closure Glaucoma</dc:title>
  <dc:creator>Ranjit</dc:creator>
  <cp:lastModifiedBy>Alison Lowell</cp:lastModifiedBy>
  <cp:revision>55</cp:revision>
  <dcterms:created xsi:type="dcterms:W3CDTF">2012-01-15T22:51:09Z</dcterms:created>
  <dcterms:modified xsi:type="dcterms:W3CDTF">2022-03-07T13:13:21Z</dcterms:modified>
</cp:coreProperties>
</file>