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64" r:id="rId16"/>
    <p:sldId id="265" r:id="rId17"/>
    <p:sldId id="266" r:id="rId18"/>
    <p:sldId id="259" r:id="rId19"/>
    <p:sldId id="260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1"/>
    <p:restoredTop sz="94567"/>
  </p:normalViewPr>
  <p:slideViewPr>
    <p:cSldViewPr snapToGrid="0" snapToObjects="1">
      <p:cViewPr varScale="1">
        <p:scale>
          <a:sx n="61" d="100"/>
          <a:sy n="61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1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035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353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73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297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7354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760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89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57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274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t>1/28/2019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77242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edicalretina.uhnm@nhs.ne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hesdiabetic.referrals@uhnm.nhs.u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0E895-30F5-8C45-9A2E-8A93A0448A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Referral Refinement Event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B1B138-42E0-5D42-8AA6-9F57BABC41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24th January 2019</a:t>
            </a:r>
          </a:p>
          <a:p>
            <a:r>
              <a:rPr lang="en-US" dirty="0"/>
              <a:t>North Staffs</a:t>
            </a:r>
          </a:p>
          <a:p>
            <a:r>
              <a:rPr lang="en-US" dirty="0"/>
              <a:t>Staffordshire LOC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29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Hydroxychloroquine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Virtual Clinic at UHNM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Referrals – </a:t>
            </a:r>
            <a:r>
              <a:rPr lang="en-GB" dirty="0">
                <a:solidFill>
                  <a:srgbClr val="FFFF00"/>
                </a:solidFill>
                <a:hlinkClick r:id="rId2"/>
              </a:rPr>
              <a:t>medicalretina.uhnm@nhs.net</a:t>
            </a:r>
            <a:endParaRPr lang="en-GB" dirty="0">
              <a:solidFill>
                <a:srgbClr val="FFFF00"/>
              </a:solidFill>
            </a:endParaRP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Wednesday – Friday Evenings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94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Hydroxychloroquine Screening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Base line – 6/12 of starting ideally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Annual Screening after 5 years taking HCQ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Annual Screening from beginning</a:t>
            </a:r>
          </a:p>
          <a:p>
            <a:pPr lvl="5"/>
            <a:r>
              <a:rPr lang="en-GB" dirty="0">
                <a:solidFill>
                  <a:srgbClr val="FFFF00"/>
                </a:solidFill>
              </a:rPr>
              <a:t>Tamoxifen</a:t>
            </a:r>
          </a:p>
          <a:p>
            <a:pPr lvl="5"/>
            <a:r>
              <a:rPr lang="en-GB" dirty="0">
                <a:solidFill>
                  <a:srgbClr val="FFFF00"/>
                </a:solidFill>
              </a:rPr>
              <a:t>Reduced </a:t>
            </a:r>
            <a:r>
              <a:rPr lang="en-GB" dirty="0" err="1">
                <a:solidFill>
                  <a:srgbClr val="FFFF00"/>
                </a:solidFill>
              </a:rPr>
              <a:t>eGFR</a:t>
            </a:r>
            <a:endParaRPr lang="en-GB" dirty="0">
              <a:solidFill>
                <a:srgbClr val="FFFF00"/>
              </a:solidFill>
            </a:endParaRPr>
          </a:p>
          <a:p>
            <a:pPr lvl="5"/>
            <a:r>
              <a:rPr lang="en-GB" dirty="0">
                <a:solidFill>
                  <a:srgbClr val="FFFF00"/>
                </a:solidFill>
              </a:rPr>
              <a:t>High does HCQ - &gt; 5mg/Kg per day</a:t>
            </a:r>
          </a:p>
          <a:p>
            <a:pPr lvl="5"/>
            <a:r>
              <a:rPr lang="en-GB" dirty="0">
                <a:solidFill>
                  <a:srgbClr val="FFFF00"/>
                </a:solidFill>
              </a:rPr>
              <a:t>Chloroquine</a:t>
            </a:r>
          </a:p>
          <a:p>
            <a:pPr lvl="5"/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04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Baseline Examination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Colour Fundus Photograph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Macula SD-OCT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Wide-field AF (at UHNM – not part of </a:t>
            </a:r>
            <a:r>
              <a:rPr lang="en-GB" dirty="0" err="1">
                <a:solidFill>
                  <a:srgbClr val="FFFF00"/>
                </a:solidFill>
              </a:rPr>
              <a:t>RCOphth</a:t>
            </a:r>
            <a:r>
              <a:rPr lang="en-GB" dirty="0">
                <a:solidFill>
                  <a:srgbClr val="FFFF00"/>
                </a:solidFill>
              </a:rPr>
              <a:t> Guidance)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Baseline 10-2 VF if above abnormal </a:t>
            </a:r>
          </a:p>
        </p:txBody>
      </p:sp>
    </p:spTree>
    <p:extLst>
      <p:ext uri="{BB962C8B-B14F-4D97-AF65-F5344CB8AC3E}">
        <p14:creationId xmlns:p14="http://schemas.microsoft.com/office/powerpoint/2010/main" val="3882252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Annual Screening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10-2 VF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 err="1">
                <a:solidFill>
                  <a:srgbClr val="FFFF00"/>
                </a:solidFill>
              </a:rPr>
              <a:t>Widefield</a:t>
            </a:r>
            <a:r>
              <a:rPr lang="en-GB" dirty="0">
                <a:solidFill>
                  <a:srgbClr val="FFFF00"/>
                </a:solidFill>
              </a:rPr>
              <a:t> AF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SD-OCT</a:t>
            </a:r>
          </a:p>
        </p:txBody>
      </p:sp>
    </p:spTree>
    <p:extLst>
      <p:ext uri="{BB962C8B-B14F-4D97-AF65-F5344CB8AC3E}">
        <p14:creationId xmlns:p14="http://schemas.microsoft.com/office/powerpoint/2010/main" val="350552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616" y="116633"/>
            <a:ext cx="7022554" cy="6585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8877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1514475"/>
            <a:ext cx="7789490" cy="389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81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Hydroxychloroquine retinopathy 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556792"/>
            <a:ext cx="852177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317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100" name="Picture 4" descr="Image result for Hydroxychloroquine retinopathy O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560" y="1268761"/>
            <a:ext cx="8014458" cy="450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0796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5FFCC-02E1-5B44-974D-30EAD8BFD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626534"/>
            <a:ext cx="7958331" cy="1337733"/>
          </a:xfrm>
        </p:spPr>
        <p:txBody>
          <a:bodyPr/>
          <a:lstStyle/>
          <a:p>
            <a:pPr algn="ctr"/>
            <a:r>
              <a:rPr lang="en-US" dirty="0"/>
              <a:t>Break out for discussion of referrals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9DF6B6-A75F-4B49-A703-885349D025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115"/>
          <a:stretch/>
        </p:blipFill>
        <p:spPr>
          <a:xfrm>
            <a:off x="4825101" y="1963738"/>
            <a:ext cx="3692736" cy="41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83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FC0A-949F-3945-8FCF-15699426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7894DD6-8C74-A242-842F-70274DF79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2472" y="2052638"/>
            <a:ext cx="2997993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93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3B861-CCC7-EE40-A92F-E662BEEA0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Why does it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618CF8-48A1-9949-B43E-33DA87755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524000"/>
            <a:ext cx="7796540" cy="4525944"/>
          </a:xfrm>
        </p:spPr>
        <p:txBody>
          <a:bodyPr>
            <a:normAutofit/>
          </a:bodyPr>
          <a:lstStyle/>
          <a:p>
            <a:r>
              <a:rPr lang="en-US" dirty="0"/>
              <a:t>Effective communication is paramount for both legal and patient care requirements</a:t>
            </a:r>
          </a:p>
          <a:p>
            <a:r>
              <a:rPr lang="en-US" dirty="0"/>
              <a:t>Effective communication contributes to our patients experience</a:t>
            </a:r>
          </a:p>
          <a:p>
            <a:r>
              <a:rPr lang="en-US" dirty="0"/>
              <a:t>It helps to build on our close working relationship with our ophthalmology colleagues</a:t>
            </a:r>
          </a:p>
          <a:p>
            <a:r>
              <a:rPr lang="en-US" dirty="0"/>
              <a:t>Too much/irrelevant information can be as unhelpful as a poor referral.</a:t>
            </a:r>
          </a:p>
          <a:p>
            <a:r>
              <a:rPr lang="en-US" dirty="0"/>
              <a:t>With the correct information, our patients are more likely to be seen in the correct clinic and the right timeframe.</a:t>
            </a:r>
          </a:p>
        </p:txBody>
      </p:sp>
    </p:spTree>
    <p:extLst>
      <p:ext uri="{BB962C8B-B14F-4D97-AF65-F5344CB8AC3E}">
        <p14:creationId xmlns:p14="http://schemas.microsoft.com/office/powerpoint/2010/main" val="18837924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4F6B6-F859-DA4D-896C-24AA0AF9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General Referral rules to follow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083BF-D8F1-FA4C-853E-61F6797DF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 concise</a:t>
            </a:r>
          </a:p>
          <a:p>
            <a:r>
              <a:rPr lang="en-US" b="1" dirty="0"/>
              <a:t>Be legible</a:t>
            </a:r>
          </a:p>
          <a:p>
            <a:r>
              <a:rPr lang="en-US" b="1" dirty="0"/>
              <a:t>Give an idea of action required and reason for referral</a:t>
            </a:r>
          </a:p>
          <a:p>
            <a:r>
              <a:rPr lang="en-US" b="1" dirty="0"/>
              <a:t>Follow College clinical management guidelines</a:t>
            </a:r>
          </a:p>
          <a:p>
            <a:r>
              <a:rPr lang="en-US" b="1" dirty="0"/>
              <a:t>Be decisive</a:t>
            </a:r>
          </a:p>
        </p:txBody>
      </p:sp>
    </p:spTree>
    <p:extLst>
      <p:ext uri="{BB962C8B-B14F-4D97-AF65-F5344CB8AC3E}">
        <p14:creationId xmlns:p14="http://schemas.microsoft.com/office/powerpoint/2010/main" val="1787094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Medical </a:t>
            </a:r>
            <a:r>
              <a:rPr lang="en-GB">
                <a:solidFill>
                  <a:srgbClr val="FFFF00"/>
                </a:solidFill>
              </a:rPr>
              <a:t>Retina Update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Dr Andrew Brown</a:t>
            </a:r>
          </a:p>
          <a:p>
            <a:r>
              <a:rPr lang="en-GB" dirty="0">
                <a:solidFill>
                  <a:srgbClr val="FFFF00"/>
                </a:solidFill>
              </a:rPr>
              <a:t>24/1/2019</a:t>
            </a:r>
          </a:p>
        </p:txBody>
      </p:sp>
    </p:spTree>
    <p:extLst>
      <p:ext uri="{BB962C8B-B14F-4D97-AF65-F5344CB8AC3E}">
        <p14:creationId xmlns:p14="http://schemas.microsoft.com/office/powerpoint/2010/main" val="1960060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00"/>
                </a:solidFill>
              </a:rPr>
              <a:t>Naevus</a:t>
            </a:r>
            <a:r>
              <a:rPr lang="en-GB" dirty="0">
                <a:solidFill>
                  <a:srgbClr val="FFFF00"/>
                </a:solidFill>
              </a:rPr>
              <a:t> Clinic Update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Diabetic Retinopathy Update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Hydroxychloroquine Screening</a:t>
            </a:r>
          </a:p>
        </p:txBody>
      </p:sp>
    </p:spTree>
    <p:extLst>
      <p:ext uri="{BB962C8B-B14F-4D97-AF65-F5344CB8AC3E}">
        <p14:creationId xmlns:p14="http://schemas.microsoft.com/office/powerpoint/2010/main" val="3581256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solidFill>
                  <a:srgbClr val="FFFF00"/>
                </a:solidFill>
              </a:rPr>
              <a:t>Naevus</a:t>
            </a:r>
            <a:r>
              <a:rPr lang="en-GB" dirty="0">
                <a:solidFill>
                  <a:srgbClr val="FFFF00"/>
                </a:solidFill>
              </a:rPr>
              <a:t> Update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Lesions over 2 DD refer as usual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Lesions greater than 1DD and less than 2DD need annual imaging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Lesions 1DD or less – routine eye care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Documented growth?</a:t>
            </a:r>
          </a:p>
        </p:txBody>
      </p:sp>
    </p:spTree>
    <p:extLst>
      <p:ext uri="{BB962C8B-B14F-4D97-AF65-F5344CB8AC3E}">
        <p14:creationId xmlns:p14="http://schemas.microsoft.com/office/powerpoint/2010/main" val="2576979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Diabetic Retinopathy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Referrals </a:t>
            </a:r>
            <a:r>
              <a:rPr lang="en-GB" dirty="0">
                <a:solidFill>
                  <a:srgbClr val="FFFF00"/>
                </a:solidFill>
                <a:hlinkClick r:id="rId2"/>
              </a:rPr>
              <a:t>hesdiabetic.referrals@uhnm.nhs.uk</a:t>
            </a:r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Acutely symptomatic – refer as normal</a:t>
            </a: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Referable retinopathy?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Two yearly EE – what tests should I do?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No need to inform the GP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56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Diabetic Referrals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544" y="1412777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Vitreous Haemorrhage – contact EEC – review 2/7</a:t>
            </a:r>
          </a:p>
          <a:p>
            <a:r>
              <a:rPr lang="en-GB" dirty="0">
                <a:solidFill>
                  <a:srgbClr val="FFFF00"/>
                </a:solidFill>
              </a:rPr>
              <a:t>Proliferative retinopathy – urgent referral HES – review timescale 6/52</a:t>
            </a:r>
          </a:p>
          <a:p>
            <a:r>
              <a:rPr lang="en-GB" dirty="0">
                <a:solidFill>
                  <a:srgbClr val="FFFF00"/>
                </a:solidFill>
              </a:rPr>
              <a:t>Maculopathy and Pre-proliferative DR – routine referral HES – review timescale 13/52</a:t>
            </a:r>
          </a:p>
          <a:p>
            <a:r>
              <a:rPr lang="en-GB" dirty="0">
                <a:solidFill>
                  <a:srgbClr val="FFFF00"/>
                </a:solidFill>
              </a:rPr>
              <a:t>Referral of diabetic maculopathy to macula clinic is inappropriate</a:t>
            </a:r>
          </a:p>
          <a:p>
            <a:r>
              <a:rPr lang="en-GB" dirty="0">
                <a:solidFill>
                  <a:srgbClr val="FFFF00"/>
                </a:solidFill>
              </a:rPr>
              <a:t>Sending images with </a:t>
            </a:r>
            <a:r>
              <a:rPr lang="en-GB" dirty="0" err="1">
                <a:solidFill>
                  <a:srgbClr val="FFFF00"/>
                </a:solidFill>
              </a:rPr>
              <a:t>refrerals</a:t>
            </a:r>
            <a:r>
              <a:rPr lang="en-GB" dirty="0">
                <a:solidFill>
                  <a:srgbClr val="FFFF00"/>
                </a:solidFill>
              </a:rPr>
              <a:t>?</a:t>
            </a:r>
          </a:p>
          <a:p>
            <a:r>
              <a:rPr lang="en-GB" dirty="0">
                <a:solidFill>
                  <a:srgbClr val="FFFF00"/>
                </a:solidFill>
              </a:rPr>
              <a:t>Grading definitions? – LOC website?</a:t>
            </a:r>
          </a:p>
        </p:txBody>
      </p:sp>
    </p:spTree>
    <p:extLst>
      <p:ext uri="{BB962C8B-B14F-4D97-AF65-F5344CB8AC3E}">
        <p14:creationId xmlns:p14="http://schemas.microsoft.com/office/powerpoint/2010/main" val="123355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GOS for patients under 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Two yearly refraction</a:t>
            </a:r>
          </a:p>
          <a:p>
            <a:endParaRPr lang="en-GB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FFFF00"/>
              </a:solidFill>
            </a:endParaRPr>
          </a:p>
          <a:p>
            <a:r>
              <a:rPr lang="en-GB" dirty="0">
                <a:solidFill>
                  <a:srgbClr val="FFFF00"/>
                </a:solidFill>
              </a:rPr>
              <a:t>All will have referable DR – some advanced – how to manage?</a:t>
            </a:r>
          </a:p>
        </p:txBody>
      </p:sp>
    </p:spTree>
    <p:extLst>
      <p:ext uri="{BB962C8B-B14F-4D97-AF65-F5344CB8AC3E}">
        <p14:creationId xmlns:p14="http://schemas.microsoft.com/office/powerpoint/2010/main" val="24003554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{339CE09B-9B25-454F-8C63-C2B8DAA7F274}tf16401378</Template>
  <TotalTime>0</TotalTime>
  <Words>356</Words>
  <Application>Microsoft Office PowerPoint</Application>
  <PresentationFormat>Widescreen</PresentationFormat>
  <Paragraphs>87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MS Shell Dlg 2</vt:lpstr>
      <vt:lpstr>Wingdings</vt:lpstr>
      <vt:lpstr>Wingdings 3</vt:lpstr>
      <vt:lpstr>Madison</vt:lpstr>
      <vt:lpstr>Referral Refinement Event</vt:lpstr>
      <vt:lpstr>Why does it matter</vt:lpstr>
      <vt:lpstr>General Referral rules to follow</vt:lpstr>
      <vt:lpstr>Medical Retina Update</vt:lpstr>
      <vt:lpstr>  </vt:lpstr>
      <vt:lpstr>Naevus Update</vt:lpstr>
      <vt:lpstr>Diabetic Retinopathy</vt:lpstr>
      <vt:lpstr>Diabetic Referrals</vt:lpstr>
      <vt:lpstr>GOS for patients under HES</vt:lpstr>
      <vt:lpstr>Hydroxychloroquine Screening</vt:lpstr>
      <vt:lpstr>Hydroxychloroquine Screening</vt:lpstr>
      <vt:lpstr>Baseline Examination</vt:lpstr>
      <vt:lpstr>Annual Screening</vt:lpstr>
      <vt:lpstr>PowerPoint Presentation</vt:lpstr>
      <vt:lpstr>PowerPoint Presentation</vt:lpstr>
      <vt:lpstr>PowerPoint Presentation</vt:lpstr>
      <vt:lpstr>PowerPoint Presentation</vt:lpstr>
      <vt:lpstr>Break out for discussion of referrals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Referral Refinement Event</dc:title>
  <dc:creator>Judy Lea</dc:creator>
  <cp:lastModifiedBy>Alison Lowell</cp:lastModifiedBy>
  <cp:revision>8</cp:revision>
  <dcterms:created xsi:type="dcterms:W3CDTF">2019-01-19T21:17:44Z</dcterms:created>
  <dcterms:modified xsi:type="dcterms:W3CDTF">2019-01-28T09:41:57Z</dcterms:modified>
</cp:coreProperties>
</file>