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hollins" initials="jh" lastIdx="1" clrIdx="0">
    <p:extLst>
      <p:ext uri="{19B8F6BF-5375-455C-9EA6-DF929625EA0E}">
        <p15:presenceInfo xmlns:p15="http://schemas.microsoft.com/office/powerpoint/2012/main" userId="79ab020cc7fc6a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B8"/>
    <a:srgbClr val="950F98"/>
    <a:srgbClr val="733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051" autoAdjust="0"/>
  </p:normalViewPr>
  <p:slideViewPr>
    <p:cSldViewPr snapToGrid="0">
      <p:cViewPr varScale="1">
        <p:scale>
          <a:sx n="69" d="100"/>
          <a:sy n="69" d="100"/>
        </p:scale>
        <p:origin x="16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23T14:12:18.068"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069A3-0783-4E3F-AAC8-4C02B5F579DF}" type="datetimeFigureOut">
              <a:rPr lang="en-GB" smtClean="0"/>
              <a:t>08/09/2016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9D517-F2B4-44D3-A1F4-9D37A1576017}" type="slidenum">
              <a:rPr lang="en-GB" smtClean="0"/>
              <a:t>‹#›</a:t>
            </a:fld>
            <a:endParaRPr lang="en-GB"/>
          </a:p>
        </p:txBody>
      </p:sp>
    </p:spTree>
    <p:extLst>
      <p:ext uri="{BB962C8B-B14F-4D97-AF65-F5344CB8AC3E}">
        <p14:creationId xmlns:p14="http://schemas.microsoft.com/office/powerpoint/2010/main" val="63510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Cheaper to pay us than Ophthalmologists – but still</a:t>
            </a:r>
            <a:r>
              <a:rPr lang="en-GB" baseline="0" dirty="0" smtClean="0"/>
              <a:t> more to us than an NHS sight test our fee will be £40 per check</a:t>
            </a:r>
          </a:p>
          <a:p>
            <a:r>
              <a:rPr lang="en-GB" baseline="0" dirty="0" smtClean="0"/>
              <a:t>Because ophthalmologists time is more valuable than our own :P</a:t>
            </a:r>
          </a:p>
          <a:p>
            <a:r>
              <a:rPr lang="en-GB" baseline="0" dirty="0" smtClean="0"/>
              <a:t>Patients get to come and see us (who they know) and don’t have to drag to hospitals that can, even as nice as Rowley hall is, be daunting places to go.</a:t>
            </a:r>
          </a:p>
          <a:p>
            <a:r>
              <a:rPr lang="en-GB" baseline="0" dirty="0" smtClean="0"/>
              <a:t>We have to be forward thinking as a profession and become part of the wider healthcare system. In order to stay relevant we must offer our expertise. Look at how well pharmacies promote themselves and people are starting to think of them as frontline services, the more we do the more people will come to see us</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3</a:t>
            </a:fld>
            <a:endParaRPr lang="en-GB"/>
          </a:p>
        </p:txBody>
      </p:sp>
    </p:spTree>
    <p:extLst>
      <p:ext uri="{BB962C8B-B14F-4D97-AF65-F5344CB8AC3E}">
        <p14:creationId xmlns:p14="http://schemas.microsoft.com/office/powerpoint/2010/main" val="382041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Patient will be kept under Rowley’s care and followed</a:t>
            </a:r>
            <a:r>
              <a:rPr lang="en-GB" baseline="0" dirty="0" smtClean="0"/>
              <a:t> up in </a:t>
            </a:r>
            <a:r>
              <a:rPr lang="en-GB" baseline="0" dirty="0" err="1" smtClean="0"/>
              <a:t>hes</a:t>
            </a:r>
            <a:r>
              <a:rPr lang="en-GB" baseline="0" dirty="0" smtClean="0"/>
              <a:t> – no post cat follow up with us</a:t>
            </a:r>
          </a:p>
          <a:p>
            <a:r>
              <a:rPr lang="en-GB" baseline="0" dirty="0" smtClean="0"/>
              <a:t>Drops should last 4 weeks. Patient tend to run out sooner as they don’t always get it all in their eyes, they use more than 1 drop etc. Rowley does tell patients to go back to their </a:t>
            </a:r>
            <a:r>
              <a:rPr lang="en-GB" baseline="0" dirty="0" err="1" smtClean="0"/>
              <a:t>gp</a:t>
            </a:r>
            <a:r>
              <a:rPr lang="en-GB" baseline="0" dirty="0" smtClean="0"/>
              <a:t> if that happens to have prescription refilled so they are covered for at least 4 weeks – so if they see you and they are running out give them a letter to take to GP for the reissue of their drops!!</a:t>
            </a:r>
          </a:p>
          <a:p>
            <a:r>
              <a:rPr lang="en-GB" baseline="0" dirty="0" smtClean="0"/>
              <a:t>They don’t bother to come because they’ve had no problems, they can see alright without their specs and their eyes don’t hurt so they don’t need it checked</a:t>
            </a:r>
          </a:p>
          <a:p>
            <a:r>
              <a:rPr lang="en-GB" baseline="0" dirty="0" smtClean="0"/>
              <a:t>Keep post op checks below 4 weeks please and absolutely no more than 6</a:t>
            </a:r>
          </a:p>
        </p:txBody>
      </p:sp>
      <p:sp>
        <p:nvSpPr>
          <p:cNvPr id="4" name="Slide Number Placeholder 3"/>
          <p:cNvSpPr>
            <a:spLocks noGrp="1"/>
          </p:cNvSpPr>
          <p:nvPr>
            <p:ph type="sldNum" sz="quarter" idx="10"/>
          </p:nvPr>
        </p:nvSpPr>
        <p:spPr/>
        <p:txBody>
          <a:bodyPr/>
          <a:lstStyle/>
          <a:p>
            <a:fld id="{AA79D517-F2B4-44D3-A1F4-9D37A1576017}" type="slidenum">
              <a:rPr lang="en-GB" smtClean="0"/>
              <a:t>18</a:t>
            </a:fld>
            <a:endParaRPr lang="en-GB"/>
          </a:p>
        </p:txBody>
      </p:sp>
    </p:spTree>
    <p:extLst>
      <p:ext uri="{BB962C8B-B14F-4D97-AF65-F5344CB8AC3E}">
        <p14:creationId xmlns:p14="http://schemas.microsoft.com/office/powerpoint/2010/main" val="247169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F+f</a:t>
            </a:r>
            <a:r>
              <a:rPr lang="en-GB" baseline="0" dirty="0" smtClean="0"/>
              <a:t> signs of </a:t>
            </a:r>
            <a:r>
              <a:rPr lang="en-GB" baseline="0" dirty="0" err="1" smtClean="0"/>
              <a:t>r.d.</a:t>
            </a:r>
            <a:endParaRPr lang="en-GB" baseline="0" dirty="0" smtClean="0"/>
          </a:p>
          <a:p>
            <a:r>
              <a:rPr lang="en-GB" baseline="0" dirty="0" smtClean="0"/>
              <a:t>Full </a:t>
            </a:r>
            <a:r>
              <a:rPr lang="en-GB" baseline="0" dirty="0" err="1" smtClean="0"/>
              <a:t>h+s</a:t>
            </a:r>
            <a:r>
              <a:rPr lang="en-GB" baseline="0" dirty="0" smtClean="0"/>
              <a:t> is always best practice anyway</a:t>
            </a:r>
          </a:p>
          <a:p>
            <a:r>
              <a:rPr lang="en-GB" baseline="0" dirty="0" smtClean="0"/>
              <a:t>Unaided vision bilateral esp. if considering 2</a:t>
            </a:r>
            <a:r>
              <a:rPr lang="en-GB" baseline="30000" dirty="0" smtClean="0"/>
              <a:t>nd</a:t>
            </a:r>
            <a:r>
              <a:rPr lang="en-GB" baseline="0" dirty="0" smtClean="0"/>
              <a:t> eye</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19</a:t>
            </a:fld>
            <a:endParaRPr lang="en-GB"/>
          </a:p>
        </p:txBody>
      </p:sp>
    </p:spTree>
    <p:extLst>
      <p:ext uri="{BB962C8B-B14F-4D97-AF65-F5344CB8AC3E}">
        <p14:creationId xmlns:p14="http://schemas.microsoft.com/office/powerpoint/2010/main" val="325459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Pinhole to be used if VA less than 6/12</a:t>
            </a:r>
            <a:r>
              <a:rPr lang="en-GB" baseline="0" dirty="0" smtClean="0"/>
              <a:t> and no pre </a:t>
            </a:r>
            <a:r>
              <a:rPr lang="en-GB" baseline="0" dirty="0" err="1" smtClean="0"/>
              <a:t>exisiting</a:t>
            </a:r>
            <a:r>
              <a:rPr lang="en-GB" baseline="0" dirty="0" smtClean="0"/>
              <a:t> pathology</a:t>
            </a:r>
          </a:p>
          <a:p>
            <a:r>
              <a:rPr lang="en-GB" baseline="0" dirty="0" smtClean="0"/>
              <a:t>Near </a:t>
            </a:r>
            <a:r>
              <a:rPr lang="en-GB" baseline="0" dirty="0" err="1" smtClean="0"/>
              <a:t>va</a:t>
            </a:r>
            <a:r>
              <a:rPr lang="en-GB" baseline="0" dirty="0" smtClean="0"/>
              <a:t> recorded as well</a:t>
            </a:r>
          </a:p>
          <a:p>
            <a:r>
              <a:rPr lang="en-GB" baseline="0" dirty="0" smtClean="0"/>
              <a:t>To check for abnormally low/ high </a:t>
            </a:r>
            <a:r>
              <a:rPr lang="en-GB" baseline="0" dirty="0" err="1" smtClean="0"/>
              <a:t>iop</a:t>
            </a:r>
            <a:endParaRPr lang="en-GB" baseline="0" dirty="0" smtClean="0"/>
          </a:p>
        </p:txBody>
      </p:sp>
      <p:sp>
        <p:nvSpPr>
          <p:cNvPr id="4" name="Slide Number Placeholder 3"/>
          <p:cNvSpPr>
            <a:spLocks noGrp="1"/>
          </p:cNvSpPr>
          <p:nvPr>
            <p:ph type="sldNum" sz="quarter" idx="10"/>
          </p:nvPr>
        </p:nvSpPr>
        <p:spPr/>
        <p:txBody>
          <a:bodyPr/>
          <a:lstStyle/>
          <a:p>
            <a:fld id="{AA79D517-F2B4-44D3-A1F4-9D37A1576017}" type="slidenum">
              <a:rPr lang="en-GB" smtClean="0"/>
              <a:t>20</a:t>
            </a:fld>
            <a:endParaRPr lang="en-GB"/>
          </a:p>
        </p:txBody>
      </p:sp>
    </p:spTree>
    <p:extLst>
      <p:ext uri="{BB962C8B-B14F-4D97-AF65-F5344CB8AC3E}">
        <p14:creationId xmlns:p14="http://schemas.microsoft.com/office/powerpoint/2010/main" val="1110703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Anterior or posterior </a:t>
            </a:r>
            <a:r>
              <a:rPr lang="en-GB" dirty="0" err="1" smtClean="0"/>
              <a:t>bleph</a:t>
            </a:r>
            <a:r>
              <a:rPr lang="en-GB" dirty="0" smtClean="0"/>
              <a:t> – manage in practice</a:t>
            </a:r>
          </a:p>
          <a:p>
            <a:r>
              <a:rPr lang="en-GB" dirty="0" smtClean="0"/>
              <a:t>Manage dry</a:t>
            </a:r>
            <a:r>
              <a:rPr lang="en-GB" baseline="0" dirty="0" smtClean="0"/>
              <a:t> eye in practice as appropriate – refer to </a:t>
            </a:r>
            <a:r>
              <a:rPr lang="en-GB" baseline="0" dirty="0" err="1" smtClean="0"/>
              <a:t>gp</a:t>
            </a:r>
            <a:r>
              <a:rPr lang="en-GB" baseline="0" dirty="0" smtClean="0"/>
              <a:t> for ocular lubricants if required</a:t>
            </a:r>
          </a:p>
          <a:p>
            <a:r>
              <a:rPr lang="en-GB" baseline="0" dirty="0" err="1" smtClean="0"/>
              <a:t>Esp</a:t>
            </a:r>
            <a:r>
              <a:rPr lang="en-GB" baseline="0" dirty="0" smtClean="0"/>
              <a:t> for signs of </a:t>
            </a:r>
            <a:r>
              <a:rPr lang="en-GB" baseline="0" dirty="0" err="1" smtClean="0"/>
              <a:t>endophthalmitis</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21</a:t>
            </a:fld>
            <a:endParaRPr lang="en-GB"/>
          </a:p>
        </p:txBody>
      </p:sp>
    </p:spTree>
    <p:extLst>
      <p:ext uri="{BB962C8B-B14F-4D97-AF65-F5344CB8AC3E}">
        <p14:creationId xmlns:p14="http://schemas.microsoft.com/office/powerpoint/2010/main" val="1037072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Cells and flare signs of post op anterior</a:t>
            </a:r>
            <a:r>
              <a:rPr lang="en-GB" baseline="0" dirty="0" smtClean="0"/>
              <a:t> uveitis as discussed previously. </a:t>
            </a:r>
            <a:r>
              <a:rPr lang="en-GB" baseline="0" dirty="0" err="1" smtClean="0"/>
              <a:t>Hypopyon</a:t>
            </a:r>
            <a:r>
              <a:rPr lang="en-GB" baseline="0" dirty="0" smtClean="0"/>
              <a:t> for </a:t>
            </a:r>
            <a:r>
              <a:rPr lang="en-GB" baseline="0" dirty="0" err="1" smtClean="0"/>
              <a:t>endophthalmitis</a:t>
            </a:r>
            <a:endParaRPr lang="en-GB" baseline="0" dirty="0" smtClean="0"/>
          </a:p>
          <a:p>
            <a:r>
              <a:rPr lang="en-GB" baseline="0" dirty="0" err="1" smtClean="0"/>
              <a:t>Schaefers</a:t>
            </a:r>
            <a:r>
              <a:rPr lang="en-GB" baseline="0" dirty="0" smtClean="0"/>
              <a:t> sign retinal tears detachment</a:t>
            </a:r>
          </a:p>
          <a:p>
            <a:endParaRPr lang="en-GB" baseline="0" dirty="0" smtClean="0"/>
          </a:p>
          <a:p>
            <a:r>
              <a:rPr lang="en-GB" baseline="0" dirty="0" smtClean="0"/>
              <a:t>So that’s how it should all work and then be </a:t>
            </a:r>
            <a:r>
              <a:rPr lang="en-GB" baseline="0" dirty="0" err="1" smtClean="0"/>
              <a:t>eneterd</a:t>
            </a:r>
            <a:r>
              <a:rPr lang="en-GB" baseline="0" dirty="0" smtClean="0"/>
              <a:t> onto the </a:t>
            </a:r>
            <a:r>
              <a:rPr lang="en-GB" baseline="0" dirty="0" err="1" smtClean="0"/>
              <a:t>webstar</a:t>
            </a:r>
            <a:r>
              <a:rPr lang="en-GB" baseline="0" dirty="0" smtClean="0"/>
              <a:t> module</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23</a:t>
            </a:fld>
            <a:endParaRPr lang="en-GB"/>
          </a:p>
        </p:txBody>
      </p:sp>
    </p:spTree>
    <p:extLst>
      <p:ext uri="{BB962C8B-B14F-4D97-AF65-F5344CB8AC3E}">
        <p14:creationId xmlns:p14="http://schemas.microsoft.com/office/powerpoint/2010/main" val="69699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there</a:t>
            </a:r>
            <a:r>
              <a:rPr lang="en-GB" baseline="0" dirty="0" smtClean="0"/>
              <a:t> will be cases that need referral to GP for example ocular lubricants for chronic/post op dry eye or some people as mentioned earlier will run out of their drops and need to see the GP for more</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24</a:t>
            </a:fld>
            <a:endParaRPr lang="en-GB"/>
          </a:p>
        </p:txBody>
      </p:sp>
    </p:spTree>
    <p:extLst>
      <p:ext uri="{BB962C8B-B14F-4D97-AF65-F5344CB8AC3E}">
        <p14:creationId xmlns:p14="http://schemas.microsoft.com/office/powerpoint/2010/main" val="91413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try and only refer to other providers in a real emergency CCGs very concerned about continuity of service</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26</a:t>
            </a:fld>
            <a:endParaRPr lang="en-GB"/>
          </a:p>
        </p:txBody>
      </p:sp>
    </p:spTree>
    <p:extLst>
      <p:ext uri="{BB962C8B-B14F-4D97-AF65-F5344CB8AC3E}">
        <p14:creationId xmlns:p14="http://schemas.microsoft.com/office/powerpoint/2010/main" val="317292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make best use</a:t>
            </a:r>
            <a:r>
              <a:rPr lang="en-GB" baseline="0" dirty="0" smtClean="0"/>
              <a:t> of our clinical skills and to ensure we look after our patients as best possible</a:t>
            </a:r>
          </a:p>
          <a:p>
            <a:r>
              <a:rPr lang="en-GB" baseline="0" dirty="0" smtClean="0"/>
              <a:t>H+s refraction dilation health check </a:t>
            </a:r>
            <a:r>
              <a:rPr lang="en-GB" baseline="0" dirty="0" err="1" smtClean="0"/>
              <a:t>iop</a:t>
            </a:r>
            <a:r>
              <a:rPr lang="en-GB" baseline="0" dirty="0" smtClean="0"/>
              <a:t> check</a:t>
            </a:r>
          </a:p>
          <a:p>
            <a:r>
              <a:rPr lang="en-GB" baseline="0" dirty="0" smtClean="0"/>
              <a:t>List 2</a:t>
            </a:r>
            <a:r>
              <a:rPr lang="en-GB" baseline="30000" dirty="0" smtClean="0"/>
              <a:t>nd</a:t>
            </a:r>
            <a:r>
              <a:rPr lang="en-GB" baseline="0" dirty="0" smtClean="0"/>
              <a:t> eye or discharge</a:t>
            </a:r>
          </a:p>
          <a:p>
            <a:r>
              <a:rPr lang="en-GB" baseline="0" dirty="0" smtClean="0"/>
              <a:t>Referrals routine urgent emergency</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27</a:t>
            </a:fld>
            <a:endParaRPr lang="en-GB"/>
          </a:p>
        </p:txBody>
      </p:sp>
    </p:spTree>
    <p:extLst>
      <p:ext uri="{BB962C8B-B14F-4D97-AF65-F5344CB8AC3E}">
        <p14:creationId xmlns:p14="http://schemas.microsoft.com/office/powerpoint/2010/main" val="80385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Stafford and surrounds, Cannock chase</a:t>
            </a:r>
            <a:r>
              <a:rPr lang="en-GB" baseline="0" dirty="0" smtClean="0"/>
              <a:t> </a:t>
            </a:r>
            <a:r>
              <a:rPr lang="en-GB" baseline="0" dirty="0" err="1" smtClean="0"/>
              <a:t>ccg</a:t>
            </a:r>
            <a:r>
              <a:rPr lang="en-GB" baseline="0" dirty="0" smtClean="0"/>
              <a:t>, south staffs </a:t>
            </a:r>
            <a:r>
              <a:rPr lang="en-GB" baseline="0" dirty="0" err="1" smtClean="0"/>
              <a:t>ccg</a:t>
            </a:r>
            <a:r>
              <a:rPr lang="en-GB" baseline="0" dirty="0" smtClean="0"/>
              <a:t> and east staffs </a:t>
            </a:r>
            <a:r>
              <a:rPr lang="en-GB" baseline="0" dirty="0" err="1" smtClean="0"/>
              <a:t>ccg</a:t>
            </a:r>
            <a:r>
              <a:rPr lang="en-GB" baseline="0" dirty="0" smtClean="0"/>
              <a:t> all supporting pilot</a:t>
            </a:r>
          </a:p>
          <a:p>
            <a:r>
              <a:rPr lang="en-GB" baseline="0" dirty="0" smtClean="0"/>
              <a:t>Hopefully with a successful pilot more hospitals will become part of the scheme in 12 months time</a:t>
            </a:r>
          </a:p>
          <a:p>
            <a:r>
              <a:rPr lang="en-GB" baseline="0" dirty="0" smtClean="0"/>
              <a:t>Monday and Tuesday – ill explain why that’s important later</a:t>
            </a:r>
          </a:p>
          <a:p>
            <a:r>
              <a:rPr lang="en-GB" baseline="0" dirty="0" smtClean="0"/>
              <a:t>The other ophthalmologists at Rowley are not going to be involved initially</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4</a:t>
            </a:fld>
            <a:endParaRPr lang="en-GB"/>
          </a:p>
        </p:txBody>
      </p:sp>
    </p:spTree>
    <p:extLst>
      <p:ext uri="{BB962C8B-B14F-4D97-AF65-F5344CB8AC3E}">
        <p14:creationId xmlns:p14="http://schemas.microsoft.com/office/powerpoint/2010/main" val="304749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will it</a:t>
            </a:r>
            <a:r>
              <a:rPr lang="en-GB" baseline="0" dirty="0" smtClean="0"/>
              <a:t> work if everything goes perfectly</a:t>
            </a:r>
          </a:p>
          <a:p>
            <a:r>
              <a:rPr lang="en-GB" baseline="0" dirty="0" smtClean="0"/>
              <a:t>From the beginning, it’s a very good place to start.</a:t>
            </a:r>
          </a:p>
          <a:p>
            <a:r>
              <a:rPr lang="en-GB" baseline="0" dirty="0" smtClean="0"/>
              <a:t>VA reduced currently 6/9 but could be 6/12 </a:t>
            </a:r>
            <a:r>
              <a:rPr lang="en-GB" baseline="0" dirty="0" err="1" smtClean="0"/>
              <a:t>etc</a:t>
            </a:r>
            <a:endParaRPr lang="en-GB" baseline="0" dirty="0" smtClean="0"/>
          </a:p>
          <a:p>
            <a:r>
              <a:rPr lang="en-GB" baseline="0" dirty="0" smtClean="0"/>
              <a:t>Cataract extraction by phacoemulsification. </a:t>
            </a:r>
            <a:r>
              <a:rPr lang="en-GB" baseline="0" dirty="0" err="1" smtClean="0"/>
              <a:t>Optom</a:t>
            </a:r>
            <a:r>
              <a:rPr lang="en-GB" baseline="0" dirty="0" smtClean="0"/>
              <a:t> should be on DAC scheme hopefully anyone not contact Alison and lets get on it</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5</a:t>
            </a:fld>
            <a:endParaRPr lang="en-GB"/>
          </a:p>
        </p:txBody>
      </p:sp>
    </p:spTree>
    <p:extLst>
      <p:ext uri="{BB962C8B-B14F-4D97-AF65-F5344CB8AC3E}">
        <p14:creationId xmlns:p14="http://schemas.microsoft.com/office/powerpoint/2010/main" val="3248021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Discharged</a:t>
            </a:r>
            <a:r>
              <a:rPr lang="en-GB" baseline="0" dirty="0" smtClean="0"/>
              <a:t> with drops and information as to what to do in emergency</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6</a:t>
            </a:fld>
            <a:endParaRPr lang="en-GB"/>
          </a:p>
        </p:txBody>
      </p:sp>
    </p:spTree>
    <p:extLst>
      <p:ext uri="{BB962C8B-B14F-4D97-AF65-F5344CB8AC3E}">
        <p14:creationId xmlns:p14="http://schemas.microsoft.com/office/powerpoint/2010/main" val="278621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Alison will be able to see that patients that have</a:t>
            </a:r>
            <a:r>
              <a:rPr lang="en-GB" baseline="0" dirty="0" smtClean="0"/>
              <a:t> been operated on have made appointments</a:t>
            </a:r>
          </a:p>
          <a:p>
            <a:r>
              <a:rPr lang="en-GB" baseline="0" dirty="0" smtClean="0"/>
              <a:t>No later than 6 weeks</a:t>
            </a:r>
          </a:p>
          <a:p>
            <a:r>
              <a:rPr lang="en-GB" baseline="0" dirty="0" smtClean="0"/>
              <a:t>Switch to Walsall form</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7</a:t>
            </a:fld>
            <a:endParaRPr lang="en-GB"/>
          </a:p>
        </p:txBody>
      </p:sp>
    </p:spTree>
    <p:extLst>
      <p:ext uri="{BB962C8B-B14F-4D97-AF65-F5344CB8AC3E}">
        <p14:creationId xmlns:p14="http://schemas.microsoft.com/office/powerpoint/2010/main" val="364168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Gos</a:t>
            </a:r>
            <a:r>
              <a:rPr lang="en-GB" baseline="0" dirty="0" smtClean="0"/>
              <a:t> sight test can be done at 4 week check but in my personal experience it is better to wait 6-8 so rebook patient is usually best</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8</a:t>
            </a:fld>
            <a:endParaRPr lang="en-GB"/>
          </a:p>
        </p:txBody>
      </p:sp>
    </p:spTree>
    <p:extLst>
      <p:ext uri="{BB962C8B-B14F-4D97-AF65-F5344CB8AC3E}">
        <p14:creationId xmlns:p14="http://schemas.microsoft.com/office/powerpoint/2010/main" val="102792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IOP</a:t>
            </a:r>
            <a:r>
              <a:rPr lang="en-GB" baseline="0" dirty="0" smtClean="0"/>
              <a:t> 22 – 30mmHg</a:t>
            </a:r>
          </a:p>
          <a:p>
            <a:r>
              <a:rPr lang="en-GB" baseline="0" dirty="0" smtClean="0"/>
              <a:t>Also any corneal oedema/haze following surgery</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11</a:t>
            </a:fld>
            <a:endParaRPr lang="en-GB"/>
          </a:p>
        </p:txBody>
      </p:sp>
    </p:spTree>
    <p:extLst>
      <p:ext uri="{BB962C8B-B14F-4D97-AF65-F5344CB8AC3E}">
        <p14:creationId xmlns:p14="http://schemas.microsoft.com/office/powerpoint/2010/main" val="194646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Down or away from site of wound/incision</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14</a:t>
            </a:fld>
            <a:endParaRPr lang="en-GB"/>
          </a:p>
        </p:txBody>
      </p:sp>
    </p:spTree>
    <p:extLst>
      <p:ext uri="{BB962C8B-B14F-4D97-AF65-F5344CB8AC3E}">
        <p14:creationId xmlns:p14="http://schemas.microsoft.com/office/powerpoint/2010/main" val="165237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Topical steroids normal </a:t>
            </a:r>
            <a:r>
              <a:rPr lang="en-GB" dirty="0" err="1" smtClean="0"/>
              <a:t>maxidex</a:t>
            </a:r>
            <a:r>
              <a:rPr lang="en-GB" dirty="0" smtClean="0"/>
              <a:t> or </a:t>
            </a:r>
            <a:r>
              <a:rPr lang="en-GB" dirty="0" err="1" smtClean="0"/>
              <a:t>maxitrol</a:t>
            </a:r>
            <a:endParaRPr lang="en-GB" dirty="0" smtClean="0"/>
          </a:p>
          <a:p>
            <a:r>
              <a:rPr lang="en-GB" dirty="0" smtClean="0"/>
              <a:t>This criteria agreed</a:t>
            </a:r>
            <a:r>
              <a:rPr lang="en-GB" baseline="0" dirty="0" smtClean="0"/>
              <a:t> with </a:t>
            </a:r>
            <a:r>
              <a:rPr lang="en-GB" baseline="0" dirty="0" err="1" smtClean="0"/>
              <a:t>mr</a:t>
            </a:r>
            <a:r>
              <a:rPr lang="en-GB" baseline="0" dirty="0" smtClean="0"/>
              <a:t> </a:t>
            </a:r>
            <a:r>
              <a:rPr lang="en-GB" baseline="0" dirty="0" err="1" smtClean="0"/>
              <a:t>manoj</a:t>
            </a:r>
            <a:endParaRPr lang="en-GB" dirty="0"/>
          </a:p>
        </p:txBody>
      </p:sp>
      <p:sp>
        <p:nvSpPr>
          <p:cNvPr id="4" name="Slide Number Placeholder 3"/>
          <p:cNvSpPr>
            <a:spLocks noGrp="1"/>
          </p:cNvSpPr>
          <p:nvPr>
            <p:ph type="sldNum" sz="quarter" idx="10"/>
          </p:nvPr>
        </p:nvSpPr>
        <p:spPr/>
        <p:txBody>
          <a:bodyPr/>
          <a:lstStyle/>
          <a:p>
            <a:fld id="{AA79D517-F2B4-44D3-A1F4-9D37A1576017}" type="slidenum">
              <a:rPr lang="en-GB" smtClean="0"/>
              <a:t>15</a:t>
            </a:fld>
            <a:endParaRPr lang="en-GB"/>
          </a:p>
        </p:txBody>
      </p:sp>
    </p:spTree>
    <p:extLst>
      <p:ext uri="{BB962C8B-B14F-4D97-AF65-F5344CB8AC3E}">
        <p14:creationId xmlns:p14="http://schemas.microsoft.com/office/powerpoint/2010/main" val="309774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67446B-264B-49F6-B708-A9594DD4A36D}"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306334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67446B-264B-49F6-B708-A9594DD4A36D}"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329694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67446B-264B-49F6-B708-A9594DD4A36D}"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323562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67446B-264B-49F6-B708-A9594DD4A36D}"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275290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7446B-264B-49F6-B708-A9594DD4A36D}"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263514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67446B-264B-49F6-B708-A9594DD4A36D}"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273005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67446B-264B-49F6-B708-A9594DD4A36D}" type="datetimeFigureOut">
              <a:rPr lang="en-GB" smtClean="0"/>
              <a:t>08/09/2016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40941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67446B-264B-49F6-B708-A9594DD4A36D}" type="datetimeFigureOut">
              <a:rPr lang="en-GB" smtClean="0"/>
              <a:t>08/09/2016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240507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7446B-264B-49F6-B708-A9594DD4A36D}" type="datetimeFigureOut">
              <a:rPr lang="en-GB" smtClean="0"/>
              <a:t>08/09/2016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362990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7446B-264B-49F6-B708-A9594DD4A36D}"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65727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7446B-264B-49F6-B708-A9594DD4A36D}"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CFB736-3E4F-4241-84F5-D18F5CBAE4F0}" type="slidenum">
              <a:rPr lang="en-GB" smtClean="0"/>
              <a:t>‹#›</a:t>
            </a:fld>
            <a:endParaRPr lang="en-GB"/>
          </a:p>
        </p:txBody>
      </p:sp>
    </p:spTree>
    <p:extLst>
      <p:ext uri="{BB962C8B-B14F-4D97-AF65-F5344CB8AC3E}">
        <p14:creationId xmlns:p14="http://schemas.microsoft.com/office/powerpoint/2010/main" val="357784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100B8">
                <a:alpha val="88000"/>
              </a:srgbClr>
            </a:gs>
            <a:gs pos="48000">
              <a:srgbClr val="9100B8">
                <a:alpha val="51000"/>
              </a:srgbClr>
            </a:gs>
            <a:gs pos="100000">
              <a:srgbClr val="9100B8">
                <a:alpha val="23000"/>
              </a:srgb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7446B-264B-49F6-B708-A9594DD4A36D}" type="datetimeFigureOut">
              <a:rPr lang="en-GB" smtClean="0"/>
              <a:t>08/09/2016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FB736-3E4F-4241-84F5-D18F5CBAE4F0}" type="slidenum">
              <a:rPr lang="en-GB" smtClean="0"/>
              <a:t>‹#›</a:t>
            </a:fld>
            <a:endParaRPr lang="en-GB"/>
          </a:p>
        </p:txBody>
      </p:sp>
    </p:spTree>
    <p:extLst>
      <p:ext uri="{BB962C8B-B14F-4D97-AF65-F5344CB8AC3E}">
        <p14:creationId xmlns:p14="http://schemas.microsoft.com/office/powerpoint/2010/main" val="86961097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Post-operative Cataract Service</a:t>
            </a:r>
            <a:endParaRPr lang="en-GB" dirty="0"/>
          </a:p>
        </p:txBody>
      </p:sp>
      <p:sp>
        <p:nvSpPr>
          <p:cNvPr id="4" name="TextBox 1"/>
          <p:cNvSpPr txBox="1">
            <a:spLocks noGrp="1" noChangeArrowheads="1"/>
          </p:cNvSpPr>
          <p:nvPr>
            <p:ph type="subTitle" idx="1"/>
          </p:nvPr>
        </p:nvSpPr>
        <p:spPr bwMode="auto">
          <a:xfrm>
            <a:off x="2942772" y="4284210"/>
            <a:ext cx="5243285"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a:t>John Hollins</a:t>
            </a:r>
          </a:p>
          <a:p>
            <a:pPr eaLnBrk="1" hangingPunct="1"/>
            <a:r>
              <a:rPr lang="en-GB" altLang="en-US" sz="2000" dirty="0"/>
              <a:t>Clinical Governance and Performance Lead (cataract </a:t>
            </a:r>
            <a:r>
              <a:rPr lang="en-GB" altLang="en-US" sz="2000" dirty="0" smtClean="0"/>
              <a:t>services) Primary </a:t>
            </a:r>
            <a:r>
              <a:rPr lang="en-GB" altLang="en-US" sz="2000" dirty="0" err="1" smtClean="0"/>
              <a:t>Eyecare</a:t>
            </a:r>
            <a:r>
              <a:rPr lang="en-GB" altLang="en-US" sz="2000" dirty="0" smtClean="0"/>
              <a:t> (Shropshire and Staffordshire) Ltd </a:t>
            </a:r>
          </a:p>
          <a:p>
            <a:pPr eaLnBrk="1" hangingPunct="1"/>
            <a:r>
              <a:rPr lang="en-GB" altLang="en-US" sz="2000" dirty="0" smtClean="0"/>
              <a:t>A SASPEC presentation</a:t>
            </a:r>
            <a:endParaRPr lang="en-GB" altLang="en-US" sz="2000" dirty="0"/>
          </a:p>
        </p:txBody>
      </p:sp>
      <p:pic>
        <p:nvPicPr>
          <p:cNvPr id="5" name="Picture 4" descr="C:\Users\Ian\Pictures\staffsloclogo2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290621"/>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429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66" y="687827"/>
            <a:ext cx="6082748" cy="2139489"/>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080" y="4211713"/>
            <a:ext cx="5982920" cy="2552516"/>
          </a:xfrm>
          <a:prstGeom prst="rect">
            <a:avLst/>
          </a:prstGeom>
        </p:spPr>
      </p:pic>
      <p:sp>
        <p:nvSpPr>
          <p:cNvPr id="6" name="TextBox 5"/>
          <p:cNvSpPr txBox="1"/>
          <p:nvPr/>
        </p:nvSpPr>
        <p:spPr>
          <a:xfrm>
            <a:off x="0" y="3196349"/>
            <a:ext cx="3173978" cy="1754326"/>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Posterior capsular Opacification</a:t>
            </a:r>
          </a:p>
          <a:p>
            <a:endParaRPr lang="en-US" dirty="0"/>
          </a:p>
          <a:p>
            <a:pPr marL="285750" indent="-285750">
              <a:buFont typeface="Wingdings" panose="05000000000000000000" pitchFamily="2" charset="2"/>
              <a:buChar char="§"/>
            </a:pPr>
            <a:r>
              <a:rPr lang="en-US" dirty="0"/>
              <a:t>Refractive surprise</a:t>
            </a:r>
          </a:p>
          <a:p>
            <a:endParaRPr lang="en-US" dirty="0"/>
          </a:p>
          <a:p>
            <a:pPr marL="28575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8563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840" y="458065"/>
            <a:ext cx="4753638" cy="4001058"/>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659" y="4459123"/>
            <a:ext cx="4390362" cy="2071300"/>
          </a:xfrm>
          <a:prstGeom prst="rect">
            <a:avLst/>
          </a:prstGeom>
        </p:spPr>
      </p:pic>
      <p:sp>
        <p:nvSpPr>
          <p:cNvPr id="4" name="TextBox 3"/>
          <p:cNvSpPr txBox="1"/>
          <p:nvPr/>
        </p:nvSpPr>
        <p:spPr>
          <a:xfrm>
            <a:off x="5963478" y="1581431"/>
            <a:ext cx="2882348"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Cystoid Macular </a:t>
            </a:r>
            <a:r>
              <a:rPr lang="en-US" dirty="0" err="1" smtClean="0"/>
              <a:t>Oedema</a:t>
            </a: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Reduced </a:t>
            </a:r>
            <a:r>
              <a:rPr lang="en-US" dirty="0"/>
              <a:t>Visual acuity (from expected)</a:t>
            </a:r>
          </a:p>
          <a:p>
            <a:pPr marL="285750" indent="-285750">
              <a:buFont typeface="Wingdings" panose="05000000000000000000" pitchFamily="2" charset="2"/>
              <a:buChar char="§"/>
            </a:pPr>
            <a:endParaRPr lang="en-US" sz="1800" kern="1200" dirty="0" smtClean="0">
              <a:solidFill>
                <a:schemeClr val="tx1"/>
              </a:solidFill>
              <a:latin typeface="+mn-lt"/>
              <a:ea typeface="+mn-ea"/>
              <a:cs typeface="+mn-cs"/>
            </a:endParaRPr>
          </a:p>
          <a:p>
            <a:pPr marL="285750" indent="-285750">
              <a:buFont typeface="Wingdings" panose="05000000000000000000" pitchFamily="2" charset="2"/>
              <a:buChar char="§"/>
            </a:pPr>
            <a:r>
              <a:rPr lang="en-US" sz="1800" kern="1200" dirty="0" smtClean="0">
                <a:solidFill>
                  <a:schemeClr val="tx1"/>
                </a:solidFill>
                <a:latin typeface="+mn-lt"/>
                <a:ea typeface="+mn-ea"/>
                <a:cs typeface="+mn-cs"/>
              </a:rPr>
              <a:t>IOP 22-30mmHg</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Corneal haze/</a:t>
            </a:r>
            <a:r>
              <a:rPr lang="en-US" dirty="0" err="1" smtClean="0"/>
              <a:t>oedema</a:t>
            </a:r>
            <a:endParaRPr lang="en-US" sz="1800" kern="1200" dirty="0">
              <a:solidFill>
                <a:schemeClr val="tx1"/>
              </a:solidFill>
              <a:latin typeface="+mn-lt"/>
              <a:ea typeface="+mn-ea"/>
              <a:cs typeface="+mn-cs"/>
            </a:endParaRPr>
          </a:p>
          <a:p>
            <a:pPr marL="285750" indent="-285750">
              <a:buFont typeface="Wingdings" panose="05000000000000000000" pitchFamily="2" charset="2"/>
              <a:buChar char="§"/>
            </a:pPr>
            <a:endParaRPr lang="en-US" dirty="0" smtClean="0"/>
          </a:p>
        </p:txBody>
      </p:sp>
    </p:spTree>
    <p:extLst>
      <p:ext uri="{BB962C8B-B14F-4D97-AF65-F5344CB8AC3E}">
        <p14:creationId xmlns:p14="http://schemas.microsoft.com/office/powerpoint/2010/main" val="29846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0585" y="0"/>
            <a:ext cx="3913415" cy="372915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538" y="0"/>
            <a:ext cx="2930047" cy="175332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29151"/>
            <a:ext cx="4791744" cy="330563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879" y="3729151"/>
            <a:ext cx="4636121" cy="2904237"/>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 y="0"/>
            <a:ext cx="5231417" cy="3729152"/>
          </a:xfrm>
          <a:prstGeom prst="rect">
            <a:avLst/>
          </a:prstGeom>
        </p:spPr>
      </p:pic>
    </p:spTree>
    <p:extLst>
      <p:ext uri="{BB962C8B-B14F-4D97-AF65-F5344CB8AC3E}">
        <p14:creationId xmlns:p14="http://schemas.microsoft.com/office/powerpoint/2010/main" val="361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Emergency (same day) referrals</a:t>
            </a:r>
            <a:endParaRPr lang="en-GB" dirty="0"/>
          </a:p>
        </p:txBody>
      </p:sp>
      <p:sp>
        <p:nvSpPr>
          <p:cNvPr id="3" name="Content Placeholder 2"/>
          <p:cNvSpPr>
            <a:spLocks noGrp="1"/>
          </p:cNvSpPr>
          <p:nvPr>
            <p:ph idx="1"/>
          </p:nvPr>
        </p:nvSpPr>
        <p:spPr/>
        <p:txBody>
          <a:bodyPr/>
          <a:lstStyle/>
          <a:p>
            <a:r>
              <a:rPr lang="en-GB" dirty="0" smtClean="0"/>
              <a:t>Retinal tears/detachments</a:t>
            </a:r>
          </a:p>
          <a:p>
            <a:r>
              <a:rPr lang="en-GB" dirty="0" smtClean="0"/>
              <a:t>Wound leak – positive </a:t>
            </a:r>
            <a:r>
              <a:rPr lang="en-GB" dirty="0" err="1" smtClean="0"/>
              <a:t>seidel</a:t>
            </a:r>
            <a:r>
              <a:rPr lang="en-GB" dirty="0" smtClean="0"/>
              <a:t> test</a:t>
            </a:r>
          </a:p>
          <a:p>
            <a:r>
              <a:rPr lang="en-GB" dirty="0" smtClean="0"/>
              <a:t>Unexplained </a:t>
            </a:r>
            <a:r>
              <a:rPr lang="en-GB" dirty="0" err="1" smtClean="0"/>
              <a:t>hypotony</a:t>
            </a:r>
            <a:endParaRPr lang="en-GB" dirty="0" smtClean="0"/>
          </a:p>
          <a:p>
            <a:r>
              <a:rPr lang="en-GB" dirty="0" smtClean="0"/>
              <a:t>Raised IOP above 30mmHg</a:t>
            </a:r>
          </a:p>
          <a:p>
            <a:r>
              <a:rPr lang="en-GB" dirty="0" smtClean="0"/>
              <a:t>Sight threatening corneal problems</a:t>
            </a:r>
          </a:p>
          <a:p>
            <a:r>
              <a:rPr lang="en-GB" dirty="0" smtClean="0"/>
              <a:t>Sympathetic </a:t>
            </a:r>
            <a:r>
              <a:rPr lang="en-GB" dirty="0" err="1" smtClean="0"/>
              <a:t>ophthalmia</a:t>
            </a:r>
            <a:endParaRPr lang="en-GB" dirty="0" smtClean="0"/>
          </a:p>
          <a:p>
            <a:r>
              <a:rPr lang="en-GB" dirty="0" err="1" smtClean="0"/>
              <a:t>Endophthalmitis</a:t>
            </a:r>
            <a:endParaRPr lang="en-GB" dirty="0" smtClean="0"/>
          </a:p>
          <a:p>
            <a:r>
              <a:rPr lang="en-GB" dirty="0" smtClean="0"/>
              <a:t>*post-op anterior uveitis</a:t>
            </a:r>
            <a:endParaRPr lang="en-GB" dirty="0"/>
          </a:p>
        </p:txBody>
      </p:sp>
    </p:spTree>
    <p:extLst>
      <p:ext uri="{BB962C8B-B14F-4D97-AF65-F5344CB8AC3E}">
        <p14:creationId xmlns:p14="http://schemas.microsoft.com/office/powerpoint/2010/main" val="6638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Seidel Test</a:t>
            </a:r>
            <a:endParaRPr lang="en-GB" dirty="0"/>
          </a:p>
        </p:txBody>
      </p:sp>
      <p:sp>
        <p:nvSpPr>
          <p:cNvPr id="3" name="Content Placeholder 2"/>
          <p:cNvSpPr>
            <a:spLocks noGrp="1"/>
          </p:cNvSpPr>
          <p:nvPr>
            <p:ph idx="1"/>
          </p:nvPr>
        </p:nvSpPr>
        <p:spPr/>
        <p:txBody>
          <a:bodyPr/>
          <a:lstStyle/>
          <a:p>
            <a:r>
              <a:rPr lang="en-GB" dirty="0" smtClean="0"/>
              <a:t>Fluorescein is instilled (best with patient looking down)</a:t>
            </a:r>
          </a:p>
          <a:p>
            <a:r>
              <a:rPr lang="en-GB" dirty="0" smtClean="0"/>
              <a:t>If there is wound leak the fluorescein dilutes and so will appear darker blue under cobalt blue filter – not yellow-green as </a:t>
            </a:r>
          </a:p>
          <a:p>
            <a:pPr marL="0" indent="0">
              <a:buNone/>
            </a:pPr>
            <a:r>
              <a:rPr lang="en-GB" dirty="0" smtClean="0"/>
              <a:t>   normal</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256" y="3552364"/>
            <a:ext cx="4791744" cy="3305636"/>
          </a:xfrm>
          <a:prstGeom prst="rect">
            <a:avLst/>
          </a:prstGeom>
        </p:spPr>
      </p:pic>
    </p:spTree>
    <p:extLst>
      <p:ext uri="{BB962C8B-B14F-4D97-AF65-F5344CB8AC3E}">
        <p14:creationId xmlns:p14="http://schemas.microsoft.com/office/powerpoint/2010/main" val="426486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Post-operative anterior uveitis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In most cases anterior uveitis needs clinical management </a:t>
            </a:r>
            <a:r>
              <a:rPr lang="en-GB" b="1" dirty="0" smtClean="0"/>
              <a:t>same day</a:t>
            </a:r>
          </a:p>
          <a:p>
            <a:endParaRPr lang="en-GB" dirty="0" smtClean="0"/>
          </a:p>
          <a:p>
            <a:r>
              <a:rPr lang="en-GB" dirty="0" smtClean="0"/>
              <a:t>If </a:t>
            </a:r>
            <a:r>
              <a:rPr lang="en-GB" dirty="0" err="1" smtClean="0"/>
              <a:t>Kanski</a:t>
            </a:r>
            <a:r>
              <a:rPr lang="en-GB" dirty="0" smtClean="0"/>
              <a:t> grade 2 or symptomatic grade 1+ then patient to use topical medication and be referred urgently to Rowley Hall (&lt;1 week)</a:t>
            </a:r>
          </a:p>
          <a:p>
            <a:r>
              <a:rPr lang="en-GB" dirty="0" err="1" smtClean="0"/>
              <a:t>Kanski</a:t>
            </a:r>
            <a:r>
              <a:rPr lang="en-GB" dirty="0" smtClean="0"/>
              <a:t> grade 2+ with accompanying symptoms then </a:t>
            </a:r>
            <a:r>
              <a:rPr lang="en-GB" b="1" dirty="0" smtClean="0"/>
              <a:t>MUST </a:t>
            </a:r>
            <a:r>
              <a:rPr lang="en-GB" dirty="0" smtClean="0"/>
              <a:t>be referred to an emergency eye clinic</a:t>
            </a:r>
          </a:p>
          <a:p>
            <a:r>
              <a:rPr lang="en-GB" dirty="0"/>
              <a:t>Post-operative anterior uveitis </a:t>
            </a:r>
            <a:r>
              <a:rPr lang="en-GB" dirty="0" err="1"/>
              <a:t>Kanski</a:t>
            </a:r>
            <a:r>
              <a:rPr lang="en-GB" dirty="0"/>
              <a:t> grade 1+ or less are not to be referred unless there are unusual </a:t>
            </a:r>
            <a:r>
              <a:rPr lang="en-GB" dirty="0" smtClean="0"/>
              <a:t>circumstances</a:t>
            </a:r>
            <a:endParaRPr lang="en-GB" dirty="0"/>
          </a:p>
        </p:txBody>
      </p:sp>
    </p:spTree>
    <p:extLst>
      <p:ext uri="{BB962C8B-B14F-4D97-AF65-F5344CB8AC3E}">
        <p14:creationId xmlns:p14="http://schemas.microsoft.com/office/powerpoint/2010/main" val="20522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Post-operative anterior uveitis</a:t>
            </a:r>
            <a:endParaRPr lang="en-GB"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9516" y="1690689"/>
            <a:ext cx="4864968" cy="5167311"/>
          </a:xfrm>
        </p:spPr>
      </p:pic>
    </p:spTree>
    <p:extLst>
      <p:ext uri="{BB962C8B-B14F-4D97-AF65-F5344CB8AC3E}">
        <p14:creationId xmlns:p14="http://schemas.microsoft.com/office/powerpoint/2010/main" val="1400422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Post-operative anterior uveitis</a:t>
            </a:r>
            <a:endParaRPr lang="en-GB" dirty="0"/>
          </a:p>
        </p:txBody>
      </p:sp>
      <p:sp>
        <p:nvSpPr>
          <p:cNvPr id="3" name="Content Placeholder 2"/>
          <p:cNvSpPr>
            <a:spLocks noGrp="1"/>
          </p:cNvSpPr>
          <p:nvPr>
            <p:ph idx="1"/>
          </p:nvPr>
        </p:nvSpPr>
        <p:spPr/>
        <p:txBody>
          <a:bodyPr>
            <a:normAutofit lnSpcReduction="10000"/>
          </a:bodyPr>
          <a:lstStyle/>
          <a:p>
            <a:r>
              <a:rPr lang="en-GB" dirty="0" smtClean="0"/>
              <a:t>Dark room</a:t>
            </a:r>
          </a:p>
          <a:p>
            <a:endParaRPr lang="en-GB" dirty="0"/>
          </a:p>
          <a:p>
            <a:r>
              <a:rPr lang="en-GB" dirty="0" smtClean="0"/>
              <a:t>1mm x 1mm slit beam – conical section</a:t>
            </a:r>
          </a:p>
          <a:p>
            <a:endParaRPr lang="en-GB" dirty="0"/>
          </a:p>
          <a:p>
            <a:r>
              <a:rPr lang="en-GB" dirty="0" smtClean="0"/>
              <a:t>High magnification (x25 and up ideally)</a:t>
            </a:r>
          </a:p>
          <a:p>
            <a:endParaRPr lang="en-GB" dirty="0"/>
          </a:p>
          <a:p>
            <a:r>
              <a:rPr lang="en-GB" dirty="0" smtClean="0"/>
              <a:t>High slit beam brightness</a:t>
            </a:r>
          </a:p>
          <a:p>
            <a:endParaRPr lang="en-GB" dirty="0"/>
          </a:p>
          <a:p>
            <a:r>
              <a:rPr lang="en-GB" dirty="0" smtClean="0"/>
              <a:t>Viewing angle 45-60 degrees</a:t>
            </a:r>
          </a:p>
          <a:p>
            <a:endParaRPr lang="en-GB" dirty="0"/>
          </a:p>
          <a:p>
            <a:endParaRPr lang="en-GB" dirty="0"/>
          </a:p>
        </p:txBody>
      </p:sp>
    </p:spTree>
    <p:extLst>
      <p:ext uri="{BB962C8B-B14F-4D97-AF65-F5344CB8AC3E}">
        <p14:creationId xmlns:p14="http://schemas.microsoft.com/office/powerpoint/2010/main" val="2656019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considerations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Complicated surgery</a:t>
            </a:r>
          </a:p>
          <a:p>
            <a:endParaRPr lang="en-GB" dirty="0"/>
          </a:p>
          <a:p>
            <a:r>
              <a:rPr lang="en-GB" dirty="0" smtClean="0"/>
              <a:t>Patient finishes their drops before they are supposed to</a:t>
            </a:r>
          </a:p>
          <a:p>
            <a:endParaRPr lang="en-GB" dirty="0"/>
          </a:p>
          <a:p>
            <a:r>
              <a:rPr lang="en-GB" dirty="0" smtClean="0"/>
              <a:t>Patient does not attend post-op follow up – practice must firstly attempt to contact patient and rebook. If no contact can be made or if the patient fails to attend a 2</a:t>
            </a:r>
            <a:r>
              <a:rPr lang="en-GB" baseline="30000" dirty="0" smtClean="0"/>
              <a:t>nd</a:t>
            </a:r>
            <a:r>
              <a:rPr lang="en-GB" dirty="0" smtClean="0"/>
              <a:t> appointment Alison is to be notified at Staffs LOC</a:t>
            </a:r>
          </a:p>
          <a:p>
            <a:endParaRPr lang="en-GB" dirty="0"/>
          </a:p>
          <a:p>
            <a:r>
              <a:rPr lang="en-GB" dirty="0" smtClean="0"/>
              <a:t>Over 4 weeks since operation</a:t>
            </a:r>
            <a:endParaRPr lang="en-GB" dirty="0"/>
          </a:p>
        </p:txBody>
      </p:sp>
    </p:spTree>
    <p:extLst>
      <p:ext uri="{BB962C8B-B14F-4D97-AF65-F5344CB8AC3E}">
        <p14:creationId xmlns:p14="http://schemas.microsoft.com/office/powerpoint/2010/main" val="220636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post-op check itself</a:t>
            </a:r>
            <a:endParaRPr lang="en-GB" dirty="0"/>
          </a:p>
        </p:txBody>
      </p:sp>
      <p:sp>
        <p:nvSpPr>
          <p:cNvPr id="3" name="Content Placeholder 2"/>
          <p:cNvSpPr>
            <a:spLocks noGrp="1"/>
          </p:cNvSpPr>
          <p:nvPr>
            <p:ph idx="1"/>
          </p:nvPr>
        </p:nvSpPr>
        <p:spPr/>
        <p:txBody>
          <a:bodyPr>
            <a:normAutofit lnSpcReduction="10000"/>
          </a:bodyPr>
          <a:lstStyle/>
          <a:p>
            <a:r>
              <a:rPr lang="en-GB" dirty="0" smtClean="0"/>
              <a:t>History and symptoms taken with extra questioning whether the patient has had any persistent pain/redness/watering/discharge since surgery or if they have had any lid swelling, light sensitivity or any new flashes or floaters</a:t>
            </a:r>
          </a:p>
          <a:p>
            <a:endParaRPr lang="en-GB" dirty="0"/>
          </a:p>
          <a:p>
            <a:r>
              <a:rPr lang="en-GB" dirty="0" smtClean="0"/>
              <a:t>If the patient is new to your practice then a full history and symptoms should be taken</a:t>
            </a:r>
          </a:p>
          <a:p>
            <a:endParaRPr lang="en-GB" dirty="0"/>
          </a:p>
          <a:p>
            <a:r>
              <a:rPr lang="en-GB" dirty="0" smtClean="0"/>
              <a:t>Measure unaided vision</a:t>
            </a:r>
            <a:endParaRPr lang="en-GB" dirty="0"/>
          </a:p>
        </p:txBody>
      </p:sp>
    </p:spTree>
    <p:extLst>
      <p:ext uri="{BB962C8B-B14F-4D97-AF65-F5344CB8AC3E}">
        <p14:creationId xmlns:p14="http://schemas.microsoft.com/office/powerpoint/2010/main" val="144950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Purpose of this evening</a:t>
            </a:r>
            <a:endParaRPr lang="en-GB" dirty="0"/>
          </a:p>
        </p:txBody>
      </p:sp>
      <p:sp>
        <p:nvSpPr>
          <p:cNvPr id="5" name="Content Placeholder 4"/>
          <p:cNvSpPr>
            <a:spLocks noGrp="1"/>
          </p:cNvSpPr>
          <p:nvPr>
            <p:ph idx="1"/>
          </p:nvPr>
        </p:nvSpPr>
        <p:spPr/>
        <p:txBody>
          <a:bodyPr/>
          <a:lstStyle/>
          <a:p>
            <a:r>
              <a:rPr lang="en-GB" dirty="0" smtClean="0"/>
              <a:t>To introduce a post-operative cataract service to South Staffordshire</a:t>
            </a:r>
          </a:p>
          <a:p>
            <a:endParaRPr lang="en-GB" dirty="0" smtClean="0"/>
          </a:p>
          <a:p>
            <a:r>
              <a:rPr lang="en-GB" dirty="0" smtClean="0"/>
              <a:t>To explain how the scheme will be utilised</a:t>
            </a:r>
          </a:p>
          <a:p>
            <a:endParaRPr lang="en-GB" dirty="0" smtClean="0"/>
          </a:p>
          <a:p>
            <a:r>
              <a:rPr lang="en-GB" dirty="0" smtClean="0"/>
              <a:t>To explain what is required of participating clinicians</a:t>
            </a:r>
          </a:p>
          <a:p>
            <a:endParaRPr lang="en-GB" dirty="0"/>
          </a:p>
          <a:p>
            <a:r>
              <a:rPr lang="en-GB" dirty="0" smtClean="0"/>
              <a:t>So you can ask any questions</a:t>
            </a:r>
            <a:endParaRPr lang="en-GB" dirty="0"/>
          </a:p>
        </p:txBody>
      </p:sp>
    </p:spTree>
    <p:extLst>
      <p:ext uri="{BB962C8B-B14F-4D97-AF65-F5344CB8AC3E}">
        <p14:creationId xmlns:p14="http://schemas.microsoft.com/office/powerpoint/2010/main" val="386779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post-op check</a:t>
            </a:r>
            <a:endParaRPr lang="en-GB" dirty="0"/>
          </a:p>
        </p:txBody>
      </p:sp>
      <p:sp>
        <p:nvSpPr>
          <p:cNvPr id="3" name="Content Placeholder 2"/>
          <p:cNvSpPr>
            <a:spLocks noGrp="1"/>
          </p:cNvSpPr>
          <p:nvPr>
            <p:ph idx="1"/>
          </p:nvPr>
        </p:nvSpPr>
        <p:spPr/>
        <p:txBody>
          <a:bodyPr/>
          <a:lstStyle/>
          <a:p>
            <a:r>
              <a:rPr lang="en-GB" dirty="0" smtClean="0"/>
              <a:t>Retinoscopy and refraction  (subjective if possible)</a:t>
            </a:r>
          </a:p>
          <a:p>
            <a:endParaRPr lang="en-GB" dirty="0"/>
          </a:p>
          <a:p>
            <a:r>
              <a:rPr lang="en-GB" dirty="0" smtClean="0"/>
              <a:t>Tonometry</a:t>
            </a:r>
          </a:p>
          <a:p>
            <a:endParaRPr lang="en-GB" dirty="0"/>
          </a:p>
          <a:p>
            <a:r>
              <a:rPr lang="en-GB" dirty="0" smtClean="0"/>
              <a:t>Dilate (1% </a:t>
            </a:r>
            <a:r>
              <a:rPr lang="en-GB" dirty="0" err="1" smtClean="0"/>
              <a:t>Tropicamide</a:t>
            </a:r>
            <a:r>
              <a:rPr lang="en-GB" dirty="0" smtClean="0"/>
              <a:t>)</a:t>
            </a:r>
          </a:p>
          <a:p>
            <a:endParaRPr lang="en-GB" dirty="0"/>
          </a:p>
          <a:p>
            <a:r>
              <a:rPr lang="en-GB" dirty="0" smtClean="0"/>
              <a:t>Health checks once dilated</a:t>
            </a:r>
            <a:endParaRPr lang="en-GB" dirty="0"/>
          </a:p>
        </p:txBody>
      </p:sp>
    </p:spTree>
    <p:extLst>
      <p:ext uri="{BB962C8B-B14F-4D97-AF65-F5344CB8AC3E}">
        <p14:creationId xmlns:p14="http://schemas.microsoft.com/office/powerpoint/2010/main" val="34703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check (not exclusive)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Anterior Eye</a:t>
            </a:r>
          </a:p>
          <a:p>
            <a:r>
              <a:rPr lang="en-GB" dirty="0" smtClean="0"/>
              <a:t>Lids and lashes: post-op oedema; blepharitis/MGD</a:t>
            </a:r>
          </a:p>
          <a:p>
            <a:r>
              <a:rPr lang="en-GB" dirty="0" smtClean="0"/>
              <a:t>Wound site: any iris in wound; </a:t>
            </a:r>
            <a:r>
              <a:rPr lang="en-GB" dirty="0"/>
              <a:t>S</a:t>
            </a:r>
            <a:r>
              <a:rPr lang="en-GB" dirty="0" smtClean="0"/>
              <a:t>eidel test; corneal staining</a:t>
            </a:r>
          </a:p>
          <a:p>
            <a:r>
              <a:rPr lang="en-GB" dirty="0" smtClean="0"/>
              <a:t>Cornea: post-operative/ chronic dry eye</a:t>
            </a:r>
          </a:p>
          <a:p>
            <a:r>
              <a:rPr lang="en-GB" dirty="0" smtClean="0"/>
              <a:t>Sclera/conjunctiva: any marked </a:t>
            </a:r>
            <a:r>
              <a:rPr lang="en-GB" dirty="0" err="1" smtClean="0"/>
              <a:t>limbal</a:t>
            </a:r>
            <a:r>
              <a:rPr lang="en-GB" dirty="0" smtClean="0"/>
              <a:t>/conjunctival injection or hyperaemia</a:t>
            </a:r>
          </a:p>
          <a:p>
            <a:r>
              <a:rPr lang="en-GB" dirty="0" smtClean="0"/>
              <a:t>Iris/pupil: check pupil is round and reactive to light; no iris </a:t>
            </a:r>
            <a:r>
              <a:rPr lang="en-GB" dirty="0" err="1" smtClean="0"/>
              <a:t>transillumination</a:t>
            </a:r>
            <a:r>
              <a:rPr lang="en-GB" dirty="0" smtClean="0"/>
              <a:t> unless already known; no damage to iris during operation</a:t>
            </a:r>
            <a:endParaRPr lang="en-GB" dirty="0"/>
          </a:p>
        </p:txBody>
      </p:sp>
    </p:spTree>
    <p:extLst>
      <p:ext uri="{BB962C8B-B14F-4D97-AF65-F5344CB8AC3E}">
        <p14:creationId xmlns:p14="http://schemas.microsoft.com/office/powerpoint/2010/main" val="143858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check (not exclusive)</a:t>
            </a:r>
            <a:endParaRPr lang="en-GB" dirty="0"/>
          </a:p>
        </p:txBody>
      </p:sp>
      <p:sp>
        <p:nvSpPr>
          <p:cNvPr id="3" name="Content Placeholder 2"/>
          <p:cNvSpPr>
            <a:spLocks noGrp="1"/>
          </p:cNvSpPr>
          <p:nvPr>
            <p:ph idx="1"/>
          </p:nvPr>
        </p:nvSpPr>
        <p:spPr/>
        <p:txBody>
          <a:bodyPr/>
          <a:lstStyle/>
          <a:p>
            <a:r>
              <a:rPr lang="en-GB" dirty="0" smtClean="0"/>
              <a:t>Intra-ocular lens implant: central no dislocation; no PCO</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356" y="4514849"/>
            <a:ext cx="2936644" cy="226922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139" y="2467555"/>
            <a:ext cx="4239217" cy="3067478"/>
          </a:xfrm>
          <a:prstGeom prst="rect">
            <a:avLst/>
          </a:prstGeom>
        </p:spPr>
      </p:pic>
    </p:spTree>
    <p:extLst>
      <p:ext uri="{BB962C8B-B14F-4D97-AF65-F5344CB8AC3E}">
        <p14:creationId xmlns:p14="http://schemas.microsoft.com/office/powerpoint/2010/main" val="25863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check (not exclusive)</a:t>
            </a:r>
            <a:endParaRPr lang="en-GB" dirty="0"/>
          </a:p>
        </p:txBody>
      </p:sp>
      <p:sp>
        <p:nvSpPr>
          <p:cNvPr id="3" name="Content Placeholder 2"/>
          <p:cNvSpPr>
            <a:spLocks noGrp="1"/>
          </p:cNvSpPr>
          <p:nvPr>
            <p:ph idx="1"/>
          </p:nvPr>
        </p:nvSpPr>
        <p:spPr/>
        <p:txBody>
          <a:bodyPr/>
          <a:lstStyle/>
          <a:p>
            <a:r>
              <a:rPr lang="en-GB" dirty="0" smtClean="0"/>
              <a:t>Anterior chamber: for cells and flare; </a:t>
            </a:r>
            <a:r>
              <a:rPr lang="en-GB" dirty="0" err="1" smtClean="0"/>
              <a:t>hypopyon</a:t>
            </a:r>
            <a:endParaRPr lang="en-GB" dirty="0" smtClean="0"/>
          </a:p>
          <a:p>
            <a:r>
              <a:rPr lang="en-GB" dirty="0" smtClean="0"/>
              <a:t>Anterior vitreous: </a:t>
            </a:r>
            <a:r>
              <a:rPr lang="en-GB" dirty="0" err="1" smtClean="0"/>
              <a:t>Shafers</a:t>
            </a:r>
            <a:r>
              <a:rPr lang="en-GB" dirty="0" smtClean="0"/>
              <a:t> signs</a:t>
            </a:r>
          </a:p>
          <a:p>
            <a:pPr marL="0" indent="0">
              <a:buNone/>
            </a:pPr>
            <a:r>
              <a:rPr lang="en-GB" b="1" dirty="0" smtClean="0"/>
              <a:t>Posterior checks</a:t>
            </a:r>
          </a:p>
          <a:p>
            <a:r>
              <a:rPr lang="en-GB" dirty="0" smtClean="0"/>
              <a:t>Peripheral fundus check for retinal tears/detachments</a:t>
            </a:r>
          </a:p>
          <a:p>
            <a:r>
              <a:rPr lang="en-GB" dirty="0" smtClean="0"/>
              <a:t>Macula: CMO</a:t>
            </a:r>
            <a:endParaRPr lang="en-GB" dirty="0"/>
          </a:p>
        </p:txBody>
      </p:sp>
    </p:spTree>
    <p:extLst>
      <p:ext uri="{BB962C8B-B14F-4D97-AF65-F5344CB8AC3E}">
        <p14:creationId xmlns:p14="http://schemas.microsoft.com/office/powerpoint/2010/main" val="193064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Referring to GP</a:t>
            </a:r>
            <a:endParaRPr lang="en-GB" dirty="0"/>
          </a:p>
        </p:txBody>
      </p:sp>
      <p:sp>
        <p:nvSpPr>
          <p:cNvPr id="3" name="Content Placeholder 2"/>
          <p:cNvSpPr>
            <a:spLocks noGrp="1"/>
          </p:cNvSpPr>
          <p:nvPr>
            <p:ph idx="1"/>
          </p:nvPr>
        </p:nvSpPr>
        <p:spPr/>
        <p:txBody>
          <a:bodyPr/>
          <a:lstStyle/>
          <a:p>
            <a:r>
              <a:rPr lang="en-GB" dirty="0" smtClean="0"/>
              <a:t>The service has been commissioned to try and reduce the overall cost to the NHS and free up Doctor’s time</a:t>
            </a:r>
          </a:p>
          <a:p>
            <a:endParaRPr lang="en-GB" dirty="0"/>
          </a:p>
          <a:p>
            <a:r>
              <a:rPr lang="en-GB" dirty="0" smtClean="0"/>
              <a:t>Referring to a GP means using Doctor’s time and so the CCG has discouraged this</a:t>
            </a:r>
          </a:p>
          <a:p>
            <a:endParaRPr lang="en-GB" dirty="0"/>
          </a:p>
          <a:p>
            <a:r>
              <a:rPr lang="en-GB" b="1" dirty="0" smtClean="0"/>
              <a:t>PLEASE</a:t>
            </a:r>
            <a:r>
              <a:rPr lang="en-GB" dirty="0" smtClean="0"/>
              <a:t> try and use referral to the GP as a last resort</a:t>
            </a:r>
            <a:endParaRPr lang="en-GB" b="1" dirty="0"/>
          </a:p>
        </p:txBody>
      </p:sp>
    </p:spTree>
    <p:extLst>
      <p:ext uri="{BB962C8B-B14F-4D97-AF65-F5344CB8AC3E}">
        <p14:creationId xmlns:p14="http://schemas.microsoft.com/office/powerpoint/2010/main" val="18511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Emergency Referrals</a:t>
            </a:r>
            <a:endParaRPr lang="en-GB" dirty="0"/>
          </a:p>
        </p:txBody>
      </p:sp>
      <p:sp>
        <p:nvSpPr>
          <p:cNvPr id="3" name="Content Placeholder 2"/>
          <p:cNvSpPr>
            <a:spLocks noGrp="1"/>
          </p:cNvSpPr>
          <p:nvPr>
            <p:ph idx="1"/>
          </p:nvPr>
        </p:nvSpPr>
        <p:spPr/>
        <p:txBody>
          <a:bodyPr/>
          <a:lstStyle/>
          <a:p>
            <a:r>
              <a:rPr lang="en-GB" dirty="0" smtClean="0"/>
              <a:t>As stated earlier Mr Manoj and Mr </a:t>
            </a:r>
            <a:r>
              <a:rPr lang="en-GB" dirty="0" err="1" smtClean="0"/>
              <a:t>Ilango</a:t>
            </a:r>
            <a:r>
              <a:rPr lang="en-GB" dirty="0" smtClean="0"/>
              <a:t> only work in Rowley Hall on Monday and Tuesday. So what happens if you see a patient for their post-op check on another day and need emergency (same day) intervention from an Ophthalmologist?</a:t>
            </a:r>
          </a:p>
          <a:p>
            <a:endParaRPr lang="en-GB" dirty="0" smtClean="0"/>
          </a:p>
          <a:p>
            <a:r>
              <a:rPr lang="en-GB" dirty="0" smtClean="0"/>
              <a:t>If the patient has a Stafford and Surrounds or Cannock Chase GP they are to be referred to New Cross, Wolverhampton for emergency appointments</a:t>
            </a:r>
            <a:endParaRPr lang="en-GB" dirty="0"/>
          </a:p>
        </p:txBody>
      </p:sp>
    </p:spTree>
    <p:extLst>
      <p:ext uri="{BB962C8B-B14F-4D97-AF65-F5344CB8AC3E}">
        <p14:creationId xmlns:p14="http://schemas.microsoft.com/office/powerpoint/2010/main" val="35310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Emergency appointments</a:t>
            </a:r>
            <a:endParaRPr lang="en-GB" dirty="0"/>
          </a:p>
        </p:txBody>
      </p:sp>
      <p:sp>
        <p:nvSpPr>
          <p:cNvPr id="3" name="Content Placeholder 2"/>
          <p:cNvSpPr>
            <a:spLocks noGrp="1"/>
          </p:cNvSpPr>
          <p:nvPr>
            <p:ph idx="1"/>
          </p:nvPr>
        </p:nvSpPr>
        <p:spPr/>
        <p:txBody>
          <a:bodyPr>
            <a:normAutofit lnSpcReduction="10000"/>
          </a:bodyPr>
          <a:lstStyle/>
          <a:p>
            <a:r>
              <a:rPr lang="en-GB" dirty="0" smtClean="0"/>
              <a:t>If the patient has a South East Staffs or East Staffs GP then they are to be referred to Queens Hospital, Burton</a:t>
            </a:r>
          </a:p>
          <a:p>
            <a:endParaRPr lang="en-GB" dirty="0"/>
          </a:p>
          <a:p>
            <a:r>
              <a:rPr lang="en-GB" dirty="0" smtClean="0"/>
              <a:t>Monday and Tuesday- refer back to Rowley Hall Fax 01785 241374 Tel 01785 238 601</a:t>
            </a:r>
          </a:p>
          <a:p>
            <a:r>
              <a:rPr lang="en-GB" dirty="0" smtClean="0"/>
              <a:t>Other days: New Cross: Fax 01902 695661 Tel 01902 695080</a:t>
            </a:r>
          </a:p>
          <a:p>
            <a:r>
              <a:rPr lang="en-GB" dirty="0" smtClean="0"/>
              <a:t>Queens: Fax 01283 536760 Tel 01283 566333 </a:t>
            </a:r>
            <a:r>
              <a:rPr lang="en-GB" dirty="0" err="1" smtClean="0"/>
              <a:t>ext</a:t>
            </a:r>
            <a:r>
              <a:rPr lang="en-GB" dirty="0" smtClean="0"/>
              <a:t> 5085</a:t>
            </a:r>
          </a:p>
        </p:txBody>
      </p:sp>
    </p:spTree>
    <p:extLst>
      <p:ext uri="{BB962C8B-B14F-4D97-AF65-F5344CB8AC3E}">
        <p14:creationId xmlns:p14="http://schemas.microsoft.com/office/powerpoint/2010/main" val="17452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a:t>
            </a:r>
            <a:endParaRPr lang="en-GB" dirty="0"/>
          </a:p>
        </p:txBody>
      </p:sp>
      <p:sp>
        <p:nvSpPr>
          <p:cNvPr id="3" name="Content Placeholder 2"/>
          <p:cNvSpPr>
            <a:spLocks noGrp="1"/>
          </p:cNvSpPr>
          <p:nvPr>
            <p:ph idx="1"/>
          </p:nvPr>
        </p:nvSpPr>
        <p:spPr/>
        <p:txBody>
          <a:bodyPr/>
          <a:lstStyle/>
          <a:p>
            <a:r>
              <a:rPr lang="en-GB" dirty="0" smtClean="0"/>
              <a:t>Why we have set up the scheme</a:t>
            </a:r>
          </a:p>
          <a:p>
            <a:endParaRPr lang="en-GB" dirty="0"/>
          </a:p>
          <a:p>
            <a:r>
              <a:rPr lang="en-GB" dirty="0" smtClean="0"/>
              <a:t>What the scheme involves</a:t>
            </a:r>
          </a:p>
          <a:p>
            <a:endParaRPr lang="en-GB" dirty="0"/>
          </a:p>
          <a:p>
            <a:r>
              <a:rPr lang="en-GB" dirty="0" smtClean="0"/>
              <a:t>What happens when all goes well (95+% of the time)</a:t>
            </a:r>
          </a:p>
          <a:p>
            <a:endParaRPr lang="en-GB" dirty="0"/>
          </a:p>
          <a:p>
            <a:r>
              <a:rPr lang="en-GB" dirty="0" smtClean="0"/>
              <a:t>What to do when not everything goes to plan</a:t>
            </a:r>
            <a:endParaRPr lang="en-GB" dirty="0"/>
          </a:p>
        </p:txBody>
      </p:sp>
    </p:spTree>
    <p:extLst>
      <p:ext uri="{BB962C8B-B14F-4D97-AF65-F5344CB8AC3E}">
        <p14:creationId xmlns:p14="http://schemas.microsoft.com/office/powerpoint/2010/main" val="17707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505793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of the Scheme</a:t>
            </a:r>
            <a:endParaRPr lang="en-GB" dirty="0"/>
          </a:p>
        </p:txBody>
      </p:sp>
      <p:sp>
        <p:nvSpPr>
          <p:cNvPr id="3" name="Content Placeholder 2"/>
          <p:cNvSpPr>
            <a:spLocks noGrp="1"/>
          </p:cNvSpPr>
          <p:nvPr>
            <p:ph idx="1"/>
          </p:nvPr>
        </p:nvSpPr>
        <p:spPr/>
        <p:txBody>
          <a:bodyPr/>
          <a:lstStyle/>
          <a:p>
            <a:r>
              <a:rPr lang="en-GB" dirty="0" smtClean="0"/>
              <a:t>Reduce NHS costs</a:t>
            </a:r>
          </a:p>
          <a:p>
            <a:endParaRPr lang="en-GB" dirty="0"/>
          </a:p>
          <a:p>
            <a:r>
              <a:rPr lang="en-GB" dirty="0" smtClean="0"/>
              <a:t>Free up Ophthalmologists’ clinic time</a:t>
            </a:r>
          </a:p>
          <a:p>
            <a:endParaRPr lang="en-GB" dirty="0"/>
          </a:p>
          <a:p>
            <a:r>
              <a:rPr lang="en-GB" dirty="0" smtClean="0"/>
              <a:t>More convenient and comfortable for patient</a:t>
            </a:r>
          </a:p>
          <a:p>
            <a:endParaRPr lang="en-GB" dirty="0"/>
          </a:p>
          <a:p>
            <a:r>
              <a:rPr lang="en-GB" dirty="0" smtClean="0"/>
              <a:t>Making use of all our skills and equipment</a:t>
            </a:r>
            <a:endParaRPr lang="en-GB" dirty="0"/>
          </a:p>
        </p:txBody>
      </p:sp>
    </p:spTree>
    <p:extLst>
      <p:ext uri="{BB962C8B-B14F-4D97-AF65-F5344CB8AC3E}">
        <p14:creationId xmlns:p14="http://schemas.microsoft.com/office/powerpoint/2010/main" val="187037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the scheme</a:t>
            </a:r>
            <a:endParaRPr lang="en-GB" dirty="0"/>
          </a:p>
        </p:txBody>
      </p:sp>
      <p:sp>
        <p:nvSpPr>
          <p:cNvPr id="3" name="Content Placeholder 2"/>
          <p:cNvSpPr>
            <a:spLocks noGrp="1"/>
          </p:cNvSpPr>
          <p:nvPr>
            <p:ph idx="1"/>
          </p:nvPr>
        </p:nvSpPr>
        <p:spPr/>
        <p:txBody>
          <a:bodyPr>
            <a:normAutofit/>
          </a:bodyPr>
          <a:lstStyle/>
          <a:p>
            <a:r>
              <a:rPr lang="en-GB" dirty="0" smtClean="0"/>
              <a:t>The post-operative cataract service is initially a 12 month pilot supporting Rowley Hall Hospital</a:t>
            </a:r>
          </a:p>
          <a:p>
            <a:endParaRPr lang="en-GB" dirty="0"/>
          </a:p>
          <a:p>
            <a:r>
              <a:rPr lang="en-GB" dirty="0" smtClean="0"/>
              <a:t>The participating Ophthalmologists at Rowley Hall will be Mr Manoj and Mr </a:t>
            </a:r>
            <a:r>
              <a:rPr lang="en-GB" dirty="0" err="1" smtClean="0"/>
              <a:t>Ilango</a:t>
            </a:r>
            <a:r>
              <a:rPr lang="en-GB" dirty="0" smtClean="0"/>
              <a:t> – their clinic days in Rowley Hall are Monday and Tuesday</a:t>
            </a:r>
          </a:p>
          <a:p>
            <a:endParaRPr lang="en-GB" dirty="0"/>
          </a:p>
        </p:txBody>
      </p:sp>
    </p:spTree>
    <p:extLst>
      <p:ext uri="{BB962C8B-B14F-4D97-AF65-F5344CB8AC3E}">
        <p14:creationId xmlns:p14="http://schemas.microsoft.com/office/powerpoint/2010/main" val="30180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it work?</a:t>
            </a:r>
            <a:endParaRPr lang="en-GB" dirty="0"/>
          </a:p>
        </p:txBody>
      </p:sp>
      <p:sp>
        <p:nvSpPr>
          <p:cNvPr id="3" name="Content Placeholder 2"/>
          <p:cNvSpPr>
            <a:spLocks noGrp="1"/>
          </p:cNvSpPr>
          <p:nvPr>
            <p:ph idx="1"/>
          </p:nvPr>
        </p:nvSpPr>
        <p:spPr/>
        <p:txBody>
          <a:bodyPr/>
          <a:lstStyle/>
          <a:p>
            <a:r>
              <a:rPr lang="en-GB" dirty="0" smtClean="0"/>
              <a:t>Patient has sight test with their Optometrist</a:t>
            </a:r>
          </a:p>
          <a:p>
            <a:endParaRPr lang="en-GB" dirty="0"/>
          </a:p>
          <a:p>
            <a:r>
              <a:rPr lang="en-GB" dirty="0" smtClean="0"/>
              <a:t>Patient’s visual acuity is reduced due to cataract</a:t>
            </a:r>
          </a:p>
          <a:p>
            <a:endParaRPr lang="en-GB" dirty="0"/>
          </a:p>
          <a:p>
            <a:r>
              <a:rPr lang="en-GB" dirty="0" smtClean="0"/>
              <a:t>Optometrist discusses options with patient leading to referral for cataract extraction</a:t>
            </a:r>
          </a:p>
          <a:p>
            <a:endParaRPr lang="en-GB" dirty="0"/>
          </a:p>
          <a:p>
            <a:r>
              <a:rPr lang="en-GB" dirty="0" smtClean="0"/>
              <a:t>Patient is referred to Rowley Hall hospital</a:t>
            </a:r>
            <a:endParaRPr lang="en-GB" dirty="0"/>
          </a:p>
        </p:txBody>
      </p:sp>
    </p:spTree>
    <p:extLst>
      <p:ext uri="{BB962C8B-B14F-4D97-AF65-F5344CB8AC3E}">
        <p14:creationId xmlns:p14="http://schemas.microsoft.com/office/powerpoint/2010/main" val="1955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it work?</a:t>
            </a:r>
            <a:endParaRPr lang="en-GB" dirty="0"/>
          </a:p>
        </p:txBody>
      </p:sp>
      <p:sp>
        <p:nvSpPr>
          <p:cNvPr id="4" name="Content Placeholder 3"/>
          <p:cNvSpPr>
            <a:spLocks noGrp="1"/>
          </p:cNvSpPr>
          <p:nvPr>
            <p:ph idx="1"/>
          </p:nvPr>
        </p:nvSpPr>
        <p:spPr/>
        <p:txBody>
          <a:bodyPr/>
          <a:lstStyle/>
          <a:p>
            <a:r>
              <a:rPr lang="en-GB" dirty="0"/>
              <a:t>Patient attends appointment at Rowley Hall for the pre-operative assessment and consents to </a:t>
            </a:r>
            <a:r>
              <a:rPr lang="en-GB" dirty="0" smtClean="0"/>
              <a:t>surgery</a:t>
            </a:r>
          </a:p>
          <a:p>
            <a:endParaRPr lang="en-GB" dirty="0"/>
          </a:p>
          <a:p>
            <a:r>
              <a:rPr lang="en-GB" dirty="0" smtClean="0"/>
              <a:t>Patient is operated on as a day case procedure by Mr Manoj or Mr </a:t>
            </a:r>
            <a:r>
              <a:rPr lang="en-GB" dirty="0" err="1" smtClean="0"/>
              <a:t>Ilango</a:t>
            </a:r>
            <a:r>
              <a:rPr lang="en-GB" dirty="0" smtClean="0"/>
              <a:t> </a:t>
            </a:r>
          </a:p>
          <a:p>
            <a:endParaRPr lang="en-GB" dirty="0" smtClean="0"/>
          </a:p>
          <a:p>
            <a:r>
              <a:rPr lang="en-GB" dirty="0" smtClean="0"/>
              <a:t>After a successful operation the patient is discharged the same day</a:t>
            </a:r>
            <a:endParaRPr lang="en-GB" dirty="0"/>
          </a:p>
        </p:txBody>
      </p:sp>
    </p:spTree>
    <p:extLst>
      <p:ext uri="{BB962C8B-B14F-4D97-AF65-F5344CB8AC3E}">
        <p14:creationId xmlns:p14="http://schemas.microsoft.com/office/powerpoint/2010/main" val="289009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it work?</a:t>
            </a:r>
            <a:endParaRPr lang="en-GB" dirty="0"/>
          </a:p>
        </p:txBody>
      </p:sp>
      <p:sp>
        <p:nvSpPr>
          <p:cNvPr id="3" name="Content Placeholder 2"/>
          <p:cNvSpPr>
            <a:spLocks noGrp="1"/>
          </p:cNvSpPr>
          <p:nvPr>
            <p:ph idx="1"/>
          </p:nvPr>
        </p:nvSpPr>
        <p:spPr/>
        <p:txBody>
          <a:bodyPr/>
          <a:lstStyle/>
          <a:p>
            <a:r>
              <a:rPr lang="en-GB" dirty="0" smtClean="0"/>
              <a:t>Patient will be given forms following surgery and told to make appointment with an accredited Optometrist</a:t>
            </a:r>
          </a:p>
          <a:p>
            <a:endParaRPr lang="en-GB" dirty="0"/>
          </a:p>
          <a:p>
            <a:r>
              <a:rPr lang="en-GB" dirty="0" smtClean="0"/>
              <a:t>Patient presents to Optometric practice to make appointment. Appointments for post-operative cataract checks should be 4 weeks following surgery and no later than 6 weeks. Once booked please add to </a:t>
            </a:r>
            <a:r>
              <a:rPr lang="en-GB" dirty="0" err="1" smtClean="0"/>
              <a:t>Webstar</a:t>
            </a:r>
            <a:r>
              <a:rPr lang="en-GB" dirty="0" smtClean="0"/>
              <a:t> immediately so that it is known that the patient has made an appointment</a:t>
            </a:r>
            <a:endParaRPr lang="en-GB" dirty="0"/>
          </a:p>
        </p:txBody>
      </p:sp>
    </p:spTree>
    <p:extLst>
      <p:ext uri="{BB962C8B-B14F-4D97-AF65-F5344CB8AC3E}">
        <p14:creationId xmlns:p14="http://schemas.microsoft.com/office/powerpoint/2010/main" val="393709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it work?</a:t>
            </a:r>
            <a:endParaRPr lang="en-GB" dirty="0"/>
          </a:p>
        </p:txBody>
      </p:sp>
      <p:sp>
        <p:nvSpPr>
          <p:cNvPr id="3" name="Content Placeholder 2"/>
          <p:cNvSpPr>
            <a:spLocks noGrp="1"/>
          </p:cNvSpPr>
          <p:nvPr>
            <p:ph idx="1"/>
          </p:nvPr>
        </p:nvSpPr>
        <p:spPr/>
        <p:txBody>
          <a:bodyPr/>
          <a:lstStyle/>
          <a:p>
            <a:r>
              <a:rPr lang="en-GB" dirty="0" smtClean="0"/>
              <a:t>Optometrist performs post-op check and:</a:t>
            </a:r>
          </a:p>
          <a:p>
            <a:endParaRPr lang="en-GB" dirty="0"/>
          </a:p>
          <a:p>
            <a:r>
              <a:rPr lang="en-GB" dirty="0" smtClean="0"/>
              <a:t>Everything  is fine, patient either does not want/need 2</a:t>
            </a:r>
            <a:r>
              <a:rPr lang="en-GB" baseline="30000" dirty="0" smtClean="0"/>
              <a:t>nd</a:t>
            </a:r>
            <a:r>
              <a:rPr lang="en-GB" dirty="0" smtClean="0"/>
              <a:t> eye operating on or this was the 2</a:t>
            </a:r>
            <a:r>
              <a:rPr lang="en-GB" baseline="30000" dirty="0" smtClean="0"/>
              <a:t>nd</a:t>
            </a:r>
            <a:r>
              <a:rPr lang="en-GB" dirty="0" smtClean="0"/>
              <a:t> extraction – patient is discharged and GOS sight test to be performed</a:t>
            </a:r>
          </a:p>
          <a:p>
            <a:endParaRPr lang="en-GB" dirty="0" smtClean="0"/>
          </a:p>
          <a:p>
            <a:r>
              <a:rPr lang="en-GB" dirty="0" smtClean="0"/>
              <a:t>Or list for 2</a:t>
            </a:r>
            <a:r>
              <a:rPr lang="en-GB" baseline="30000" dirty="0" smtClean="0"/>
              <a:t>nd</a:t>
            </a:r>
            <a:r>
              <a:rPr lang="en-GB" dirty="0" smtClean="0"/>
              <a:t> eye</a:t>
            </a:r>
            <a:endParaRPr lang="en-GB" dirty="0"/>
          </a:p>
        </p:txBody>
      </p:sp>
    </p:spTree>
    <p:extLst>
      <p:ext uri="{BB962C8B-B14F-4D97-AF65-F5344CB8AC3E}">
        <p14:creationId xmlns:p14="http://schemas.microsoft.com/office/powerpoint/2010/main" val="354654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The world is not perfect</a:t>
            </a:r>
            <a:endParaRPr lang="en-GB" dirty="0"/>
          </a:p>
        </p:txBody>
      </p:sp>
      <p:sp>
        <p:nvSpPr>
          <p:cNvPr id="3" name="Content Placeholder 2"/>
          <p:cNvSpPr>
            <a:spLocks noGrp="1"/>
          </p:cNvSpPr>
          <p:nvPr>
            <p:ph idx="1"/>
          </p:nvPr>
        </p:nvSpPr>
        <p:spPr/>
        <p:txBody>
          <a:bodyPr/>
          <a:lstStyle/>
          <a:p>
            <a:r>
              <a:rPr lang="en-GB" dirty="0" smtClean="0"/>
              <a:t>Not all post-op cataract checks will be problem free!!</a:t>
            </a:r>
          </a:p>
          <a:p>
            <a:endParaRPr lang="en-GB" dirty="0"/>
          </a:p>
          <a:p>
            <a:r>
              <a:rPr lang="en-GB" dirty="0" smtClean="0"/>
              <a:t>Therefore we need a couple of extra outcomes to choose from:</a:t>
            </a:r>
          </a:p>
          <a:p>
            <a:pPr>
              <a:buFont typeface="Wingdings" panose="05000000000000000000" pitchFamily="2" charset="2"/>
              <a:buChar char="Ø"/>
            </a:pPr>
            <a:r>
              <a:rPr lang="en-GB" dirty="0" smtClean="0"/>
              <a:t>Routine referral</a:t>
            </a:r>
          </a:p>
          <a:p>
            <a:pPr>
              <a:buFont typeface="Wingdings" panose="05000000000000000000" pitchFamily="2" charset="2"/>
              <a:buChar char="Ø"/>
            </a:pPr>
            <a:r>
              <a:rPr lang="en-GB" dirty="0" smtClean="0"/>
              <a:t>Urgent referral (to be seen within 1 week)</a:t>
            </a:r>
          </a:p>
          <a:p>
            <a:pPr>
              <a:buFont typeface="Wingdings" panose="05000000000000000000" pitchFamily="2" charset="2"/>
              <a:buChar char="Ø"/>
            </a:pPr>
            <a:r>
              <a:rPr lang="en-GB" dirty="0" smtClean="0"/>
              <a:t>Emergency (same day) referral</a:t>
            </a:r>
          </a:p>
          <a:p>
            <a:pPr>
              <a:buFont typeface="Wingdings" panose="05000000000000000000" pitchFamily="2" charset="2"/>
              <a:buChar char="Ø"/>
            </a:pPr>
            <a:r>
              <a:rPr lang="en-GB" dirty="0" smtClean="0"/>
              <a:t>(Refer to GP only in exceptional circumstances)</a:t>
            </a:r>
            <a:endParaRPr lang="en-GB" dirty="0"/>
          </a:p>
        </p:txBody>
      </p:sp>
    </p:spTree>
    <p:extLst>
      <p:ext uri="{BB962C8B-B14F-4D97-AF65-F5344CB8AC3E}">
        <p14:creationId xmlns:p14="http://schemas.microsoft.com/office/powerpoint/2010/main" val="158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1752</Words>
  <Application>Microsoft Office PowerPoint</Application>
  <PresentationFormat>On-screen Show (4:3)</PresentationFormat>
  <Paragraphs>220</Paragraphs>
  <Slides>28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Post-operative Cataract Service</vt:lpstr>
      <vt:lpstr>Purpose of this evening</vt:lpstr>
      <vt:lpstr>Aim of the Scheme</vt:lpstr>
      <vt:lpstr>About the scheme</vt:lpstr>
      <vt:lpstr>How will it work?</vt:lpstr>
      <vt:lpstr>How will it work?</vt:lpstr>
      <vt:lpstr>How will it work?</vt:lpstr>
      <vt:lpstr>How will it work?</vt:lpstr>
      <vt:lpstr>But…. The world is not perfect</vt:lpstr>
      <vt:lpstr>PowerPoint Presentation</vt:lpstr>
      <vt:lpstr>PowerPoint Presentation</vt:lpstr>
      <vt:lpstr>PowerPoint Presentation</vt:lpstr>
      <vt:lpstr>Emergency (same day) referrals</vt:lpstr>
      <vt:lpstr>Seidel Test</vt:lpstr>
      <vt:lpstr>Post-operative anterior uveitis</vt:lpstr>
      <vt:lpstr>Post-operative anterior uveitis</vt:lpstr>
      <vt:lpstr>Post-operative anterior uveitis</vt:lpstr>
      <vt:lpstr>Other considerations</vt:lpstr>
      <vt:lpstr>The post-op check itself</vt:lpstr>
      <vt:lpstr>The post-op check</vt:lpstr>
      <vt:lpstr>What to check (not exclusive)</vt:lpstr>
      <vt:lpstr>What to check (not exclusive)</vt:lpstr>
      <vt:lpstr>What to check (not exclusive)</vt:lpstr>
      <vt:lpstr>Referring to GP</vt:lpstr>
      <vt:lpstr>Emergency Referrals</vt:lpstr>
      <vt:lpstr>Emergency appointments</vt:lpstr>
      <vt:lpstr>Review</vt:lpstr>
      <vt:lpstr>Any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Post-operative Cataract Shared Care</dc:title>
  <dc:creator>john hollins</dc:creator>
  <cp:lastModifiedBy>Alison Lowell</cp:lastModifiedBy>
  <cp:revision>36</cp:revision>
  <dcterms:created xsi:type="dcterms:W3CDTF">2016-08-21T14:06:24Z</dcterms:created>
  <dcterms:modified xsi:type="dcterms:W3CDTF">2016-09-08T09:12:32Z</dcterms:modified>
</cp:coreProperties>
</file>