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7" r:id="rId2"/>
    <p:sldId id="293" r:id="rId3"/>
    <p:sldId id="294" r:id="rId4"/>
    <p:sldId id="258" r:id="rId5"/>
    <p:sldId id="322" r:id="rId6"/>
    <p:sldId id="329" r:id="rId7"/>
    <p:sldId id="330" r:id="rId8"/>
    <p:sldId id="259" r:id="rId9"/>
    <p:sldId id="260" r:id="rId10"/>
    <p:sldId id="261" r:id="rId11"/>
    <p:sldId id="262" r:id="rId12"/>
    <p:sldId id="264" r:id="rId13"/>
    <p:sldId id="263" r:id="rId14"/>
    <p:sldId id="265" r:id="rId15"/>
    <p:sldId id="323" r:id="rId16"/>
    <p:sldId id="268" r:id="rId17"/>
    <p:sldId id="269" r:id="rId18"/>
    <p:sldId id="270" r:id="rId19"/>
    <p:sldId id="271" r:id="rId20"/>
    <p:sldId id="273" r:id="rId21"/>
    <p:sldId id="295" r:id="rId22"/>
    <p:sldId id="296" r:id="rId23"/>
    <p:sldId id="272" r:id="rId24"/>
    <p:sldId id="274" r:id="rId25"/>
    <p:sldId id="297" r:id="rId26"/>
    <p:sldId id="300" r:id="rId27"/>
    <p:sldId id="301" r:id="rId28"/>
    <p:sldId id="324" r:id="rId29"/>
    <p:sldId id="276" r:id="rId30"/>
    <p:sldId id="277" r:id="rId31"/>
    <p:sldId id="298" r:id="rId32"/>
    <p:sldId id="278" r:id="rId33"/>
    <p:sldId id="325" r:id="rId34"/>
    <p:sldId id="302" r:id="rId35"/>
    <p:sldId id="279" r:id="rId36"/>
    <p:sldId id="281" r:id="rId37"/>
    <p:sldId id="304" r:id="rId38"/>
    <p:sldId id="305" r:id="rId39"/>
    <p:sldId id="306" r:id="rId40"/>
    <p:sldId id="307" r:id="rId41"/>
    <p:sldId id="308" r:id="rId42"/>
    <p:sldId id="284" r:id="rId43"/>
    <p:sldId id="299" r:id="rId44"/>
    <p:sldId id="285" r:id="rId45"/>
    <p:sldId id="288" r:id="rId46"/>
    <p:sldId id="289" r:id="rId47"/>
    <p:sldId id="287" r:id="rId48"/>
    <p:sldId id="326" r:id="rId49"/>
    <p:sldId id="309" r:id="rId50"/>
    <p:sldId id="310" r:id="rId51"/>
    <p:sldId id="318" r:id="rId52"/>
    <p:sldId id="311" r:id="rId53"/>
    <p:sldId id="327" r:id="rId54"/>
    <p:sldId id="312" r:id="rId55"/>
    <p:sldId id="319" r:id="rId56"/>
    <p:sldId id="313" r:id="rId57"/>
    <p:sldId id="314" r:id="rId58"/>
    <p:sldId id="315" r:id="rId59"/>
    <p:sldId id="316" r:id="rId60"/>
    <p:sldId id="317" r:id="rId61"/>
    <p:sldId id="320" r:id="rId62"/>
    <p:sldId id="321" r:id="rId63"/>
    <p:sldId id="328" r:id="rId64"/>
    <p:sldId id="291" r:id="rId65"/>
    <p:sldId id="292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0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EDC39-A1C1-422D-8157-8C4081D8F2FF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6F553-272F-462F-9115-F9946C8E3E9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77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>
            <a:extLst>
              <a:ext uri="{FF2B5EF4-FFF2-40B4-BE49-F238E27FC236}">
                <a16:creationId xmlns:a16="http://schemas.microsoft.com/office/drawing/2014/main" id="{E67A600A-675E-4C20-B487-D81D51D7CD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>
            <a:extLst>
              <a:ext uri="{FF2B5EF4-FFF2-40B4-BE49-F238E27FC236}">
                <a16:creationId xmlns:a16="http://schemas.microsoft.com/office/drawing/2014/main" id="{3D6E47DB-7EB3-4585-B20A-2649AC9015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C9EC478F-53AD-40C2-81A4-C3B40C6B93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63525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62413B-C015-47DC-8E06-0BD2F11D9F2C}" type="slidenum">
              <a:rPr lang="en-GB" altLang="en-US"/>
              <a:pPr eaLnBrk="1" hangingPunct="1">
                <a:spcBef>
                  <a:spcPct val="0"/>
                </a:spcBef>
              </a:pPr>
              <a:t>25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1564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4771C669-A1BF-47DC-B3CA-44AF81F5C7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1DAEC4D6-DBA4-42B4-9A96-1177706837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4F5C46CA-3632-4F85-989B-BA6AEEEB9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63525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188B7F5-4796-4B21-9455-C04783BEF5EB}" type="slidenum">
              <a:rPr lang="en-GB" altLang="en-US"/>
              <a:pPr eaLnBrk="1" hangingPunct="1">
                <a:spcBef>
                  <a:spcPct val="0"/>
                </a:spcBef>
              </a:pPr>
              <a:t>26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957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A9270A40-8296-4280-AC12-71CABC7318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55EC8406-B0E8-4403-A90D-9A1DFDE1A6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8FB4F1FF-3E2A-4F58-A780-2E4334112C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4213" indent="-263525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54100" indent="-2095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476375" indent="-2095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898650" indent="-209550" defTabSz="9128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355850" indent="-20955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13050" indent="-20955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0250" indent="-20955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27450" indent="-20955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FF8C4FA-D8EC-4765-BEA1-0B46F1E17874}" type="slidenum">
              <a:rPr lang="en-GB" altLang="en-US"/>
              <a:pPr eaLnBrk="1" hangingPunct="1">
                <a:spcBef>
                  <a:spcPct val="0"/>
                </a:spcBef>
              </a:pPr>
              <a:t>27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20884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74F3F3-DDBC-4025-9550-AB6E8344343A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56365-8C1E-4A57-BD3C-35861D2BF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19585-8FCA-4276-8141-B9381D41E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E3EA8-434F-4E3E-8B7F-32CD4DCC0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786F-9CBC-4DE9-8D23-D0A900D7E9AF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E271F-8D06-45D7-A916-B2A84A6B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B78C5-C493-40E3-9DC2-9B92ED107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744B-DFA2-498E-B352-740B5B3F2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34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0CD58-209D-45DD-B683-3A0051CB8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B87BA9-95E6-45F3-B562-F60BC9E8D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5894D-1717-4404-88E1-F587751B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786F-9CBC-4DE9-8D23-D0A900D7E9AF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2B12A-A759-42FF-AB6C-9BB97E07A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92171-ACDF-431C-B31D-4DEE4D69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744B-DFA2-498E-B352-740B5B3F2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005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A27262-164F-4080-BC1B-979B46383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3F2A74-CD10-4FE9-95AA-A40CBBC1C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3101D-434B-40A7-84B7-2EDDF6BF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786F-9CBC-4DE9-8D23-D0A900D7E9AF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51A39-6529-4CAE-B2AF-6A37B6020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081BE-234C-4B3E-930C-AF55AA25F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744B-DFA2-498E-B352-740B5B3F2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79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982CF-8F20-4510-A625-C8FC29B90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6243-8147-4321-87CB-A6664C7F7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A8F4C-82D9-42E2-A9DD-DB7D86B7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786F-9CBC-4DE9-8D23-D0A900D7E9AF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54B74-651D-44FE-B39F-E78867B82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0AD9E-ABE0-4C28-A230-399285C6B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744B-DFA2-498E-B352-740B5B3F2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455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9DEBE-419E-459F-95E0-C1011D8E4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547F1-BABC-4F64-9224-42FE47C69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5AB7C-6A0D-4F5F-9308-E08FAD58E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786F-9CBC-4DE9-8D23-D0A900D7E9AF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22C75-3D32-4A42-BD4E-F63774EF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7F1F3-2D87-44FD-AA21-031315E6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744B-DFA2-498E-B352-740B5B3F2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219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B522-4DCD-4D49-9360-D9B29CC9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30F7B-4F1F-4E0D-9B6E-A97D3E22C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49E675-5B2D-43B5-9193-1549F3EDC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2B38A-DDF6-47C7-8DA6-B97540D22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786F-9CBC-4DE9-8D23-D0A900D7E9AF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C8F765-8658-400F-BC02-1A5DDF1C1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0F4BDB-8634-475C-B80F-C9B1A96FD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744B-DFA2-498E-B352-740B5B3F2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14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03EC-FECF-417A-803A-322BDBC5F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A4214-00E6-47A5-955A-51E8EF71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1F8B1-2452-4E32-AD1B-DE6070073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3B21E-4BE6-4606-B682-8B977E692D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585F27-907B-4EC7-95F0-6C1CDCBB99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92C08B-8DAF-4614-A935-90246F500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786F-9CBC-4DE9-8D23-D0A900D7E9AF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5973D1-4B7E-4755-8553-6B66FEA0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B38F9A-CC5F-442D-BEDB-3AB30EA85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744B-DFA2-498E-B352-740B5B3F2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315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88B64-538A-489B-BFB0-7A3B2228A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524DAF-0874-4726-9724-30676DF09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786F-9CBC-4DE9-8D23-D0A900D7E9AF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348C0C-309E-40CD-ADAB-B7CE90684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7C7324-3D20-4E2E-B05A-2099A980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744B-DFA2-498E-B352-740B5B3F2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868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F4A6BD-5EC7-4D47-8E93-2218FD32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786F-9CBC-4DE9-8D23-D0A900D7E9AF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BA379-B11E-4ADE-869D-8F270183A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FF913-7452-4FDC-AA6B-50F0C98C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744B-DFA2-498E-B352-740B5B3F2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43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71761-16BA-4376-B24B-F7BB8DDA7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F8C63-32CA-4624-8CBA-213CCDBBB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E05BC-E07F-4904-ACE4-2C8C0B840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0EA92-9D74-4513-9B80-0CA5CC78A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786F-9CBC-4DE9-8D23-D0A900D7E9AF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84775-3113-45C7-9372-807651CDE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3FC58-4F19-4D14-A31C-9EB9D29CF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744B-DFA2-498E-B352-740B5B3F2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507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BC12B-A366-45C4-B382-CA6B35018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DE469D-26D6-430A-9910-357A132C73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D181DD-AC25-4B01-8817-ABC82A402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91F76-C98A-4C71-A4EC-51D0C8814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4786F-9CBC-4DE9-8D23-D0A900D7E9AF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ED3BD7-3B5A-44FA-9BD5-14E454899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F373AC-E68C-4607-A541-E8055D96B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C744B-DFA2-498E-B352-740B5B3F2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680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9CA9B9-2D3B-423F-86A1-F5379E184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31728-F9D1-4DEB-B57E-E0B2A4F35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FD443-28D8-4B30-88DA-FF948AFB8D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4786F-9CBC-4DE9-8D23-D0A900D7E9AF}" type="datetimeFigureOut">
              <a:rPr lang="en-GB" smtClean="0"/>
              <a:t>16/10/2018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331DE-BE30-4082-8052-6472143A5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03D56-1A06-48EF-B88B-3E0D8290A8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C744B-DFA2-498E-B352-740B5B3F2A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453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://www.google.co.uk/url?sa=i&amp;rct=j&amp;q=&amp;esrc=s&amp;source=images&amp;cd=&amp;cad=rja&amp;uact=8&amp;ved=0ahUKEwiOwZTCr6LLAhVL1RQKHWvYDSwQjRwIBw&amp;url=http://visionequip.net/home/erg-perg-mferg-vep-pvep-mfvep-eog/roland-consult/&amp;bvm=bv.115339255,d.d24&amp;psig=AFQjCNFIywBV_UfXUYRDtAbETatIjBhugw&amp;ust=145702077304995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co.uk/url?sa=i&amp;rct=j&amp;q=&amp;esrc=s&amp;source=images&amp;cd=&amp;cad=rja&amp;uact=8&amp;ved=0ahUKEwjN6I7ztqLLAhUCWRQKHVgMCJgQjRwIBw&amp;url=http://extras.springer.com/2007/978-3-540-32706-6/html/fig/FIG_07_03.html&amp;bvm=bv.115339255,d.d24&amp;psig=AFQjCNEIF8jetLIf2DVojCsVuYfVUDOdDA&amp;ust=1457021930118639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E4C193-DACA-4921-9D8D-1F28A6E906DD}"/>
              </a:ext>
            </a:extLst>
          </p:cNvPr>
          <p:cNvSpPr txBox="1">
            <a:spLocks/>
          </p:cNvSpPr>
          <p:nvPr/>
        </p:nvSpPr>
        <p:spPr>
          <a:xfrm>
            <a:off x="1563756" y="2535039"/>
            <a:ext cx="8998227" cy="147002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800" b="1" dirty="0">
                <a:solidFill>
                  <a:srgbClr val="002060"/>
                </a:solidFill>
              </a:rPr>
              <a:t>Hydroxychloroquine retinopathy: </a:t>
            </a:r>
          </a:p>
          <a:p>
            <a:pPr algn="ctr"/>
            <a:r>
              <a:rPr lang="en-GB" sz="4800" b="1" dirty="0">
                <a:solidFill>
                  <a:srgbClr val="002060"/>
                </a:solidFill>
              </a:rPr>
              <a:t>More common than we thought?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677FCF2-E921-4C3B-89A4-FC3D69FE50E8}"/>
              </a:ext>
            </a:extLst>
          </p:cNvPr>
          <p:cNvSpPr txBox="1">
            <a:spLocks/>
          </p:cNvSpPr>
          <p:nvPr/>
        </p:nvSpPr>
        <p:spPr>
          <a:xfrm>
            <a:off x="4087992" y="4387617"/>
            <a:ext cx="7560840" cy="9361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2400" b="1" dirty="0">
                <a:solidFill>
                  <a:schemeClr val="tx2"/>
                </a:solidFill>
              </a:rPr>
              <a:t>Omar Mahroo </a:t>
            </a:r>
          </a:p>
          <a:p>
            <a:pPr marL="0" indent="0" algn="r">
              <a:buNone/>
            </a:pPr>
            <a:r>
              <a:rPr lang="en-GB" sz="1800" b="1" dirty="0">
                <a:solidFill>
                  <a:schemeClr val="tx2"/>
                </a:solidFill>
              </a:rPr>
              <a:t>Moorfields Eye Hospital and St Thomas’ Hospital</a:t>
            </a:r>
          </a:p>
          <a:p>
            <a:pPr marL="0" indent="0" algn="r">
              <a:buNone/>
            </a:pPr>
            <a:r>
              <a:rPr lang="en-GB" sz="1800" b="1" dirty="0">
                <a:solidFill>
                  <a:schemeClr val="tx2"/>
                </a:solidFill>
              </a:rPr>
              <a:t>UCL Institute of Ophthalmology and King’s College London</a:t>
            </a:r>
          </a:p>
        </p:txBody>
      </p:sp>
      <p:pic>
        <p:nvPicPr>
          <p:cNvPr id="6" name="Picture 5" descr="KCL_box_red A4pin.eps">
            <a:extLst>
              <a:ext uri="{FF2B5EF4-FFF2-40B4-BE49-F238E27FC236}">
                <a16:creationId xmlns:a16="http://schemas.microsoft.com/office/drawing/2014/main" id="{DF064D85-14C6-402A-BB8F-E8FA4A5E6B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01382"/>
            <a:ext cx="1403648" cy="107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 descr="C:\Users\Omar\AppData\Local\Microsoft\Windows\Temporary Internet Files\Content.IE5\S29V79FJ\FFS LOGO large.png">
            <a:extLst>
              <a:ext uri="{FF2B5EF4-FFF2-40B4-BE49-F238E27FC236}">
                <a16:creationId xmlns:a16="http://schemas.microsoft.com/office/drawing/2014/main" id="{7937A81F-517B-44EA-A643-643FAB64E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792548"/>
            <a:ext cx="1205887" cy="10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A43470B-79AF-4BAD-A22E-4E6DFF7ED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82" y="64872"/>
            <a:ext cx="4297523" cy="13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59D4F98-7FC4-4E5A-B910-5D93608F6A2E}"/>
              </a:ext>
            </a:extLst>
          </p:cNvPr>
          <p:cNvGrpSpPr/>
          <p:nvPr/>
        </p:nvGrpSpPr>
        <p:grpSpPr>
          <a:xfrm>
            <a:off x="10055022" y="6093296"/>
            <a:ext cx="1944216" cy="576064"/>
            <a:chOff x="7019801" y="5949280"/>
            <a:chExt cx="1944687" cy="6492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FFE7C8-C91B-46CA-B327-D1FE2E2BB5AD}"/>
                </a:ext>
              </a:extLst>
            </p:cNvPr>
            <p:cNvSpPr/>
            <p:nvPr/>
          </p:nvSpPr>
          <p:spPr>
            <a:xfrm>
              <a:off x="7019801" y="5949280"/>
              <a:ext cx="1944687" cy="64928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12" name="Picture 22" descr="Home">
              <a:extLst>
                <a:ext uri="{FF2B5EF4-FFF2-40B4-BE49-F238E27FC236}">
                  <a16:creationId xmlns:a16="http://schemas.microsoft.com/office/drawing/2014/main" id="{976193A0-2896-493F-8EE6-6E8B84ABE1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7" b="2808"/>
            <a:stretch>
              <a:fillRect/>
            </a:stretch>
          </p:blipFill>
          <p:spPr bwMode="auto">
            <a:xfrm>
              <a:off x="7119813" y="6028655"/>
              <a:ext cx="1724025" cy="439738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4A6EB39-2C5F-408D-916C-1CA036CF343A}"/>
              </a:ext>
            </a:extLst>
          </p:cNvPr>
          <p:cNvSpPr txBox="1"/>
          <p:nvPr/>
        </p:nvSpPr>
        <p:spPr>
          <a:xfrm>
            <a:off x="251520" y="1549288"/>
            <a:ext cx="23526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</a:rPr>
              <a:t>Stafford Meeting</a:t>
            </a:r>
          </a:p>
          <a:p>
            <a:r>
              <a:rPr lang="en-GB" sz="2400" b="1" dirty="0">
                <a:solidFill>
                  <a:schemeClr val="tx2"/>
                </a:solidFill>
              </a:rPr>
              <a:t>October 2018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604A33-F6B0-4219-B923-54444559BA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522" t="23738" r="1581" b="63041"/>
          <a:stretch/>
        </p:blipFill>
        <p:spPr>
          <a:xfrm>
            <a:off x="3163303" y="64873"/>
            <a:ext cx="3279747" cy="5818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6D668F-AD39-4F86-AE25-F37E81F2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224" y="5838635"/>
            <a:ext cx="4234374" cy="973905"/>
          </a:xfrm>
          <a:prstGeom prst="rect">
            <a:avLst/>
          </a:prstGeom>
        </p:spPr>
      </p:pic>
      <p:pic>
        <p:nvPicPr>
          <p:cNvPr id="15" name="Picture 40">
            <a:extLst>
              <a:ext uri="{FF2B5EF4-FFF2-40B4-BE49-F238E27FC236}">
                <a16:creationId xmlns:a16="http://schemas.microsoft.com/office/drawing/2014/main" id="{20F57631-D870-4B49-9E04-2C5DCD6BE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253" y="5775752"/>
            <a:ext cx="1084739" cy="108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2" descr="LOGO">
            <a:extLst>
              <a:ext uri="{FF2B5EF4-FFF2-40B4-BE49-F238E27FC236}">
                <a16:creationId xmlns:a16="http://schemas.microsoft.com/office/drawing/2014/main" id="{4093BB4B-D744-42CF-8805-2C557D448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64" y="136481"/>
            <a:ext cx="2725984" cy="51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865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Examination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3585"/>
            <a:ext cx="10515600" cy="4753849"/>
          </a:xfrm>
        </p:spPr>
        <p:txBody>
          <a:bodyPr>
            <a:normAutofit/>
          </a:bodyPr>
          <a:lstStyle/>
          <a:p>
            <a:r>
              <a:rPr lang="en-GB" sz="2400" dirty="0"/>
              <a:t>Visual acuity:</a:t>
            </a:r>
          </a:p>
          <a:p>
            <a:pPr lvl="1"/>
            <a:r>
              <a:rPr lang="en-GB" sz="2000" dirty="0"/>
              <a:t>RE 6/5 LE 6/5</a:t>
            </a:r>
          </a:p>
          <a:p>
            <a:endParaRPr lang="en-GB" sz="2400" dirty="0"/>
          </a:p>
          <a:p>
            <a:r>
              <a:rPr lang="en-GB" sz="2400" dirty="0"/>
              <a:t>Anterior segments normal</a:t>
            </a:r>
          </a:p>
          <a:p>
            <a:endParaRPr lang="en-GB" sz="2400" dirty="0"/>
          </a:p>
          <a:p>
            <a:r>
              <a:rPr lang="en-GB" sz="2400" dirty="0"/>
              <a:t>Visual fields:</a:t>
            </a:r>
          </a:p>
          <a:p>
            <a:pPr lvl="1"/>
            <a:r>
              <a:rPr lang="en-GB" sz="2000" dirty="0"/>
              <a:t>Paracentral visual field loss in both eyes</a:t>
            </a:r>
          </a:p>
          <a:p>
            <a:pPr lvl="1"/>
            <a:r>
              <a:rPr lang="en-GB" sz="2000" dirty="0"/>
              <a:t>Previously attributed to possible ptosis?</a:t>
            </a:r>
          </a:p>
          <a:p>
            <a:pPr lvl="1"/>
            <a:endParaRPr lang="en-GB" sz="2000" dirty="0"/>
          </a:p>
          <a:p>
            <a:r>
              <a:rPr lang="en-GB" sz="2400" dirty="0"/>
              <a:t>Fundus examination at slit lamp</a:t>
            </a:r>
          </a:p>
          <a:p>
            <a:pPr lvl="1"/>
            <a:r>
              <a:rPr lang="en-GB" sz="2000" dirty="0"/>
              <a:t>Grossly normal</a:t>
            </a:r>
          </a:p>
          <a:p>
            <a:pPr lvl="1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96625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66800"/>
            <a:ext cx="12039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14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524" y="131680"/>
            <a:ext cx="8342586" cy="32736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524" y="3489433"/>
            <a:ext cx="8342586" cy="327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58396" y="1912883"/>
            <a:ext cx="109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Patient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48046" y="4324933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“Normal”</a:t>
            </a:r>
          </a:p>
        </p:txBody>
      </p:sp>
      <p:sp>
        <p:nvSpPr>
          <p:cNvPr id="6" name="Freeform 5"/>
          <p:cNvSpPr/>
          <p:nvPr/>
        </p:nvSpPr>
        <p:spPr>
          <a:xfrm>
            <a:off x="4708634" y="4120055"/>
            <a:ext cx="4414345" cy="683173"/>
          </a:xfrm>
          <a:custGeom>
            <a:avLst/>
            <a:gdLst>
              <a:gd name="connsiteX0" fmla="*/ 0 w 4414345"/>
              <a:gd name="connsiteY0" fmla="*/ 0 h 683173"/>
              <a:gd name="connsiteX1" fmla="*/ 168166 w 4414345"/>
              <a:gd name="connsiteY1" fmla="*/ 84083 h 683173"/>
              <a:gd name="connsiteX2" fmla="*/ 441435 w 4414345"/>
              <a:gd name="connsiteY2" fmla="*/ 210207 h 683173"/>
              <a:gd name="connsiteX3" fmla="*/ 609600 w 4414345"/>
              <a:gd name="connsiteY3" fmla="*/ 262759 h 683173"/>
              <a:gd name="connsiteX4" fmla="*/ 945932 w 4414345"/>
              <a:gd name="connsiteY4" fmla="*/ 367862 h 683173"/>
              <a:gd name="connsiteX5" fmla="*/ 1198180 w 4414345"/>
              <a:gd name="connsiteY5" fmla="*/ 441435 h 683173"/>
              <a:gd name="connsiteX6" fmla="*/ 1450428 w 4414345"/>
              <a:gd name="connsiteY6" fmla="*/ 493986 h 683173"/>
              <a:gd name="connsiteX7" fmla="*/ 1744718 w 4414345"/>
              <a:gd name="connsiteY7" fmla="*/ 588579 h 683173"/>
              <a:gd name="connsiteX8" fmla="*/ 2228194 w 4414345"/>
              <a:gd name="connsiteY8" fmla="*/ 641131 h 683173"/>
              <a:gd name="connsiteX9" fmla="*/ 2501463 w 4414345"/>
              <a:gd name="connsiteY9" fmla="*/ 630621 h 683173"/>
              <a:gd name="connsiteX10" fmla="*/ 2753711 w 4414345"/>
              <a:gd name="connsiteY10" fmla="*/ 683173 h 683173"/>
              <a:gd name="connsiteX11" fmla="*/ 3226676 w 4414345"/>
              <a:gd name="connsiteY11" fmla="*/ 630621 h 683173"/>
              <a:gd name="connsiteX12" fmla="*/ 3846787 w 4414345"/>
              <a:gd name="connsiteY12" fmla="*/ 588579 h 683173"/>
              <a:gd name="connsiteX13" fmla="*/ 4288221 w 4414345"/>
              <a:gd name="connsiteY13" fmla="*/ 546538 h 683173"/>
              <a:gd name="connsiteX14" fmla="*/ 4414345 w 4414345"/>
              <a:gd name="connsiteY14" fmla="*/ 557048 h 683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14345" h="683173">
                <a:moveTo>
                  <a:pt x="0" y="0"/>
                </a:moveTo>
                <a:cubicBezTo>
                  <a:pt x="49924" y="25400"/>
                  <a:pt x="94594" y="49049"/>
                  <a:pt x="168166" y="84083"/>
                </a:cubicBezTo>
                <a:cubicBezTo>
                  <a:pt x="241738" y="119117"/>
                  <a:pt x="367863" y="180428"/>
                  <a:pt x="441435" y="210207"/>
                </a:cubicBezTo>
                <a:cubicBezTo>
                  <a:pt x="515007" y="239986"/>
                  <a:pt x="609600" y="262759"/>
                  <a:pt x="609600" y="262759"/>
                </a:cubicBezTo>
                <a:lnTo>
                  <a:pt x="945932" y="367862"/>
                </a:lnTo>
                <a:cubicBezTo>
                  <a:pt x="1044029" y="397641"/>
                  <a:pt x="1114097" y="420414"/>
                  <a:pt x="1198180" y="441435"/>
                </a:cubicBezTo>
                <a:cubicBezTo>
                  <a:pt x="1282263" y="462456"/>
                  <a:pt x="1359338" y="469462"/>
                  <a:pt x="1450428" y="493986"/>
                </a:cubicBezTo>
                <a:cubicBezTo>
                  <a:pt x="1541518" y="518510"/>
                  <a:pt x="1615090" y="564055"/>
                  <a:pt x="1744718" y="588579"/>
                </a:cubicBezTo>
                <a:cubicBezTo>
                  <a:pt x="1874346" y="613103"/>
                  <a:pt x="2102070" y="634124"/>
                  <a:pt x="2228194" y="641131"/>
                </a:cubicBezTo>
                <a:cubicBezTo>
                  <a:pt x="2354318" y="648138"/>
                  <a:pt x="2413877" y="623614"/>
                  <a:pt x="2501463" y="630621"/>
                </a:cubicBezTo>
                <a:cubicBezTo>
                  <a:pt x="2589049" y="637628"/>
                  <a:pt x="2632842" y="683173"/>
                  <a:pt x="2753711" y="683173"/>
                </a:cubicBezTo>
                <a:cubicBezTo>
                  <a:pt x="2874580" y="683173"/>
                  <a:pt x="3044497" y="646387"/>
                  <a:pt x="3226676" y="630621"/>
                </a:cubicBezTo>
                <a:cubicBezTo>
                  <a:pt x="3408855" y="614855"/>
                  <a:pt x="3669863" y="602593"/>
                  <a:pt x="3846787" y="588579"/>
                </a:cubicBezTo>
                <a:cubicBezTo>
                  <a:pt x="4023711" y="574565"/>
                  <a:pt x="4193628" y="551793"/>
                  <a:pt x="4288221" y="546538"/>
                </a:cubicBezTo>
                <a:cubicBezTo>
                  <a:pt x="4382814" y="541283"/>
                  <a:pt x="4398579" y="549165"/>
                  <a:pt x="4414345" y="557048"/>
                </a:cubicBezTo>
              </a:path>
            </a:pathLst>
          </a:cu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915806" y="1768516"/>
            <a:ext cx="73573" cy="375199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478096" y="1836836"/>
            <a:ext cx="73573" cy="375199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32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66800"/>
            <a:ext cx="12039600" cy="47244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>
            <a:off x="7956331" y="3510455"/>
            <a:ext cx="168166" cy="66820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H="1">
            <a:off x="8881229" y="3510455"/>
            <a:ext cx="73572" cy="59869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38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775731" cy="4351338"/>
          </a:xfrm>
        </p:spPr>
        <p:txBody>
          <a:bodyPr/>
          <a:lstStyle/>
          <a:p>
            <a:r>
              <a:rPr lang="en-GB" dirty="0"/>
              <a:t>Likely hydroxychloroquine retinopathy</a:t>
            </a:r>
          </a:p>
          <a:p>
            <a:r>
              <a:rPr lang="en-GB" dirty="0"/>
              <a:t>Inherited retinal dystrophy possible, but unlikely</a:t>
            </a:r>
          </a:p>
          <a:p>
            <a:endParaRPr lang="en-GB" dirty="0"/>
          </a:p>
          <a:p>
            <a:r>
              <a:rPr lang="en-GB" b="1" dirty="0"/>
              <a:t>Action?</a:t>
            </a:r>
          </a:p>
          <a:p>
            <a:pPr lvl="1"/>
            <a:r>
              <a:rPr lang="en-GB" dirty="0"/>
              <a:t>Contact patient’s treating physicians to advise them to stop hydroxychloroquine</a:t>
            </a:r>
          </a:p>
          <a:p>
            <a:pPr lvl="1"/>
            <a:r>
              <a:rPr lang="en-GB" dirty="0"/>
              <a:t>Counsel patient</a:t>
            </a:r>
          </a:p>
        </p:txBody>
      </p:sp>
    </p:spTree>
    <p:extLst>
      <p:ext uri="{BB962C8B-B14F-4D97-AF65-F5344CB8AC3E}">
        <p14:creationId xmlns:p14="http://schemas.microsoft.com/office/powerpoint/2010/main" val="36842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66A887-C66F-46EE-9C66-F15D8ED6AB3C}"/>
              </a:ext>
            </a:extLst>
          </p:cNvPr>
          <p:cNvSpPr/>
          <p:nvPr/>
        </p:nvSpPr>
        <p:spPr>
          <a:xfrm>
            <a:off x="490329" y="1995599"/>
            <a:ext cx="6586332" cy="4099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855"/>
            <a:ext cx="10515600" cy="4351338"/>
          </a:xfrm>
        </p:spPr>
        <p:txBody>
          <a:bodyPr>
            <a:noAutofit/>
          </a:bodyPr>
          <a:lstStyle/>
          <a:p>
            <a:r>
              <a:rPr lang="en-GB" sz="2400" dirty="0"/>
              <a:t>A case</a:t>
            </a:r>
          </a:p>
          <a:p>
            <a:r>
              <a:rPr lang="en-GB" sz="2400" dirty="0"/>
              <a:t>Overview of drugs which can affect the retina</a:t>
            </a:r>
          </a:p>
          <a:p>
            <a:r>
              <a:rPr lang="en-GB" sz="2400" dirty="0"/>
              <a:t>Hydroxychloroquine: Why is it used and how can it affect the retina?</a:t>
            </a:r>
            <a:endParaRPr lang="en-GB" sz="2000" dirty="0"/>
          </a:p>
          <a:p>
            <a:r>
              <a:rPr lang="en-GB" sz="2400" dirty="0"/>
              <a:t>How can we detect toxicity? Key investigations</a:t>
            </a:r>
          </a:p>
          <a:p>
            <a:pPr lvl="1"/>
            <a:r>
              <a:rPr lang="en-GB" sz="2000" dirty="0"/>
              <a:t>Visual fields**</a:t>
            </a:r>
          </a:p>
          <a:p>
            <a:pPr lvl="1"/>
            <a:r>
              <a:rPr lang="en-GB" sz="2000" dirty="0"/>
              <a:t>OCT and </a:t>
            </a:r>
            <a:r>
              <a:rPr lang="en-GB" sz="2000" dirty="0" err="1"/>
              <a:t>autofluorescence</a:t>
            </a:r>
            <a:r>
              <a:rPr lang="en-GB" sz="2000" dirty="0"/>
              <a:t> imaging**</a:t>
            </a:r>
          </a:p>
          <a:p>
            <a:pPr lvl="1"/>
            <a:r>
              <a:rPr lang="en-GB" sz="2000" dirty="0"/>
              <a:t>Electrophysiology**</a:t>
            </a:r>
          </a:p>
          <a:p>
            <a:r>
              <a:rPr lang="en-GB" sz="2400" dirty="0"/>
              <a:t>What is the prevalence of toxicity? Risk factors?</a:t>
            </a:r>
          </a:p>
          <a:p>
            <a:r>
              <a:rPr lang="en-GB" sz="2400" dirty="0"/>
              <a:t>Guidelines for screening: </a:t>
            </a:r>
            <a:r>
              <a:rPr lang="en-GB" sz="2400" dirty="0" err="1"/>
              <a:t>RCOphth</a:t>
            </a:r>
            <a:r>
              <a:rPr lang="en-GB" sz="2400" dirty="0"/>
              <a:t> Feb 2018</a:t>
            </a:r>
          </a:p>
          <a:p>
            <a:r>
              <a:rPr lang="en-GB" sz="2400" dirty="0"/>
              <a:t>Take home messages</a:t>
            </a:r>
          </a:p>
        </p:txBody>
      </p:sp>
    </p:spTree>
    <p:extLst>
      <p:ext uri="{BB962C8B-B14F-4D97-AF65-F5344CB8AC3E}">
        <p14:creationId xmlns:p14="http://schemas.microsoft.com/office/powerpoint/2010/main" val="4009487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152507"/>
              </p:ext>
            </p:extLst>
          </p:nvPr>
        </p:nvGraphicFramePr>
        <p:xfrm>
          <a:off x="346844" y="641117"/>
          <a:ext cx="11277598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6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245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6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Retinal pathology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Indication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Retinal or choroidal degeneration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Chloroquine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Malaria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Hydroxychloroquine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Autoimmune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/>
                        <a:t>Phenothiazines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Psychosis, schizophrenia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/>
                        <a:t>Desferrioxamine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Iron overload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/>
                        <a:t>Clofazimine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Leprosy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/>
                        <a:t>Didanosine</a:t>
                      </a:r>
                      <a:r>
                        <a:rPr lang="en-GB" sz="1800" dirty="0"/>
                        <a:t>, Ritonavir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HIV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Inner retinal toxicity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Quinine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Malaria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959176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Retinal </a:t>
                      </a:r>
                      <a:r>
                        <a:rPr lang="en-GB" sz="1800" b="1" dirty="0" err="1"/>
                        <a:t>vasculopathy</a:t>
                      </a:r>
                      <a:endParaRPr lang="en-GB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Interferon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Hepatitis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Aminoglycosides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Antibiotic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Cystoid macular oedema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Nicotinic acid/niacin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Reduce cholesterol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Prostaglandin</a:t>
                      </a:r>
                      <a:r>
                        <a:rPr lang="en-GB" sz="1800" baseline="0" dirty="0"/>
                        <a:t> analogues (e.g. </a:t>
                      </a:r>
                      <a:r>
                        <a:rPr lang="en-GB" sz="1800" baseline="0" dirty="0" err="1"/>
                        <a:t>latanoprost</a:t>
                      </a:r>
                      <a:r>
                        <a:rPr lang="en-GB" sz="1800" baseline="0" dirty="0"/>
                        <a:t>)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Glaucoma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Paclitaxel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Cancer chemotherapy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/>
                        <a:t>Glitazones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Diabetes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/>
                        <a:t>Fingolimod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Multiple Sclerosis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826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3509943"/>
              </p:ext>
            </p:extLst>
          </p:nvPr>
        </p:nvGraphicFramePr>
        <p:xfrm>
          <a:off x="346844" y="588567"/>
          <a:ext cx="11277598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4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263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62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Retinal pathology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Indication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Crystals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Tamoxifen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Breast cancer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/>
                        <a:t>Canthaxanthine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Tanning agent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Nitrofurantoin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Antibiotic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err="1"/>
                        <a:t>Methoxyflurane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Anaesthetic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Ritonavir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HIV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GB" sz="1800" b="1" dirty="0" err="1"/>
                        <a:t>Subretinal</a:t>
                      </a:r>
                      <a:r>
                        <a:rPr lang="en-GB" sz="1800" b="1" dirty="0"/>
                        <a:t> fluid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Steroids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Inflammation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MEK</a:t>
                      </a:r>
                      <a:r>
                        <a:rPr lang="en-GB" sz="1800" baseline="0" dirty="0"/>
                        <a:t> inhibitors</a:t>
                      </a:r>
                      <a:endParaRPr lang="en-GB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Cancer chemotherapy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/>
                        <a:t>Central fovea outer retinal  disturbance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Poppers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Recreational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60634" y="4998049"/>
            <a:ext cx="83573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i="1" dirty="0">
                <a:solidFill>
                  <a:srgbClr val="FF0000"/>
                </a:solidFill>
              </a:rPr>
              <a:t>Many other drugs can have other ocular adverse effects </a:t>
            </a:r>
          </a:p>
          <a:p>
            <a:pPr algn="ctr"/>
            <a:r>
              <a:rPr lang="en-GB" sz="2800" i="1" dirty="0">
                <a:solidFill>
                  <a:srgbClr val="FF0000"/>
                </a:solidFill>
              </a:rPr>
              <a:t>(e.g. optic nerve and cornea)</a:t>
            </a:r>
          </a:p>
        </p:txBody>
      </p:sp>
    </p:spTree>
    <p:extLst>
      <p:ext uri="{BB962C8B-B14F-4D97-AF65-F5344CB8AC3E}">
        <p14:creationId xmlns:p14="http://schemas.microsoft.com/office/powerpoint/2010/main" val="48196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pture-12_40_40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3" y="336331"/>
            <a:ext cx="11450224" cy="607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1395" y="5633545"/>
            <a:ext cx="1655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Interferon</a:t>
            </a:r>
          </a:p>
        </p:txBody>
      </p:sp>
    </p:spTree>
    <p:extLst>
      <p:ext uri="{BB962C8B-B14F-4D97-AF65-F5344CB8AC3E}">
        <p14:creationId xmlns:p14="http://schemas.microsoft.com/office/powerpoint/2010/main" val="393277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apture-12_41_28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07" y="383452"/>
            <a:ext cx="11500079" cy="610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047326" y="5707116"/>
            <a:ext cx="20753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>
                <a:ln>
                  <a:solidFill>
                    <a:schemeClr val="bg1"/>
                  </a:solidFill>
                </a:ln>
              </a:rPr>
              <a:t>Interferon</a:t>
            </a:r>
          </a:p>
        </p:txBody>
      </p:sp>
    </p:spTree>
    <p:extLst>
      <p:ext uri="{BB962C8B-B14F-4D97-AF65-F5344CB8AC3E}">
        <p14:creationId xmlns:p14="http://schemas.microsoft.com/office/powerpoint/2010/main" val="791378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A28A1-8DAC-44CB-B570-D4FE7AC2A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Financial 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75D62-6AF6-47BA-97AB-A72B40654F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No conflicts of interest</a:t>
            </a:r>
          </a:p>
          <a:p>
            <a:endParaRPr lang="en-GB" sz="1400" dirty="0"/>
          </a:p>
          <a:p>
            <a:pPr marL="0" indent="0">
              <a:buNone/>
            </a:pPr>
            <a:r>
              <a:rPr lang="en-GB" dirty="0"/>
              <a:t>I have received research funding from the following sources:</a:t>
            </a:r>
          </a:p>
          <a:p>
            <a:pPr lvl="1"/>
            <a:r>
              <a:rPr lang="en-GB" sz="2000" dirty="0" err="1"/>
              <a:t>Wellcome</a:t>
            </a:r>
            <a:r>
              <a:rPr lang="en-GB" sz="2000" dirty="0"/>
              <a:t> Trust</a:t>
            </a:r>
          </a:p>
          <a:p>
            <a:pPr lvl="1"/>
            <a:r>
              <a:rPr lang="en-GB" sz="2000" dirty="0"/>
              <a:t>Fight for Sight</a:t>
            </a:r>
          </a:p>
          <a:p>
            <a:pPr lvl="1"/>
            <a:r>
              <a:rPr lang="en-GB" sz="2000" dirty="0"/>
              <a:t>Birdshot Uveitis Society</a:t>
            </a:r>
          </a:p>
          <a:p>
            <a:pPr lvl="1"/>
            <a:r>
              <a:rPr lang="en-GB" sz="2000" dirty="0"/>
              <a:t>Thomas Pocklington Trust</a:t>
            </a:r>
          </a:p>
          <a:p>
            <a:pPr lvl="1"/>
            <a:r>
              <a:rPr lang="en-GB" sz="2000" dirty="0"/>
              <a:t>NIHR Biomedical Research Centre at Moorfields Eye Hospital and the UCL Institute of Ophthalmology</a:t>
            </a:r>
          </a:p>
          <a:p>
            <a:pPr lvl="1"/>
            <a:r>
              <a:rPr lang="en-GB" sz="2000" dirty="0"/>
              <a:t>Moorfields Eye Charity</a:t>
            </a:r>
          </a:p>
          <a:p>
            <a:pPr lvl="1"/>
            <a:r>
              <a:rPr lang="en-GB" sz="2000" dirty="0"/>
              <a:t>TFC Frost Charitable Trust</a:t>
            </a:r>
          </a:p>
          <a:p>
            <a:pPr lvl="1"/>
            <a:r>
              <a:rPr lang="en-GB" sz="2000" dirty="0"/>
              <a:t>[I co-supervise a PhD student funded by the College of Optometrists!]</a:t>
            </a:r>
          </a:p>
        </p:txBody>
      </p:sp>
    </p:spTree>
    <p:extLst>
      <p:ext uri="{BB962C8B-B14F-4D97-AF65-F5344CB8AC3E}">
        <p14:creationId xmlns:p14="http://schemas.microsoft.com/office/powerpoint/2010/main" val="3255063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lassconnection.s3.amazonaws.com/614/flashcards/1074614/jpg/tamoxifen-142CE9C2C6B217B5802-thumb4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5757" r="1985" b="4035"/>
          <a:stretch/>
        </p:blipFill>
        <p:spPr bwMode="auto">
          <a:xfrm>
            <a:off x="2837793" y="1271752"/>
            <a:ext cx="5423338" cy="399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93368" y="1292773"/>
            <a:ext cx="1645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tamoxifen</a:t>
            </a:r>
          </a:p>
        </p:txBody>
      </p:sp>
    </p:spTree>
    <p:extLst>
      <p:ext uri="{BB962C8B-B14F-4D97-AF65-F5344CB8AC3E}">
        <p14:creationId xmlns:p14="http://schemas.microsoft.com/office/powerpoint/2010/main" val="69592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>
            <a:extLst>
              <a:ext uri="{FF2B5EF4-FFF2-40B4-BE49-F238E27FC236}">
                <a16:creationId xmlns:a16="http://schemas.microsoft.com/office/drawing/2014/main" id="{DD5163C0-3E59-4D03-AF4A-55C803CD5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0" b="24422"/>
          <a:stretch/>
        </p:blipFill>
        <p:spPr bwMode="auto">
          <a:xfrm>
            <a:off x="548641" y="1214024"/>
            <a:ext cx="5733262" cy="458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F49E9989-25BC-4821-BE0F-6C9E485035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30" b="16874"/>
          <a:stretch/>
        </p:blipFill>
        <p:spPr bwMode="auto">
          <a:xfrm>
            <a:off x="6569613" y="1214024"/>
            <a:ext cx="5238261" cy="458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732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>
            <a:extLst>
              <a:ext uri="{FF2B5EF4-FFF2-40B4-BE49-F238E27FC236}">
                <a16:creationId xmlns:a16="http://schemas.microsoft.com/office/drawing/2014/main" id="{DD5163C0-3E59-4D03-AF4A-55C803CD5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679451"/>
            <a:ext cx="73691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id="{F49E9989-25BC-4821-BE0F-6C9E48503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4" y="3644901"/>
            <a:ext cx="736917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2F7036-29F8-436B-9BD8-C0EEFBA4D9BD}"/>
              </a:ext>
            </a:extLst>
          </p:cNvPr>
          <p:cNvSpPr txBox="1"/>
          <p:nvPr/>
        </p:nvSpPr>
        <p:spPr>
          <a:xfrm>
            <a:off x="10128738" y="1561514"/>
            <a:ext cx="1315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mactel</a:t>
            </a:r>
            <a:endParaRPr lang="en-GB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90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58" y="756744"/>
            <a:ext cx="11919073" cy="467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395" y="5633545"/>
            <a:ext cx="1368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Poppers</a:t>
            </a:r>
          </a:p>
        </p:txBody>
      </p:sp>
    </p:spTree>
    <p:extLst>
      <p:ext uri="{BB962C8B-B14F-4D97-AF65-F5344CB8AC3E}">
        <p14:creationId xmlns:p14="http://schemas.microsoft.com/office/powerpoint/2010/main" val="289039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120396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395" y="5895155"/>
            <a:ext cx="1368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Poppers</a:t>
            </a:r>
          </a:p>
        </p:txBody>
      </p:sp>
    </p:spTree>
    <p:extLst>
      <p:ext uri="{BB962C8B-B14F-4D97-AF65-F5344CB8AC3E}">
        <p14:creationId xmlns:p14="http://schemas.microsoft.com/office/powerpoint/2010/main" val="1642373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1CD00-D9D1-49B3-863F-21EE8908A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60" y="358946"/>
            <a:ext cx="8277225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098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photicL1a.jpg">
            <a:extLst>
              <a:ext uri="{FF2B5EF4-FFF2-40B4-BE49-F238E27FC236}">
                <a16:creationId xmlns:a16="http://schemas.microsoft.com/office/drawing/2014/main" id="{AAF31C8F-FB5A-4422-91EC-76CAC5C65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" b="43980"/>
          <a:stretch>
            <a:fillRect/>
          </a:stretch>
        </p:blipFill>
        <p:spPr bwMode="auto">
          <a:xfrm>
            <a:off x="1524000" y="3716339"/>
            <a:ext cx="9144000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hoticL1b.jpg">
            <a:extLst>
              <a:ext uri="{FF2B5EF4-FFF2-40B4-BE49-F238E27FC236}">
                <a16:creationId xmlns:a16="http://schemas.microsoft.com/office/drawing/2014/main" id="{FDD371F3-A819-4ECC-A7AC-B8BF74554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0" b="43980"/>
          <a:stretch>
            <a:fillRect/>
          </a:stretch>
        </p:blipFill>
        <p:spPr bwMode="auto">
          <a:xfrm>
            <a:off x="1524000" y="1916113"/>
            <a:ext cx="9144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photicL1c.jpg">
            <a:extLst>
              <a:ext uri="{FF2B5EF4-FFF2-40B4-BE49-F238E27FC236}">
                <a16:creationId xmlns:a16="http://schemas.microsoft.com/office/drawing/2014/main" id="{5B6426FE-A4CB-4576-8BA6-210977EF77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" b="45184"/>
          <a:stretch>
            <a:fillRect/>
          </a:stretch>
        </p:blipFill>
        <p:spPr bwMode="auto">
          <a:xfrm>
            <a:off x="1524000" y="44450"/>
            <a:ext cx="9144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0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FF97FB5C-0F19-40C1-BDF5-8F6351CDD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Have you been staring at the sun?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A9BB9-2780-4580-8A5D-ABC115B3A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892175"/>
          </a:xfrm>
        </p:spPr>
        <p:txBody>
          <a:bodyPr/>
          <a:lstStyle/>
          <a:p>
            <a:pPr eaLnBrk="1" hangingPunct="1"/>
            <a:r>
              <a:rPr lang="en-GB" altLang="en-US">
                <a:solidFill>
                  <a:srgbClr val="FF0000"/>
                </a:solidFill>
              </a:rPr>
              <a:t>Yes, around once a month.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ECED5C8-DD44-422E-AEF7-AABD646BD7CB}"/>
              </a:ext>
            </a:extLst>
          </p:cNvPr>
          <p:cNvSpPr txBox="1">
            <a:spLocks/>
          </p:cNvSpPr>
          <p:nvPr/>
        </p:nvSpPr>
        <p:spPr bwMode="auto">
          <a:xfrm>
            <a:off x="1978026" y="2176464"/>
            <a:ext cx="3541713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3200" dirty="0">
                <a:solidFill>
                  <a:srgbClr val="FF0000"/>
                </a:solidFill>
              </a:rPr>
              <a:t>I stare at it until my eyes hurt.</a:t>
            </a:r>
          </a:p>
        </p:txBody>
      </p:sp>
      <p:pic>
        <p:nvPicPr>
          <p:cNvPr id="5" name="Picture 4" descr="photicLfundus.jpg">
            <a:extLst>
              <a:ext uri="{FF2B5EF4-FFF2-40B4-BE49-F238E27FC236}">
                <a16:creationId xmlns:a16="http://schemas.microsoft.com/office/drawing/2014/main" id="{762A5DD5-D02A-4D8A-878E-A5FAB59799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74" t="34221" r="44096" b="49846"/>
          <a:stretch>
            <a:fillRect/>
          </a:stretch>
        </p:blipFill>
        <p:spPr bwMode="auto">
          <a:xfrm>
            <a:off x="5880101" y="2420938"/>
            <a:ext cx="4176713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52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66A887-C66F-46EE-9C66-F15D8ED6AB3C}"/>
              </a:ext>
            </a:extLst>
          </p:cNvPr>
          <p:cNvSpPr/>
          <p:nvPr/>
        </p:nvSpPr>
        <p:spPr>
          <a:xfrm>
            <a:off x="490328" y="2432919"/>
            <a:ext cx="9382541" cy="4099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855"/>
            <a:ext cx="10515600" cy="4351338"/>
          </a:xfrm>
        </p:spPr>
        <p:txBody>
          <a:bodyPr>
            <a:noAutofit/>
          </a:bodyPr>
          <a:lstStyle/>
          <a:p>
            <a:r>
              <a:rPr lang="en-GB" sz="2400" dirty="0"/>
              <a:t>A case</a:t>
            </a:r>
          </a:p>
          <a:p>
            <a:r>
              <a:rPr lang="en-GB" sz="2400" dirty="0"/>
              <a:t>Overview of drugs which can affect the retina</a:t>
            </a:r>
          </a:p>
          <a:p>
            <a:r>
              <a:rPr lang="en-GB" sz="2400" dirty="0"/>
              <a:t>Hydroxychloroquine: Why is it used and how can it affect the retina?</a:t>
            </a:r>
            <a:endParaRPr lang="en-GB" sz="2000" dirty="0"/>
          </a:p>
          <a:p>
            <a:r>
              <a:rPr lang="en-GB" sz="2400" dirty="0"/>
              <a:t>How can we detect toxicity? Key investigations</a:t>
            </a:r>
          </a:p>
          <a:p>
            <a:pPr lvl="1"/>
            <a:r>
              <a:rPr lang="en-GB" sz="2000" dirty="0"/>
              <a:t>Visual fields**</a:t>
            </a:r>
          </a:p>
          <a:p>
            <a:pPr lvl="1"/>
            <a:r>
              <a:rPr lang="en-GB" sz="2000" dirty="0"/>
              <a:t>OCT and </a:t>
            </a:r>
            <a:r>
              <a:rPr lang="en-GB" sz="2000" dirty="0" err="1"/>
              <a:t>autofluorescence</a:t>
            </a:r>
            <a:r>
              <a:rPr lang="en-GB" sz="2000" dirty="0"/>
              <a:t> imaging**</a:t>
            </a:r>
          </a:p>
          <a:p>
            <a:pPr lvl="1"/>
            <a:r>
              <a:rPr lang="en-GB" sz="2000" dirty="0"/>
              <a:t>Electrophysiology**</a:t>
            </a:r>
          </a:p>
          <a:p>
            <a:r>
              <a:rPr lang="en-GB" sz="2400" dirty="0"/>
              <a:t>What is the prevalence of toxicity? Risk factors?</a:t>
            </a:r>
          </a:p>
          <a:p>
            <a:r>
              <a:rPr lang="en-GB" sz="2400" dirty="0"/>
              <a:t>Guidelines for screening: </a:t>
            </a:r>
            <a:r>
              <a:rPr lang="en-GB" sz="2400" dirty="0" err="1"/>
              <a:t>RCOphth</a:t>
            </a:r>
            <a:r>
              <a:rPr lang="en-GB" sz="2400" dirty="0"/>
              <a:t> Feb 2018</a:t>
            </a:r>
          </a:p>
          <a:p>
            <a:r>
              <a:rPr lang="en-GB" sz="2400" dirty="0"/>
              <a:t>Take home messages</a:t>
            </a:r>
          </a:p>
        </p:txBody>
      </p:sp>
    </p:spTree>
    <p:extLst>
      <p:ext uri="{BB962C8B-B14F-4D97-AF65-F5344CB8AC3E}">
        <p14:creationId xmlns:p14="http://schemas.microsoft.com/office/powerpoint/2010/main" val="1645176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95" y="609600"/>
            <a:ext cx="11494250" cy="54758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832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BD68-E25B-4016-A4C7-9B7D231AD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5D832-68B5-47BB-BE06-6BCF55570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To understand how systemic drugs can affect the retina, with specific reference to hydroxychloroquine, so that advice can be given to patients regarding ocular side effects of medication </a:t>
            </a:r>
          </a:p>
          <a:p>
            <a:endParaRPr lang="en-GB" dirty="0"/>
          </a:p>
          <a:p>
            <a:r>
              <a:rPr lang="en-GB" dirty="0"/>
              <a:t>To be aware of current evidence and draft guidelines regarding hydroxychloroquine toxicity screening, and to understand when patients require hospital eye service assessment</a:t>
            </a:r>
          </a:p>
          <a:p>
            <a:endParaRPr lang="en-GB" dirty="0"/>
          </a:p>
          <a:p>
            <a:r>
              <a:rPr lang="en-GB" dirty="0"/>
              <a:t>To be aware of which investigations can be used to detect hydroxychloroquine retinopathy </a:t>
            </a:r>
          </a:p>
          <a:p>
            <a:pPr marL="0" indent="0">
              <a:buNone/>
            </a:pPr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4CA2A17-8855-44DB-8155-18F1CF0A95B3}"/>
              </a:ext>
            </a:extLst>
          </p:cNvPr>
          <p:cNvCxnSpPr>
            <a:cxnSpLocks/>
          </p:cNvCxnSpPr>
          <p:nvPr/>
        </p:nvCxnSpPr>
        <p:spPr>
          <a:xfrm>
            <a:off x="6467061" y="3657599"/>
            <a:ext cx="7553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775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242888"/>
            <a:ext cx="95726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85793" y="1481959"/>
            <a:ext cx="505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i="1" dirty="0">
                <a:solidFill>
                  <a:srgbClr val="0070C0"/>
                </a:solidFill>
              </a:rPr>
              <a:t>Survival benefit in SLE (LUMINA study)</a:t>
            </a:r>
          </a:p>
        </p:txBody>
      </p:sp>
    </p:spTree>
    <p:extLst>
      <p:ext uri="{BB962C8B-B14F-4D97-AF65-F5344CB8AC3E}">
        <p14:creationId xmlns:p14="http://schemas.microsoft.com/office/powerpoint/2010/main" val="32820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57FCFF-B36B-47A1-9937-08A9CF98C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4088" y="748969"/>
            <a:ext cx="7764374" cy="51482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C98A1D-2C15-47E0-A485-E3C34FF3C457}"/>
              </a:ext>
            </a:extLst>
          </p:cNvPr>
          <p:cNvSpPr/>
          <p:nvPr/>
        </p:nvSpPr>
        <p:spPr>
          <a:xfrm>
            <a:off x="5870013" y="564736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endParaRPr lang="en-GB" dirty="0"/>
          </a:p>
          <a:p>
            <a:pPr algn="r"/>
            <a:r>
              <a:rPr lang="en-GB" dirty="0"/>
              <a:t>Yates et al. Hydroxychloroquine use: the potential impact of new ocular screening guidelines. </a:t>
            </a:r>
            <a:r>
              <a:rPr lang="en-GB" i="1" dirty="0"/>
              <a:t>Eye </a:t>
            </a:r>
            <a:r>
              <a:rPr lang="en-GB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3197320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Retinal toxicity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Affects outer retina</a:t>
            </a:r>
          </a:p>
          <a:p>
            <a:pPr lvl="1"/>
            <a:r>
              <a:rPr lang="en-GB" dirty="0"/>
              <a:t>Photoreceptors and RPE</a:t>
            </a:r>
          </a:p>
          <a:p>
            <a:pPr lvl="1"/>
            <a:r>
              <a:rPr lang="en-GB" dirty="0" err="1"/>
              <a:t>Perifoveal</a:t>
            </a:r>
            <a:r>
              <a:rPr lang="en-GB" dirty="0"/>
              <a:t> or </a:t>
            </a:r>
            <a:r>
              <a:rPr lang="en-GB" dirty="0" err="1"/>
              <a:t>parafoveal</a:t>
            </a:r>
            <a:endParaRPr lang="en-GB" dirty="0"/>
          </a:p>
          <a:p>
            <a:pPr lvl="1"/>
            <a:r>
              <a:rPr lang="en-GB" dirty="0"/>
              <a:t>Patients from Far East can have toxicity outside the macula (50%)</a:t>
            </a:r>
          </a:p>
          <a:p>
            <a:pPr lvl="1"/>
            <a:r>
              <a:rPr lang="en-GB" dirty="0"/>
              <a:t>Irreversible</a:t>
            </a:r>
          </a:p>
          <a:p>
            <a:pPr lvl="1"/>
            <a:r>
              <a:rPr lang="en-GB" dirty="0"/>
              <a:t>Can progress even after stopping (due to storage in RPE?)</a:t>
            </a:r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7246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66A887-C66F-46EE-9C66-F15D8ED6AB3C}"/>
              </a:ext>
            </a:extLst>
          </p:cNvPr>
          <p:cNvSpPr/>
          <p:nvPr/>
        </p:nvSpPr>
        <p:spPr>
          <a:xfrm>
            <a:off x="490329" y="2910001"/>
            <a:ext cx="6586332" cy="4099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855"/>
            <a:ext cx="10515600" cy="4351338"/>
          </a:xfrm>
        </p:spPr>
        <p:txBody>
          <a:bodyPr>
            <a:noAutofit/>
          </a:bodyPr>
          <a:lstStyle/>
          <a:p>
            <a:r>
              <a:rPr lang="en-GB" sz="2400" dirty="0"/>
              <a:t>A case</a:t>
            </a:r>
          </a:p>
          <a:p>
            <a:r>
              <a:rPr lang="en-GB" sz="2400" dirty="0"/>
              <a:t>Overview of drugs which can affect the retina</a:t>
            </a:r>
          </a:p>
          <a:p>
            <a:r>
              <a:rPr lang="en-GB" sz="2400" dirty="0"/>
              <a:t>Hydroxychloroquine: Why is it used and how can it affect the retina?</a:t>
            </a:r>
            <a:endParaRPr lang="en-GB" sz="2000" dirty="0"/>
          </a:p>
          <a:p>
            <a:r>
              <a:rPr lang="en-GB" sz="2400" dirty="0"/>
              <a:t>How can we detect toxicity? Key investigations</a:t>
            </a:r>
          </a:p>
          <a:p>
            <a:pPr lvl="1"/>
            <a:r>
              <a:rPr lang="en-GB" sz="2000" dirty="0"/>
              <a:t>Visual fields**</a:t>
            </a:r>
          </a:p>
          <a:p>
            <a:pPr lvl="1"/>
            <a:r>
              <a:rPr lang="en-GB" sz="2000" dirty="0"/>
              <a:t>OCT and </a:t>
            </a:r>
            <a:r>
              <a:rPr lang="en-GB" sz="2000" dirty="0" err="1"/>
              <a:t>autofluorescence</a:t>
            </a:r>
            <a:r>
              <a:rPr lang="en-GB" sz="2000" dirty="0"/>
              <a:t> imaging**</a:t>
            </a:r>
          </a:p>
          <a:p>
            <a:pPr lvl="1"/>
            <a:r>
              <a:rPr lang="en-GB" sz="2000" dirty="0"/>
              <a:t>Electrophysiology**</a:t>
            </a:r>
          </a:p>
          <a:p>
            <a:r>
              <a:rPr lang="en-GB" sz="2400" dirty="0"/>
              <a:t>What is the prevalence of toxicity? Risk factors?</a:t>
            </a:r>
          </a:p>
          <a:p>
            <a:r>
              <a:rPr lang="en-GB" sz="2400" dirty="0"/>
              <a:t>Guidelines for screening: </a:t>
            </a:r>
            <a:r>
              <a:rPr lang="en-GB" sz="2400" dirty="0" err="1"/>
              <a:t>RCOphth</a:t>
            </a:r>
            <a:r>
              <a:rPr lang="en-GB" sz="2400" dirty="0"/>
              <a:t> Feb 2018</a:t>
            </a:r>
          </a:p>
          <a:p>
            <a:r>
              <a:rPr lang="en-GB" sz="2400" dirty="0"/>
              <a:t>Take home messages</a:t>
            </a:r>
          </a:p>
        </p:txBody>
      </p:sp>
    </p:spTree>
    <p:extLst>
      <p:ext uri="{BB962C8B-B14F-4D97-AF65-F5344CB8AC3E}">
        <p14:creationId xmlns:p14="http://schemas.microsoft.com/office/powerpoint/2010/main" val="550782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test_20151118_113556_3DOCT00_R.jpg">
            <a:extLst>
              <a:ext uri="{FF2B5EF4-FFF2-40B4-BE49-F238E27FC236}">
                <a16:creationId xmlns:a16="http://schemas.microsoft.com/office/drawing/2014/main" id="{C9E010F9-D688-43B6-A2B8-B4E040687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836613"/>
            <a:ext cx="6948488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 descr="E:\test_20151118_113556_3DOCT00_R.jpg">
            <a:extLst>
              <a:ext uri="{FF2B5EF4-FFF2-40B4-BE49-F238E27FC236}">
                <a16:creationId xmlns:a16="http://schemas.microsoft.com/office/drawing/2014/main" id="{90FE7A27-2D0D-4548-864B-FC4994884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3" r="14734"/>
          <a:stretch>
            <a:fillRect/>
          </a:stretch>
        </p:blipFill>
        <p:spPr bwMode="auto">
          <a:xfrm>
            <a:off x="3200400" y="849313"/>
            <a:ext cx="5219700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602C3FE-7359-49A3-8CDF-792F15D1B7AC}"/>
              </a:ext>
            </a:extLst>
          </p:cNvPr>
          <p:cNvCxnSpPr/>
          <p:nvPr/>
        </p:nvCxnSpPr>
        <p:spPr>
          <a:xfrm flipV="1">
            <a:off x="4295775" y="3500439"/>
            <a:ext cx="1512888" cy="64928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DBABD41-9083-4E38-AC9A-57807F6886AB}"/>
              </a:ext>
            </a:extLst>
          </p:cNvPr>
          <p:cNvCxnSpPr/>
          <p:nvPr/>
        </p:nvCxnSpPr>
        <p:spPr>
          <a:xfrm flipV="1">
            <a:off x="3575050" y="3103563"/>
            <a:ext cx="1512888" cy="6477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80DE77-F50D-4D9F-BBAC-1F4470DF066C}"/>
              </a:ext>
            </a:extLst>
          </p:cNvPr>
          <p:cNvCxnSpPr/>
          <p:nvPr/>
        </p:nvCxnSpPr>
        <p:spPr>
          <a:xfrm flipH="1" flipV="1">
            <a:off x="5969000" y="3048001"/>
            <a:ext cx="1296988" cy="51911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4FD5F7-70AE-49CD-BD23-C341483E9C28}"/>
              </a:ext>
            </a:extLst>
          </p:cNvPr>
          <p:cNvCxnSpPr/>
          <p:nvPr/>
        </p:nvCxnSpPr>
        <p:spPr>
          <a:xfrm flipH="1">
            <a:off x="6311900" y="2060576"/>
            <a:ext cx="1138238" cy="9493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7025DE-12B6-455F-8035-4B699716AED7}"/>
              </a:ext>
            </a:extLst>
          </p:cNvPr>
          <p:cNvCxnSpPr/>
          <p:nvPr/>
        </p:nvCxnSpPr>
        <p:spPr>
          <a:xfrm flipH="1">
            <a:off x="7265989" y="1916114"/>
            <a:ext cx="1138237" cy="9493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43DA6AA-E7CF-4C9D-8882-B5DD455C0AB8}"/>
              </a:ext>
            </a:extLst>
          </p:cNvPr>
          <p:cNvCxnSpPr/>
          <p:nvPr/>
        </p:nvCxnSpPr>
        <p:spPr>
          <a:xfrm>
            <a:off x="3805239" y="1870075"/>
            <a:ext cx="1038225" cy="94773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DDB27-9488-4FDC-A99E-E2609813363C}"/>
              </a:ext>
            </a:extLst>
          </p:cNvPr>
          <p:cNvCxnSpPr/>
          <p:nvPr/>
        </p:nvCxnSpPr>
        <p:spPr>
          <a:xfrm>
            <a:off x="4048126" y="1836739"/>
            <a:ext cx="1039813" cy="94773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242AE4-B205-4EBA-9008-5CA25725E3AF}"/>
              </a:ext>
            </a:extLst>
          </p:cNvPr>
          <p:cNvCxnSpPr/>
          <p:nvPr/>
        </p:nvCxnSpPr>
        <p:spPr>
          <a:xfrm>
            <a:off x="3141663" y="1530351"/>
            <a:ext cx="1039812" cy="9493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4EC45A2-BCBC-4090-9372-0FE557948CD4}"/>
              </a:ext>
            </a:extLst>
          </p:cNvPr>
          <p:cNvCxnSpPr/>
          <p:nvPr/>
        </p:nvCxnSpPr>
        <p:spPr>
          <a:xfrm>
            <a:off x="4264026" y="1679576"/>
            <a:ext cx="1039813" cy="9493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5265B9F-7455-4834-B917-49D542671D98}"/>
              </a:ext>
            </a:extLst>
          </p:cNvPr>
          <p:cNvCxnSpPr/>
          <p:nvPr/>
        </p:nvCxnSpPr>
        <p:spPr>
          <a:xfrm flipH="1">
            <a:off x="7623176" y="1619250"/>
            <a:ext cx="758825" cy="80010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E0FD2D0-308E-4BE8-A5DA-7206BBCD13D3}"/>
              </a:ext>
            </a:extLst>
          </p:cNvPr>
          <p:cNvCxnSpPr/>
          <p:nvPr/>
        </p:nvCxnSpPr>
        <p:spPr>
          <a:xfrm>
            <a:off x="5251451" y="1662114"/>
            <a:ext cx="1039813" cy="94932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04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76213"/>
            <a:ext cx="6810375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2621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09538"/>
            <a:ext cx="490537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26054F-F1F9-4AF8-9B94-E839EAE16A06}"/>
              </a:ext>
            </a:extLst>
          </p:cNvPr>
          <p:cNvSpPr txBox="1"/>
          <p:nvPr/>
        </p:nvSpPr>
        <p:spPr>
          <a:xfrm>
            <a:off x="8548688" y="2814965"/>
            <a:ext cx="348409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i="1" dirty="0"/>
              <a:t>Short wavelength autofluorescence imaging</a:t>
            </a:r>
          </a:p>
          <a:p>
            <a:pPr algn="ctr"/>
            <a:r>
              <a:rPr lang="en-GB" sz="2000" i="1" dirty="0"/>
              <a:t>(sensitive for abnormalities in outer retina and RPE)</a:t>
            </a:r>
          </a:p>
        </p:txBody>
      </p:sp>
    </p:spTree>
    <p:extLst>
      <p:ext uri="{BB962C8B-B14F-4D97-AF65-F5344CB8AC3E}">
        <p14:creationId xmlns:p14="http://schemas.microsoft.com/office/powerpoint/2010/main" val="317058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BFE0177-635B-46C8-8C83-F49D1EC8B0BA}"/>
              </a:ext>
            </a:extLst>
          </p:cNvPr>
          <p:cNvSpPr/>
          <p:nvPr/>
        </p:nvSpPr>
        <p:spPr>
          <a:xfrm>
            <a:off x="2101143" y="55547"/>
            <a:ext cx="7662581" cy="64992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3DF49A-50B9-4EDE-898F-2CF29FC895B8}"/>
              </a:ext>
            </a:extLst>
          </p:cNvPr>
          <p:cNvSpPr txBox="1"/>
          <p:nvPr/>
        </p:nvSpPr>
        <p:spPr>
          <a:xfrm>
            <a:off x="90360" y="3019180"/>
            <a:ext cx="1041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Photons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5227FC-D24C-4174-A958-2780C309E21A}"/>
              </a:ext>
            </a:extLst>
          </p:cNvPr>
          <p:cNvSpPr txBox="1"/>
          <p:nvPr/>
        </p:nvSpPr>
        <p:spPr>
          <a:xfrm>
            <a:off x="3108316" y="4229805"/>
            <a:ext cx="4793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Electrons within fluorophore in ground state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976010-D04F-4853-A7D4-86C8DAF0CCEC}"/>
              </a:ext>
            </a:extLst>
          </p:cNvPr>
          <p:cNvSpPr txBox="1"/>
          <p:nvPr/>
        </p:nvSpPr>
        <p:spPr>
          <a:xfrm>
            <a:off x="9224758" y="1894503"/>
            <a:ext cx="2657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Some energy dissipated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256C12-AA57-4353-B6DE-B8FBB80AD116}"/>
              </a:ext>
            </a:extLst>
          </p:cNvPr>
          <p:cNvSpPr txBox="1"/>
          <p:nvPr/>
        </p:nvSpPr>
        <p:spPr>
          <a:xfrm>
            <a:off x="3282947" y="1894503"/>
            <a:ext cx="44444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Electrons elevated to higher energy state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3301F1-1040-4975-8EDB-C39A85258AB5}"/>
              </a:ext>
            </a:extLst>
          </p:cNvPr>
          <p:cNvSpPr txBox="1"/>
          <p:nvPr/>
        </p:nvSpPr>
        <p:spPr>
          <a:xfrm>
            <a:off x="10090857" y="2878436"/>
            <a:ext cx="1861723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Photons emitted</a:t>
            </a:r>
          </a:p>
          <a:p>
            <a:r>
              <a:rPr lang="en-GB" dirty="0"/>
              <a:t>(Lower energy, longer wavelength)</a:t>
            </a:r>
            <a:endParaRPr lang="en-GB" sz="16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49948CE-AB6C-4420-951A-0A4C6C5E90AC}"/>
              </a:ext>
            </a:extLst>
          </p:cNvPr>
          <p:cNvCxnSpPr>
            <a:cxnSpLocks/>
          </p:cNvCxnSpPr>
          <p:nvPr/>
        </p:nvCxnSpPr>
        <p:spPr>
          <a:xfrm>
            <a:off x="7768827" y="2107098"/>
            <a:ext cx="1414473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66E260-0BBC-4224-8B8D-E2A026939B57}"/>
              </a:ext>
            </a:extLst>
          </p:cNvPr>
          <p:cNvCxnSpPr>
            <a:cxnSpLocks/>
          </p:cNvCxnSpPr>
          <p:nvPr/>
        </p:nvCxnSpPr>
        <p:spPr>
          <a:xfrm>
            <a:off x="1131735" y="3232577"/>
            <a:ext cx="3749754" cy="29632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6D50A68-2B2D-485E-954F-A060F387D098}"/>
              </a:ext>
            </a:extLst>
          </p:cNvPr>
          <p:cNvCxnSpPr>
            <a:cxnSpLocks/>
          </p:cNvCxnSpPr>
          <p:nvPr/>
        </p:nvCxnSpPr>
        <p:spPr>
          <a:xfrm flipV="1">
            <a:off x="5262579" y="2294614"/>
            <a:ext cx="0" cy="1935191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4CF1FA3-5BCA-4182-88DC-B25AA70815F0}"/>
              </a:ext>
            </a:extLst>
          </p:cNvPr>
          <p:cNvCxnSpPr>
            <a:cxnSpLocks/>
          </p:cNvCxnSpPr>
          <p:nvPr/>
        </p:nvCxnSpPr>
        <p:spPr>
          <a:xfrm>
            <a:off x="6231988" y="2348598"/>
            <a:ext cx="0" cy="188120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6D2514E-4C1E-4C02-8598-A52D33961743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6513342" y="3647878"/>
            <a:ext cx="3577515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38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33" y="148883"/>
            <a:ext cx="6560234" cy="656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CE6904-600E-40BE-AA2B-B06C9F813DDA}"/>
              </a:ext>
            </a:extLst>
          </p:cNvPr>
          <p:cNvSpPr txBox="1"/>
          <p:nvPr/>
        </p:nvSpPr>
        <p:spPr>
          <a:xfrm>
            <a:off x="492369" y="759655"/>
            <a:ext cx="1383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Spectralis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983836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apture-11_02_39-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r="14315"/>
          <a:stretch/>
        </p:blipFill>
        <p:spPr bwMode="auto">
          <a:xfrm>
            <a:off x="1552133" y="370132"/>
            <a:ext cx="9486939" cy="611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93F7D3-CC61-4B12-816F-13A0F23AF6CE}"/>
              </a:ext>
            </a:extLst>
          </p:cNvPr>
          <p:cNvSpPr txBox="1"/>
          <p:nvPr/>
        </p:nvSpPr>
        <p:spPr>
          <a:xfrm>
            <a:off x="168293" y="370132"/>
            <a:ext cx="930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Optos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50660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855"/>
            <a:ext cx="10515600" cy="4351338"/>
          </a:xfrm>
        </p:spPr>
        <p:txBody>
          <a:bodyPr>
            <a:noAutofit/>
          </a:bodyPr>
          <a:lstStyle/>
          <a:p>
            <a:r>
              <a:rPr lang="en-GB" sz="2400" dirty="0"/>
              <a:t>A case</a:t>
            </a:r>
          </a:p>
          <a:p>
            <a:r>
              <a:rPr lang="en-GB" sz="2400" dirty="0"/>
              <a:t>Overview of drugs which can affect the retina</a:t>
            </a:r>
          </a:p>
          <a:p>
            <a:r>
              <a:rPr lang="en-GB" sz="2400" dirty="0"/>
              <a:t>Hydroxychloroquine: Why is it used and how can it affect the retina?</a:t>
            </a:r>
            <a:endParaRPr lang="en-GB" sz="2000" dirty="0"/>
          </a:p>
          <a:p>
            <a:r>
              <a:rPr lang="en-GB" sz="2400" dirty="0"/>
              <a:t>How can we detect toxicity? Key investigations</a:t>
            </a:r>
          </a:p>
          <a:p>
            <a:pPr lvl="1"/>
            <a:r>
              <a:rPr lang="en-GB" sz="2000" dirty="0"/>
              <a:t>Visual fields**</a:t>
            </a:r>
          </a:p>
          <a:p>
            <a:pPr lvl="1"/>
            <a:r>
              <a:rPr lang="en-GB" sz="2000" dirty="0"/>
              <a:t>OCT and </a:t>
            </a:r>
            <a:r>
              <a:rPr lang="en-GB" sz="2000" dirty="0" err="1"/>
              <a:t>autofluorescence</a:t>
            </a:r>
            <a:r>
              <a:rPr lang="en-GB" sz="2000" dirty="0"/>
              <a:t> imaging**</a:t>
            </a:r>
          </a:p>
          <a:p>
            <a:pPr lvl="1"/>
            <a:r>
              <a:rPr lang="en-GB" sz="2000" dirty="0"/>
              <a:t>Electrophysiology**</a:t>
            </a:r>
          </a:p>
          <a:p>
            <a:r>
              <a:rPr lang="en-GB" sz="2400" dirty="0"/>
              <a:t>What is the prevalence of toxicity? Risk factors?</a:t>
            </a:r>
          </a:p>
          <a:p>
            <a:r>
              <a:rPr lang="en-GB" sz="2400" dirty="0"/>
              <a:t>Guidelines for screening: </a:t>
            </a:r>
            <a:r>
              <a:rPr lang="en-GB" sz="2400" dirty="0" err="1"/>
              <a:t>RCOphth</a:t>
            </a:r>
            <a:r>
              <a:rPr lang="en-GB" sz="2400" dirty="0"/>
              <a:t> Feb 2018</a:t>
            </a:r>
          </a:p>
          <a:p>
            <a:r>
              <a:rPr lang="en-GB" sz="2400" dirty="0"/>
              <a:t>Take home messages</a:t>
            </a:r>
          </a:p>
        </p:txBody>
      </p:sp>
    </p:spTree>
    <p:extLst>
      <p:ext uri="{BB962C8B-B14F-4D97-AF65-F5344CB8AC3E}">
        <p14:creationId xmlns:p14="http://schemas.microsoft.com/office/powerpoint/2010/main" val="27688735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141" y="211016"/>
            <a:ext cx="6175717" cy="61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047756" y="2700213"/>
            <a:ext cx="1444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Albinism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455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47227C-6B07-4D6D-983B-0833AE2E3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109538"/>
            <a:ext cx="4905375" cy="663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51EE9F-B9C2-4541-A788-C82B6F74E940}"/>
              </a:ext>
            </a:extLst>
          </p:cNvPr>
          <p:cNvSpPr txBox="1"/>
          <p:nvPr/>
        </p:nvSpPr>
        <p:spPr>
          <a:xfrm>
            <a:off x="8918916" y="5373858"/>
            <a:ext cx="27410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HCQ retinopathy</a:t>
            </a:r>
          </a:p>
          <a:p>
            <a:r>
              <a:rPr lang="en-GB" sz="2400" dirty="0"/>
              <a:t>Yusuf </a:t>
            </a:r>
            <a:r>
              <a:rPr lang="en-GB" sz="2400" i="1" dirty="0"/>
              <a:t>et al</a:t>
            </a:r>
            <a:r>
              <a:rPr lang="en-GB" sz="2400" dirty="0"/>
              <a:t>. </a:t>
            </a:r>
            <a:r>
              <a:rPr lang="en-GB" sz="2400" i="1" dirty="0"/>
              <a:t>Eye </a:t>
            </a:r>
            <a:r>
              <a:rPr lang="en-GB" sz="2400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196856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 err="1">
                <a:solidFill>
                  <a:srgbClr val="002060"/>
                </a:solidFill>
              </a:rPr>
              <a:t>Electroretinogram</a:t>
            </a:r>
            <a:r>
              <a:rPr lang="en-GB" sz="4800" b="1" dirty="0">
                <a:solidFill>
                  <a:srgbClr val="002060"/>
                </a:solidFill>
              </a:rPr>
              <a:t> (ERG)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electrical responses of the cells of the retina to light stimuli</a:t>
            </a:r>
          </a:p>
          <a:p>
            <a:r>
              <a:rPr lang="en-GB" dirty="0"/>
              <a:t>Could identify dysfunction prior to cell death</a:t>
            </a:r>
          </a:p>
          <a:p>
            <a:endParaRPr lang="en-GB" dirty="0"/>
          </a:p>
          <a:p>
            <a:r>
              <a:rPr lang="en-GB" dirty="0"/>
              <a:t>Full-field ERGs</a:t>
            </a:r>
          </a:p>
          <a:p>
            <a:pPr lvl="1"/>
            <a:r>
              <a:rPr lang="en-GB" dirty="0"/>
              <a:t>Responses of the whole retina (only abnormal in late retinopathy, not so useful in HCQ)</a:t>
            </a:r>
          </a:p>
          <a:p>
            <a:pPr lvl="1"/>
            <a:endParaRPr lang="en-GB" dirty="0"/>
          </a:p>
          <a:p>
            <a:r>
              <a:rPr lang="en-GB" dirty="0"/>
              <a:t>Multifocal ERGs</a:t>
            </a:r>
          </a:p>
          <a:p>
            <a:pPr lvl="1"/>
            <a:r>
              <a:rPr lang="en-GB" dirty="0"/>
              <a:t>Localised assessment of function</a:t>
            </a:r>
          </a:p>
          <a:p>
            <a:pPr lvl="1"/>
            <a:r>
              <a:rPr lang="en-GB" dirty="0"/>
              <a:t>Useful in HCQ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13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5">
            <a:extLst>
              <a:ext uri="{FF2B5EF4-FFF2-40B4-BE49-F238E27FC236}">
                <a16:creationId xmlns:a16="http://schemas.microsoft.com/office/drawing/2014/main" id="{77CAC615-A183-4476-B510-1CB253ADB56E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304800"/>
            <a:ext cx="3360738" cy="2559050"/>
            <a:chOff x="144" y="240"/>
            <a:chExt cx="1512" cy="1068"/>
          </a:xfrm>
        </p:grpSpPr>
        <p:pic>
          <p:nvPicPr>
            <p:cNvPr id="12308" name="Picture 6" descr="SubjectOARM2">
              <a:extLst>
                <a:ext uri="{FF2B5EF4-FFF2-40B4-BE49-F238E27FC236}">
                  <a16:creationId xmlns:a16="http://schemas.microsoft.com/office/drawing/2014/main" id="{CA7819D2-0015-4802-8607-3A1C1A4260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0"/>
              <a:ext cx="1512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9" name="Rectangle 7">
              <a:extLst>
                <a:ext uri="{FF2B5EF4-FFF2-40B4-BE49-F238E27FC236}">
                  <a16:creationId xmlns:a16="http://schemas.microsoft.com/office/drawing/2014/main" id="{20C6EF81-3C2D-484E-84F7-72E800AAD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" y="924"/>
              <a:ext cx="431" cy="249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grpSp>
        <p:nvGrpSpPr>
          <p:cNvPr id="12291" name="Group 8">
            <a:extLst>
              <a:ext uri="{FF2B5EF4-FFF2-40B4-BE49-F238E27FC236}">
                <a16:creationId xmlns:a16="http://schemas.microsoft.com/office/drawing/2014/main" id="{F605D721-3274-483F-827F-6E723D76328B}"/>
              </a:ext>
            </a:extLst>
          </p:cNvPr>
          <p:cNvGrpSpPr>
            <a:grpSpLocks/>
          </p:cNvGrpSpPr>
          <p:nvPr/>
        </p:nvGrpSpPr>
        <p:grpSpPr bwMode="auto">
          <a:xfrm>
            <a:off x="6278564" y="3798888"/>
            <a:ext cx="4160837" cy="2601912"/>
            <a:chOff x="2112" y="1584"/>
            <a:chExt cx="1872" cy="1086"/>
          </a:xfrm>
        </p:grpSpPr>
        <p:pic>
          <p:nvPicPr>
            <p:cNvPr id="12306" name="Picture 9" descr="SubjOARMclose2">
              <a:extLst>
                <a:ext uri="{FF2B5EF4-FFF2-40B4-BE49-F238E27FC236}">
                  <a16:creationId xmlns:a16="http://schemas.microsoft.com/office/drawing/2014/main" id="{09B685B5-6576-4113-A94D-1933C939B4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98" t="51393" r="39552" b="14017"/>
            <a:stretch>
              <a:fillRect/>
            </a:stretch>
          </p:blipFill>
          <p:spPr bwMode="auto">
            <a:xfrm>
              <a:off x="2112" y="1584"/>
              <a:ext cx="1872" cy="1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7" name="Rectangle 10">
              <a:extLst>
                <a:ext uri="{FF2B5EF4-FFF2-40B4-BE49-F238E27FC236}">
                  <a16:creationId xmlns:a16="http://schemas.microsoft.com/office/drawing/2014/main" id="{FF722F3E-DF76-4EFD-8BDB-A6644934A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584"/>
              <a:ext cx="1872" cy="1086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GB" altLang="en-US" sz="1800"/>
            </a:p>
          </p:txBody>
        </p:sp>
      </p:grpSp>
      <p:sp>
        <p:nvSpPr>
          <p:cNvPr id="12292" name="Line 11">
            <a:extLst>
              <a:ext uri="{FF2B5EF4-FFF2-40B4-BE49-F238E27FC236}">
                <a16:creationId xmlns:a16="http://schemas.microsoft.com/office/drawing/2014/main" id="{F9A944D6-2C41-46A5-85E8-D551B3B81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6076" y="2994026"/>
            <a:ext cx="639763" cy="5746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2293" name="Picture 12" descr="Eye-big">
            <a:extLst>
              <a:ext uri="{FF2B5EF4-FFF2-40B4-BE49-F238E27FC236}">
                <a16:creationId xmlns:a16="http://schemas.microsoft.com/office/drawing/2014/main" id="{5A63B3BD-D53E-474E-B277-0A348D6DE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" t="3784" r="6911" b="3784"/>
          <a:stretch>
            <a:fillRect/>
          </a:stretch>
        </p:blipFill>
        <p:spPr bwMode="auto">
          <a:xfrm>
            <a:off x="7026276" y="419100"/>
            <a:ext cx="3306763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Line 13">
            <a:extLst>
              <a:ext uri="{FF2B5EF4-FFF2-40B4-BE49-F238E27FC236}">
                <a16:creationId xmlns:a16="http://schemas.microsoft.com/office/drawing/2014/main" id="{688811AA-62E8-4BFA-ABF9-7F43F6C2AF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8164" y="1684338"/>
            <a:ext cx="2454275" cy="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5" name="Text Box 14">
            <a:extLst>
              <a:ext uri="{FF2B5EF4-FFF2-40B4-BE49-F238E27FC236}">
                <a16:creationId xmlns:a16="http://schemas.microsoft.com/office/drawing/2014/main" id="{15CC217A-373A-49D3-B21D-DD4ED3B98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6" y="304800"/>
            <a:ext cx="170656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66FF"/>
                </a:solidFill>
              </a:rPr>
              <a:t>Headband</a:t>
            </a:r>
          </a:p>
        </p:txBody>
      </p:sp>
      <p:sp>
        <p:nvSpPr>
          <p:cNvPr id="12296" name="Text Box 15">
            <a:extLst>
              <a:ext uri="{FF2B5EF4-FFF2-40B4-BE49-F238E27FC236}">
                <a16:creationId xmlns:a16="http://schemas.microsoft.com/office/drawing/2014/main" id="{66DED01C-D2AF-47F6-917A-4B47C563B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8776" y="1430338"/>
            <a:ext cx="1706563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66FF"/>
                </a:solidFill>
              </a:rPr>
              <a:t>Skin surface electrode (ground)</a:t>
            </a:r>
          </a:p>
        </p:txBody>
      </p:sp>
      <p:sp>
        <p:nvSpPr>
          <p:cNvPr id="12297" name="Line 16">
            <a:extLst>
              <a:ext uri="{FF2B5EF4-FFF2-40B4-BE49-F238E27FC236}">
                <a16:creationId xmlns:a16="http://schemas.microsoft.com/office/drawing/2014/main" id="{AA8216AD-1A4B-4966-A363-5CF3C76100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71800" y="534988"/>
            <a:ext cx="2560638" cy="92075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8" name="Line 17">
            <a:extLst>
              <a:ext uri="{FF2B5EF4-FFF2-40B4-BE49-F238E27FC236}">
                <a16:creationId xmlns:a16="http://schemas.microsoft.com/office/drawing/2014/main" id="{21FB5C95-3A99-4DC4-A11F-C2BE4B895D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05800" y="1885951"/>
            <a:ext cx="0" cy="1236663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9" name="Line 18">
            <a:extLst>
              <a:ext uri="{FF2B5EF4-FFF2-40B4-BE49-F238E27FC236}">
                <a16:creationId xmlns:a16="http://schemas.microsoft.com/office/drawing/2014/main" id="{D93E8B1A-D91F-4A34-A91D-ABA8948C0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8412163" y="3409950"/>
            <a:ext cx="1281112" cy="2300288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0" name="Text Box 19">
            <a:extLst>
              <a:ext uri="{FF2B5EF4-FFF2-40B4-BE49-F238E27FC236}">
                <a16:creationId xmlns:a16="http://schemas.microsoft.com/office/drawing/2014/main" id="{F51349D3-B61F-49D4-92CC-BF79C7494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6038" y="3084513"/>
            <a:ext cx="17065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66FF"/>
                </a:solidFill>
              </a:rPr>
              <a:t>DTL electrode</a:t>
            </a:r>
          </a:p>
        </p:txBody>
      </p:sp>
      <p:sp>
        <p:nvSpPr>
          <p:cNvPr id="12301" name="Line 22">
            <a:extLst>
              <a:ext uri="{FF2B5EF4-FFF2-40B4-BE49-F238E27FC236}">
                <a16:creationId xmlns:a16="http://schemas.microsoft.com/office/drawing/2014/main" id="{A9C28279-5379-4ECD-965B-260DBB672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1725" y="4941888"/>
            <a:ext cx="0" cy="1223962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2" name="Line 23">
            <a:extLst>
              <a:ext uri="{FF2B5EF4-FFF2-40B4-BE49-F238E27FC236}">
                <a16:creationId xmlns:a16="http://schemas.microsoft.com/office/drawing/2014/main" id="{DD87EC28-3178-4EB2-8B82-311487C0AC5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11725" y="6165850"/>
            <a:ext cx="5111750" cy="0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3" name="Line 24">
            <a:extLst>
              <a:ext uri="{FF2B5EF4-FFF2-40B4-BE49-F238E27FC236}">
                <a16:creationId xmlns:a16="http://schemas.microsoft.com/office/drawing/2014/main" id="{F6BCA403-983C-41AA-BE97-F354E4522A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38626" y="2605089"/>
            <a:ext cx="639763" cy="1265237"/>
          </a:xfrm>
          <a:prstGeom prst="line">
            <a:avLst/>
          </a:prstGeom>
          <a:noFill/>
          <a:ln w="15875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304" name="Text Box 25">
            <a:extLst>
              <a:ext uri="{FF2B5EF4-FFF2-40B4-BE49-F238E27FC236}">
                <a16:creationId xmlns:a16="http://schemas.microsoft.com/office/drawing/2014/main" id="{ADF2F6E8-D847-47AC-9950-65C65C576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0576" y="3846514"/>
            <a:ext cx="12795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0066FF"/>
                </a:solidFill>
              </a:rPr>
              <a:t>Skin surface electrode (reference)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533A6B0-AD53-4142-AD6C-D6D668A4B4BB}"/>
              </a:ext>
            </a:extLst>
          </p:cNvPr>
          <p:cNvSpPr txBox="1"/>
          <p:nvPr/>
        </p:nvSpPr>
        <p:spPr>
          <a:xfrm>
            <a:off x="1703388" y="3860801"/>
            <a:ext cx="2806700" cy="10779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GB" sz="3200" b="1" dirty="0"/>
              <a:t>RECORDING </a:t>
            </a:r>
          </a:p>
          <a:p>
            <a:pPr algn="ctr">
              <a:defRPr/>
            </a:pPr>
            <a:r>
              <a:rPr lang="en-GB" sz="3200" b="1" dirty="0"/>
              <a:t>THE ERG</a:t>
            </a:r>
          </a:p>
        </p:txBody>
      </p:sp>
    </p:spTree>
    <p:extLst>
      <p:ext uri="{BB962C8B-B14F-4D97-AF65-F5344CB8AC3E}">
        <p14:creationId xmlns:p14="http://schemas.microsoft.com/office/powerpoint/2010/main" val="4549311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6576485" y="4730750"/>
            <a:ext cx="3687233" cy="1938338"/>
            <a:chOff x="4932040" y="4731378"/>
            <a:chExt cx="2765546" cy="1937982"/>
          </a:xfrm>
        </p:grpSpPr>
        <p:sp>
          <p:nvSpPr>
            <p:cNvPr id="18" name="Freeform 17"/>
            <p:cNvSpPr/>
            <p:nvPr/>
          </p:nvSpPr>
          <p:spPr>
            <a:xfrm>
              <a:off x="5219390" y="4731378"/>
              <a:ext cx="2478196" cy="1937982"/>
            </a:xfrm>
            <a:custGeom>
              <a:avLst/>
              <a:gdLst>
                <a:gd name="connsiteX0" fmla="*/ 0 w 2251880"/>
                <a:gd name="connsiteY0" fmla="*/ 1214650 h 1937982"/>
                <a:gd name="connsiteX1" fmla="*/ 573206 w 2251880"/>
                <a:gd name="connsiteY1" fmla="*/ 1214650 h 1937982"/>
                <a:gd name="connsiteX2" fmla="*/ 655092 w 2251880"/>
                <a:gd name="connsiteY2" fmla="*/ 1214650 h 1937982"/>
                <a:gd name="connsiteX3" fmla="*/ 900752 w 2251880"/>
                <a:gd name="connsiteY3" fmla="*/ 1733265 h 1937982"/>
                <a:gd name="connsiteX4" fmla="*/ 1160059 w 2251880"/>
                <a:gd name="connsiteY4" fmla="*/ 1692322 h 1937982"/>
                <a:gd name="connsiteX5" fmla="*/ 1555844 w 2251880"/>
                <a:gd name="connsiteY5" fmla="*/ 259307 h 1937982"/>
                <a:gd name="connsiteX6" fmla="*/ 1856095 w 2251880"/>
                <a:gd name="connsiteY6" fmla="*/ 136477 h 1937982"/>
                <a:gd name="connsiteX7" fmla="*/ 2251880 w 2251880"/>
                <a:gd name="connsiteY7" fmla="*/ 996286 h 1937982"/>
                <a:gd name="connsiteX8" fmla="*/ 2251880 w 2251880"/>
                <a:gd name="connsiteY8" fmla="*/ 996286 h 1937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51880" h="1937982">
                  <a:moveTo>
                    <a:pt x="0" y="1214650"/>
                  </a:moveTo>
                  <a:lnTo>
                    <a:pt x="573206" y="1214650"/>
                  </a:lnTo>
                  <a:cubicBezTo>
                    <a:pt x="682388" y="1214650"/>
                    <a:pt x="600501" y="1128214"/>
                    <a:pt x="655092" y="1214650"/>
                  </a:cubicBezTo>
                  <a:cubicBezTo>
                    <a:pt x="709683" y="1301086"/>
                    <a:pt x="816591" y="1653653"/>
                    <a:pt x="900752" y="1733265"/>
                  </a:cubicBezTo>
                  <a:cubicBezTo>
                    <a:pt x="984913" y="1812877"/>
                    <a:pt x="1050877" y="1937982"/>
                    <a:pt x="1160059" y="1692322"/>
                  </a:cubicBezTo>
                  <a:cubicBezTo>
                    <a:pt x="1269241" y="1446662"/>
                    <a:pt x="1439838" y="518614"/>
                    <a:pt x="1555844" y="259307"/>
                  </a:cubicBezTo>
                  <a:cubicBezTo>
                    <a:pt x="1671850" y="0"/>
                    <a:pt x="1740089" y="13647"/>
                    <a:pt x="1856095" y="136477"/>
                  </a:cubicBezTo>
                  <a:cubicBezTo>
                    <a:pt x="1972101" y="259307"/>
                    <a:pt x="2251880" y="996286"/>
                    <a:pt x="2251880" y="996286"/>
                  </a:cubicBezTo>
                  <a:lnTo>
                    <a:pt x="2251880" y="996286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17437" name="TextBox 31"/>
            <p:cNvSpPr txBox="1">
              <a:spLocks noChangeArrowheads="1"/>
            </p:cNvSpPr>
            <p:nvPr/>
          </p:nvSpPr>
          <p:spPr bwMode="auto">
            <a:xfrm>
              <a:off x="4932040" y="5373216"/>
              <a:ext cx="1052498" cy="461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/>
                <a:t>Flash ERG</a:t>
              </a:r>
              <a:endParaRPr lang="en-GB" altLang="en-US" sz="1800"/>
            </a:p>
          </p:txBody>
        </p:sp>
      </p:grpSp>
      <p:pic>
        <p:nvPicPr>
          <p:cNvPr id="17411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5" r="17830"/>
          <a:stretch>
            <a:fillRect/>
          </a:stretch>
        </p:blipFill>
        <p:spPr bwMode="auto">
          <a:xfrm>
            <a:off x="814918" y="1412875"/>
            <a:ext cx="518583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12285" y="3429001"/>
            <a:ext cx="910699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</a:rPr>
              <a:t>Outer</a:t>
            </a:r>
            <a:endParaRPr lang="en-GB" altLang="en-US" sz="18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912285" y="2492376"/>
            <a:ext cx="846707" cy="46166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</a:rPr>
              <a:t>Inner</a:t>
            </a:r>
            <a:endParaRPr lang="en-GB" altLang="en-US" sz="1800">
              <a:solidFill>
                <a:srgbClr val="FF0000"/>
              </a:solidFill>
            </a:endParaRPr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6000749" y="3357563"/>
            <a:ext cx="2751727" cy="1397254"/>
            <a:chOff x="4499992" y="3356992"/>
            <a:chExt cx="2063717" cy="1398023"/>
          </a:xfrm>
        </p:grpSpPr>
        <p:sp>
          <p:nvSpPr>
            <p:cNvPr id="17430" name="TextBox 4"/>
            <p:cNvSpPr txBox="1">
              <a:spLocks noChangeArrowheads="1"/>
            </p:cNvSpPr>
            <p:nvPr/>
          </p:nvSpPr>
          <p:spPr bwMode="auto">
            <a:xfrm>
              <a:off x="4978240" y="4293096"/>
              <a:ext cx="1585469" cy="461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olidFill>
                    <a:srgbClr val="FF0000"/>
                  </a:solidFill>
                </a:rPr>
                <a:t>Photoreceptors</a:t>
              </a:r>
              <a:endParaRPr lang="en-GB" altLang="en-US" sz="1800">
                <a:solidFill>
                  <a:srgbClr val="FF0000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4499992" y="4508563"/>
              <a:ext cx="50480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32" name="TextBox 10"/>
            <p:cNvSpPr txBox="1">
              <a:spLocks noChangeArrowheads="1"/>
            </p:cNvSpPr>
            <p:nvPr/>
          </p:nvSpPr>
          <p:spPr bwMode="auto">
            <a:xfrm>
              <a:off x="4978240" y="3861048"/>
              <a:ext cx="1263760" cy="461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olidFill>
                    <a:srgbClr val="FF0000"/>
                  </a:solidFill>
                </a:rPr>
                <a:t>Bipolar cells</a:t>
              </a:r>
              <a:endParaRPr lang="en-GB" altLang="en-US" sz="180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4499992" y="4076525"/>
              <a:ext cx="50480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34" name="TextBox 12"/>
            <p:cNvSpPr txBox="1">
              <a:spLocks noChangeArrowheads="1"/>
            </p:cNvSpPr>
            <p:nvPr/>
          </p:nvSpPr>
          <p:spPr bwMode="auto">
            <a:xfrm>
              <a:off x="4978240" y="3356992"/>
              <a:ext cx="1433271" cy="461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olidFill>
                    <a:srgbClr val="FF0000"/>
                  </a:solidFill>
                </a:rPr>
                <a:t>Ganglion cells</a:t>
              </a:r>
              <a:endParaRPr lang="en-GB" altLang="en-US" sz="1800">
                <a:solidFill>
                  <a:srgbClr val="FF0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4499992" y="3573011"/>
              <a:ext cx="504806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647767" y="4292601"/>
            <a:ext cx="9239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</a:rPr>
              <a:t>“OFF”</a:t>
            </a:r>
            <a:endParaRPr lang="en-GB" altLang="en-US" sz="180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976785" y="3860801"/>
            <a:ext cx="21886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FF0000"/>
                </a:solidFill>
              </a:rPr>
              <a:t>“ON” and “OFF”</a:t>
            </a:r>
            <a:endParaRPr lang="en-GB" altLang="en-US" sz="1800">
              <a:solidFill>
                <a:srgbClr val="FF0000"/>
              </a:solidFill>
            </a:endParaRPr>
          </a:p>
        </p:txBody>
      </p:sp>
      <p:grpSp>
        <p:nvGrpSpPr>
          <p:cNvPr id="4" name="Group 36"/>
          <p:cNvGrpSpPr>
            <a:grpSpLocks/>
          </p:cNvGrpSpPr>
          <p:nvPr/>
        </p:nvGrpSpPr>
        <p:grpSpPr bwMode="auto">
          <a:xfrm>
            <a:off x="3024718" y="5949953"/>
            <a:ext cx="5507567" cy="908663"/>
            <a:chOff x="2267744" y="5949280"/>
            <a:chExt cx="4131883" cy="909333"/>
          </a:xfrm>
        </p:grpSpPr>
        <p:cxnSp>
          <p:nvCxnSpPr>
            <p:cNvPr id="20" name="Straight Arrow Connector 19"/>
            <p:cNvCxnSpPr/>
            <p:nvPr/>
          </p:nvCxnSpPr>
          <p:spPr>
            <a:xfrm>
              <a:off x="5651695" y="6020771"/>
              <a:ext cx="0" cy="43211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Freeform 24"/>
            <p:cNvSpPr/>
            <p:nvPr/>
          </p:nvSpPr>
          <p:spPr>
            <a:xfrm>
              <a:off x="5940705" y="5949280"/>
              <a:ext cx="458922" cy="641823"/>
            </a:xfrm>
            <a:custGeom>
              <a:avLst/>
              <a:gdLst>
                <a:gd name="connsiteX0" fmla="*/ 0 w 459475"/>
                <a:gd name="connsiteY0" fmla="*/ 0 h 641444"/>
                <a:gd name="connsiteX1" fmla="*/ 232012 w 459475"/>
                <a:gd name="connsiteY1" fmla="*/ 450376 h 641444"/>
                <a:gd name="connsiteX2" fmla="*/ 423081 w 459475"/>
                <a:gd name="connsiteY2" fmla="*/ 614149 h 641444"/>
                <a:gd name="connsiteX3" fmla="*/ 450376 w 459475"/>
                <a:gd name="connsiteY3" fmla="*/ 614149 h 641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9475" h="641444">
                  <a:moveTo>
                    <a:pt x="0" y="0"/>
                  </a:moveTo>
                  <a:cubicBezTo>
                    <a:pt x="80749" y="174009"/>
                    <a:pt x="161499" y="348018"/>
                    <a:pt x="232012" y="450376"/>
                  </a:cubicBezTo>
                  <a:cubicBezTo>
                    <a:pt x="302526" y="552734"/>
                    <a:pt x="386687" y="586854"/>
                    <a:pt x="423081" y="614149"/>
                  </a:cubicBezTo>
                  <a:cubicBezTo>
                    <a:pt x="459475" y="641444"/>
                    <a:pt x="454925" y="627796"/>
                    <a:pt x="450376" y="614149"/>
                  </a:cubicBezTo>
                </a:path>
              </a:pathLst>
            </a:cu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sp>
          <p:nvSpPr>
            <p:cNvPr id="17429" name="TextBox 29"/>
            <p:cNvSpPr txBox="1">
              <a:spLocks noChangeArrowheads="1"/>
            </p:cNvSpPr>
            <p:nvPr/>
          </p:nvSpPr>
          <p:spPr bwMode="auto">
            <a:xfrm>
              <a:off x="2267744" y="6027003"/>
              <a:ext cx="2441959" cy="83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olidFill>
                    <a:srgbClr val="FF0000"/>
                  </a:solidFill>
                </a:rPr>
                <a:t>A-wave: Photoreceptors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>
                  <a:solidFill>
                    <a:srgbClr val="FF0000"/>
                  </a:solidFill>
                </a:rPr>
                <a:t>and off-bipolar cells</a:t>
              </a:r>
              <a:endParaRPr lang="en-GB" altLang="en-US" sz="1800">
                <a:solidFill>
                  <a:srgbClr val="FF0000"/>
                </a:solidFill>
              </a:endParaRPr>
            </a:p>
          </p:txBody>
        </p:sp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8574619" y="4789488"/>
            <a:ext cx="2722595" cy="1807879"/>
            <a:chOff x="6430560" y="4789805"/>
            <a:chExt cx="2041704" cy="1807264"/>
          </a:xfrm>
        </p:grpSpPr>
        <p:cxnSp>
          <p:nvCxnSpPr>
            <p:cNvPr id="29" name="Straight Arrow Connector 28"/>
            <p:cNvCxnSpPr/>
            <p:nvPr/>
          </p:nvCxnSpPr>
          <p:spPr>
            <a:xfrm flipV="1">
              <a:off x="7021040" y="5876872"/>
              <a:ext cx="0" cy="576067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424" name="Group 37"/>
            <p:cNvGrpSpPr>
              <a:grpSpLocks/>
            </p:cNvGrpSpPr>
            <p:nvPr/>
          </p:nvGrpSpPr>
          <p:grpSpPr bwMode="auto">
            <a:xfrm>
              <a:off x="6430560" y="4789805"/>
              <a:ext cx="2041704" cy="1807264"/>
              <a:chOff x="6430560" y="4789805"/>
              <a:chExt cx="2041704" cy="1807264"/>
            </a:xfrm>
          </p:grpSpPr>
          <p:sp>
            <p:nvSpPr>
              <p:cNvPr id="27" name="Freeform 26"/>
              <p:cNvSpPr/>
              <p:nvPr/>
            </p:nvSpPr>
            <p:spPr>
              <a:xfrm>
                <a:off x="6430560" y="4789805"/>
                <a:ext cx="968260" cy="1775808"/>
              </a:xfrm>
              <a:custGeom>
                <a:avLst/>
                <a:gdLst>
                  <a:gd name="connsiteX0" fmla="*/ 0 w 968991"/>
                  <a:gd name="connsiteY0" fmla="*/ 1776483 h 1776483"/>
                  <a:gd name="connsiteX1" fmla="*/ 232012 w 968991"/>
                  <a:gd name="connsiteY1" fmla="*/ 1162334 h 1776483"/>
                  <a:gd name="connsiteX2" fmla="*/ 464024 w 968991"/>
                  <a:gd name="connsiteY2" fmla="*/ 275229 h 1776483"/>
                  <a:gd name="connsiteX3" fmla="*/ 723331 w 968991"/>
                  <a:gd name="connsiteY3" fmla="*/ 15922 h 1776483"/>
                  <a:gd name="connsiteX4" fmla="*/ 968991 w 968991"/>
                  <a:gd name="connsiteY4" fmla="*/ 370764 h 1776483"/>
                  <a:gd name="connsiteX5" fmla="*/ 968991 w 968991"/>
                  <a:gd name="connsiteY5" fmla="*/ 370764 h 1776483"/>
                  <a:gd name="connsiteX6" fmla="*/ 968991 w 968991"/>
                  <a:gd name="connsiteY6" fmla="*/ 370764 h 1776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991" h="1776483">
                    <a:moveTo>
                      <a:pt x="0" y="1776483"/>
                    </a:moveTo>
                    <a:cubicBezTo>
                      <a:pt x="77337" y="1594513"/>
                      <a:pt x="154675" y="1412543"/>
                      <a:pt x="232012" y="1162334"/>
                    </a:cubicBezTo>
                    <a:cubicBezTo>
                      <a:pt x="309349" y="912125"/>
                      <a:pt x="382138" y="466298"/>
                      <a:pt x="464024" y="275229"/>
                    </a:cubicBezTo>
                    <a:cubicBezTo>
                      <a:pt x="545910" y="84160"/>
                      <a:pt x="639170" y="0"/>
                      <a:pt x="723331" y="15922"/>
                    </a:cubicBezTo>
                    <a:cubicBezTo>
                      <a:pt x="807492" y="31844"/>
                      <a:pt x="968991" y="370764"/>
                      <a:pt x="968991" y="370764"/>
                    </a:cubicBezTo>
                    <a:lnTo>
                      <a:pt x="968991" y="370764"/>
                    </a:lnTo>
                    <a:lnTo>
                      <a:pt x="968991" y="370764"/>
                    </a:lnTo>
                  </a:path>
                </a:pathLst>
              </a:cu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sp>
            <p:nvSpPr>
              <p:cNvPr id="17426" name="TextBox 30"/>
              <p:cNvSpPr txBox="1">
                <a:spLocks noChangeArrowheads="1"/>
              </p:cNvSpPr>
              <p:nvPr/>
            </p:nvSpPr>
            <p:spPr bwMode="auto">
              <a:xfrm>
                <a:off x="7212212" y="5766355"/>
                <a:ext cx="1260052" cy="8307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400">
                    <a:solidFill>
                      <a:srgbClr val="0070C0"/>
                    </a:solidFill>
                  </a:rPr>
                  <a:t>B-wave: on-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GB" altLang="en-US" sz="2400">
                    <a:solidFill>
                      <a:srgbClr val="0070C0"/>
                    </a:solidFill>
                  </a:rPr>
                  <a:t>bipolar cells</a:t>
                </a:r>
                <a:endParaRPr lang="en-GB" altLang="en-US" sz="180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6671734" y="1268414"/>
            <a:ext cx="5185833" cy="2160587"/>
            <a:chOff x="5004048" y="1268760"/>
            <a:chExt cx="3888432" cy="2160240"/>
          </a:xfrm>
        </p:grpSpPr>
        <p:pic>
          <p:nvPicPr>
            <p:cNvPr id="1742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23" t="18208" r="4826" b="44611"/>
            <a:stretch>
              <a:fillRect/>
            </a:stretch>
          </p:blipFill>
          <p:spPr bwMode="auto">
            <a:xfrm>
              <a:off x="5220072" y="1916832"/>
              <a:ext cx="3024336" cy="151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7422" name="TextBox 33"/>
            <p:cNvSpPr txBox="1">
              <a:spLocks noChangeArrowheads="1"/>
            </p:cNvSpPr>
            <p:nvPr/>
          </p:nvSpPr>
          <p:spPr bwMode="auto">
            <a:xfrm>
              <a:off x="5004048" y="1268760"/>
              <a:ext cx="388843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2400"/>
                <a:t>30 Hz flicker: cone-driven, but arises in inner retina</a:t>
              </a:r>
            </a:p>
          </p:txBody>
        </p:sp>
      </p:grp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838200" y="192849"/>
            <a:ext cx="10515600" cy="13255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5400" cap="small" dirty="0">
                <a:solidFill>
                  <a:srgbClr val="002060"/>
                </a:solidFill>
              </a:rPr>
              <a:t>Origins of the ERG</a:t>
            </a:r>
          </a:p>
        </p:txBody>
      </p:sp>
    </p:spTree>
    <p:extLst>
      <p:ext uri="{BB962C8B-B14F-4D97-AF65-F5344CB8AC3E}">
        <p14:creationId xmlns:p14="http://schemas.microsoft.com/office/powerpoint/2010/main" val="169301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visionequip.net/wp-content/uploads/2013/12/RETILAB_pERG-waveform-normal-294w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628775"/>
            <a:ext cx="5365751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8" y="333375"/>
            <a:ext cx="4705349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87584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Multifocal ERG</a:t>
            </a:r>
          </a:p>
        </p:txBody>
      </p:sp>
      <p:pic>
        <p:nvPicPr>
          <p:cNvPr id="26627" name="Picture 5" descr="http://extras.springer.com/2007/978-3-540-32706-6/html/fig/fullres/fig_07_0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34" y="1484313"/>
            <a:ext cx="8043333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983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614363"/>
            <a:ext cx="1143952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79FAB0F-6152-4800-949E-FFE9FE576C68}"/>
              </a:ext>
            </a:extLst>
          </p:cNvPr>
          <p:cNvSpPr/>
          <p:nvPr/>
        </p:nvSpPr>
        <p:spPr>
          <a:xfrm>
            <a:off x="2319131" y="2332383"/>
            <a:ext cx="887896" cy="7818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BC5691-EAC2-4C46-8AA0-D464596869F4}"/>
              </a:ext>
            </a:extLst>
          </p:cNvPr>
          <p:cNvSpPr/>
          <p:nvPr/>
        </p:nvSpPr>
        <p:spPr>
          <a:xfrm>
            <a:off x="1749288" y="1828801"/>
            <a:ext cx="2001078" cy="18420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596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66A887-C66F-46EE-9C66-F15D8ED6AB3C}"/>
              </a:ext>
            </a:extLst>
          </p:cNvPr>
          <p:cNvSpPr/>
          <p:nvPr/>
        </p:nvSpPr>
        <p:spPr>
          <a:xfrm>
            <a:off x="490328" y="4367741"/>
            <a:ext cx="6838123" cy="4099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855"/>
            <a:ext cx="10515600" cy="4351338"/>
          </a:xfrm>
        </p:spPr>
        <p:txBody>
          <a:bodyPr>
            <a:noAutofit/>
          </a:bodyPr>
          <a:lstStyle/>
          <a:p>
            <a:r>
              <a:rPr lang="en-GB" sz="2400" dirty="0"/>
              <a:t>A case</a:t>
            </a:r>
          </a:p>
          <a:p>
            <a:r>
              <a:rPr lang="en-GB" sz="2400" dirty="0"/>
              <a:t>Overview of drugs which can affect the retina</a:t>
            </a:r>
          </a:p>
          <a:p>
            <a:r>
              <a:rPr lang="en-GB" sz="2400" dirty="0"/>
              <a:t>Hydroxychloroquine: Why is it used and how can it affect the retina?</a:t>
            </a:r>
            <a:endParaRPr lang="en-GB" sz="2000" dirty="0"/>
          </a:p>
          <a:p>
            <a:r>
              <a:rPr lang="en-GB" sz="2400" dirty="0"/>
              <a:t>How can we detect toxicity? Key investigations</a:t>
            </a:r>
          </a:p>
          <a:p>
            <a:pPr lvl="1"/>
            <a:r>
              <a:rPr lang="en-GB" sz="2000" dirty="0"/>
              <a:t>Visual fields**</a:t>
            </a:r>
          </a:p>
          <a:p>
            <a:pPr lvl="1"/>
            <a:r>
              <a:rPr lang="en-GB" sz="2000" dirty="0"/>
              <a:t>OCT and </a:t>
            </a:r>
            <a:r>
              <a:rPr lang="en-GB" sz="2000" dirty="0" err="1"/>
              <a:t>autofluorescence</a:t>
            </a:r>
            <a:r>
              <a:rPr lang="en-GB" sz="2000" dirty="0"/>
              <a:t> imaging**</a:t>
            </a:r>
          </a:p>
          <a:p>
            <a:pPr lvl="1"/>
            <a:r>
              <a:rPr lang="en-GB" sz="2000" dirty="0"/>
              <a:t>Electrophysiology**</a:t>
            </a:r>
          </a:p>
          <a:p>
            <a:r>
              <a:rPr lang="en-GB" sz="2400" dirty="0"/>
              <a:t>What is the prevalence of toxicity? Risk factors?</a:t>
            </a:r>
          </a:p>
          <a:p>
            <a:r>
              <a:rPr lang="en-GB" sz="2400" dirty="0"/>
              <a:t>Guidelines for screening: </a:t>
            </a:r>
            <a:r>
              <a:rPr lang="en-GB" sz="2400" dirty="0" err="1"/>
              <a:t>RCOphth</a:t>
            </a:r>
            <a:r>
              <a:rPr lang="en-GB" sz="2400" dirty="0"/>
              <a:t> Feb 2018</a:t>
            </a:r>
          </a:p>
          <a:p>
            <a:r>
              <a:rPr lang="en-GB" sz="2400" dirty="0"/>
              <a:t>Take home messages</a:t>
            </a:r>
          </a:p>
        </p:txBody>
      </p:sp>
    </p:spTree>
    <p:extLst>
      <p:ext uri="{BB962C8B-B14F-4D97-AF65-F5344CB8AC3E}">
        <p14:creationId xmlns:p14="http://schemas.microsoft.com/office/powerpoint/2010/main" val="10997215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295" y="590058"/>
            <a:ext cx="94202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09" y="4730805"/>
            <a:ext cx="63531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819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66A887-C66F-46EE-9C66-F15D8ED6AB3C}"/>
              </a:ext>
            </a:extLst>
          </p:cNvPr>
          <p:cNvSpPr/>
          <p:nvPr/>
        </p:nvSpPr>
        <p:spPr>
          <a:xfrm>
            <a:off x="490329" y="1545023"/>
            <a:ext cx="2160105" cy="4099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855"/>
            <a:ext cx="10515600" cy="4351338"/>
          </a:xfrm>
        </p:spPr>
        <p:txBody>
          <a:bodyPr>
            <a:noAutofit/>
          </a:bodyPr>
          <a:lstStyle/>
          <a:p>
            <a:r>
              <a:rPr lang="en-GB" sz="2400" dirty="0"/>
              <a:t>A case</a:t>
            </a:r>
          </a:p>
          <a:p>
            <a:r>
              <a:rPr lang="en-GB" sz="2400" dirty="0"/>
              <a:t>Overview of drugs which can affect the retina</a:t>
            </a:r>
          </a:p>
          <a:p>
            <a:r>
              <a:rPr lang="en-GB" sz="2400" dirty="0"/>
              <a:t>Hydroxychloroquine: Why is it used and how can it affect the retina?</a:t>
            </a:r>
            <a:endParaRPr lang="en-GB" sz="2000" dirty="0"/>
          </a:p>
          <a:p>
            <a:r>
              <a:rPr lang="en-GB" sz="2400" dirty="0"/>
              <a:t>How can we detect toxicity? Key investigations</a:t>
            </a:r>
          </a:p>
          <a:p>
            <a:pPr lvl="1"/>
            <a:r>
              <a:rPr lang="en-GB" sz="2000" dirty="0"/>
              <a:t>Visual fields**</a:t>
            </a:r>
          </a:p>
          <a:p>
            <a:pPr lvl="1"/>
            <a:r>
              <a:rPr lang="en-GB" sz="2000" dirty="0"/>
              <a:t>OCT and </a:t>
            </a:r>
            <a:r>
              <a:rPr lang="en-GB" sz="2000" dirty="0" err="1"/>
              <a:t>autofluorescence</a:t>
            </a:r>
            <a:r>
              <a:rPr lang="en-GB" sz="2000" dirty="0"/>
              <a:t> imaging**</a:t>
            </a:r>
          </a:p>
          <a:p>
            <a:pPr lvl="1"/>
            <a:r>
              <a:rPr lang="en-GB" sz="2000" dirty="0"/>
              <a:t>Electrophysiology**</a:t>
            </a:r>
          </a:p>
          <a:p>
            <a:r>
              <a:rPr lang="en-GB" sz="2400" dirty="0"/>
              <a:t>What is the prevalence of toxicity? Risk factors?</a:t>
            </a:r>
          </a:p>
          <a:p>
            <a:r>
              <a:rPr lang="en-GB" sz="2400" dirty="0"/>
              <a:t>Guidelines for screening: </a:t>
            </a:r>
            <a:r>
              <a:rPr lang="en-GB" sz="2400" dirty="0" err="1"/>
              <a:t>RCOphth</a:t>
            </a:r>
            <a:r>
              <a:rPr lang="en-GB" sz="2400" dirty="0"/>
              <a:t> Feb 2018</a:t>
            </a:r>
          </a:p>
          <a:p>
            <a:r>
              <a:rPr lang="en-GB" sz="2400" dirty="0"/>
              <a:t>Take home messages</a:t>
            </a:r>
          </a:p>
        </p:txBody>
      </p:sp>
    </p:spTree>
    <p:extLst>
      <p:ext uri="{BB962C8B-B14F-4D97-AF65-F5344CB8AC3E}">
        <p14:creationId xmlns:p14="http://schemas.microsoft.com/office/powerpoint/2010/main" val="5990930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4" y="1576552"/>
            <a:ext cx="11723638" cy="338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9407" y="1744717"/>
            <a:ext cx="2186152" cy="3468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1791994" y="2149366"/>
            <a:ext cx="8382019" cy="3468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650124" y="3757365"/>
            <a:ext cx="4204138" cy="3468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648497" y="3767792"/>
            <a:ext cx="1923394" cy="3468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5202620" y="4161922"/>
            <a:ext cx="4603531" cy="3468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775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F8EFFA-D3C9-4610-9B04-5A37ED438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3" y="658277"/>
            <a:ext cx="8499051" cy="53847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C8C9D3-C38A-4A65-807B-FE0CCFA6005E}"/>
              </a:ext>
            </a:extLst>
          </p:cNvPr>
          <p:cNvSpPr txBox="1"/>
          <p:nvPr/>
        </p:nvSpPr>
        <p:spPr>
          <a:xfrm>
            <a:off x="6771861" y="6056243"/>
            <a:ext cx="495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From </a:t>
            </a:r>
            <a:r>
              <a:rPr lang="en-GB" dirty="0" err="1"/>
              <a:t>RCOphth</a:t>
            </a:r>
            <a:r>
              <a:rPr lang="en-GB" dirty="0"/>
              <a:t> guidelines, from Ronald </a:t>
            </a:r>
            <a:r>
              <a:rPr lang="en-GB" dirty="0" err="1"/>
              <a:t>Melles</a:t>
            </a:r>
            <a:r>
              <a:rPr lang="en-GB" dirty="0"/>
              <a:t> MD </a:t>
            </a:r>
          </a:p>
        </p:txBody>
      </p:sp>
    </p:spTree>
    <p:extLst>
      <p:ext uri="{BB962C8B-B14F-4D97-AF65-F5344CB8AC3E}">
        <p14:creationId xmlns:p14="http://schemas.microsoft.com/office/powerpoint/2010/main" val="27314361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45" y="423862"/>
            <a:ext cx="1090612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903" y="578069"/>
            <a:ext cx="216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Yusuf et al., </a:t>
            </a:r>
            <a:r>
              <a:rPr lang="en-GB" i="1" dirty="0"/>
              <a:t>Eye </a:t>
            </a:r>
            <a:r>
              <a:rPr lang="en-GB" dirty="0"/>
              <a:t>2017</a:t>
            </a:r>
          </a:p>
        </p:txBody>
      </p:sp>
    </p:spTree>
    <p:extLst>
      <p:ext uri="{BB962C8B-B14F-4D97-AF65-F5344CB8AC3E}">
        <p14:creationId xmlns:p14="http://schemas.microsoft.com/office/powerpoint/2010/main" val="37134809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66A887-C66F-46EE-9C66-F15D8ED6AB3C}"/>
              </a:ext>
            </a:extLst>
          </p:cNvPr>
          <p:cNvSpPr/>
          <p:nvPr/>
        </p:nvSpPr>
        <p:spPr>
          <a:xfrm>
            <a:off x="490328" y="4791810"/>
            <a:ext cx="6838123" cy="4099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855"/>
            <a:ext cx="10515600" cy="4351338"/>
          </a:xfrm>
        </p:spPr>
        <p:txBody>
          <a:bodyPr>
            <a:noAutofit/>
          </a:bodyPr>
          <a:lstStyle/>
          <a:p>
            <a:r>
              <a:rPr lang="en-GB" sz="2400" dirty="0"/>
              <a:t>A case</a:t>
            </a:r>
          </a:p>
          <a:p>
            <a:r>
              <a:rPr lang="en-GB" sz="2400" dirty="0"/>
              <a:t>Overview of drugs which can affect the retina</a:t>
            </a:r>
          </a:p>
          <a:p>
            <a:r>
              <a:rPr lang="en-GB" sz="2400" dirty="0"/>
              <a:t>Hydroxychloroquine: Why is it used and how can it affect the retina?</a:t>
            </a:r>
            <a:endParaRPr lang="en-GB" sz="2000" dirty="0"/>
          </a:p>
          <a:p>
            <a:r>
              <a:rPr lang="en-GB" sz="2400" dirty="0"/>
              <a:t>How can we detect toxicity? Key investigations</a:t>
            </a:r>
          </a:p>
          <a:p>
            <a:pPr lvl="1"/>
            <a:r>
              <a:rPr lang="en-GB" sz="2000" dirty="0"/>
              <a:t>Visual fields**</a:t>
            </a:r>
          </a:p>
          <a:p>
            <a:pPr lvl="1"/>
            <a:r>
              <a:rPr lang="en-GB" sz="2000" dirty="0"/>
              <a:t>OCT and </a:t>
            </a:r>
            <a:r>
              <a:rPr lang="en-GB" sz="2000" dirty="0" err="1"/>
              <a:t>autofluorescence</a:t>
            </a:r>
            <a:r>
              <a:rPr lang="en-GB" sz="2000" dirty="0"/>
              <a:t> imaging**</a:t>
            </a:r>
          </a:p>
          <a:p>
            <a:pPr lvl="1"/>
            <a:r>
              <a:rPr lang="en-GB" sz="2000" dirty="0"/>
              <a:t>Electrophysiology**</a:t>
            </a:r>
          </a:p>
          <a:p>
            <a:r>
              <a:rPr lang="en-GB" sz="2400" dirty="0"/>
              <a:t>What is the prevalence of toxicity? Risk factors?</a:t>
            </a:r>
          </a:p>
          <a:p>
            <a:r>
              <a:rPr lang="en-GB" sz="2400" dirty="0"/>
              <a:t>Guidelines for screening: </a:t>
            </a:r>
            <a:r>
              <a:rPr lang="en-GB" sz="2400" dirty="0" err="1"/>
              <a:t>RCOphth</a:t>
            </a:r>
            <a:r>
              <a:rPr lang="en-GB" sz="2400" dirty="0"/>
              <a:t> Feb 2018</a:t>
            </a:r>
          </a:p>
          <a:p>
            <a:r>
              <a:rPr lang="en-GB" sz="2400" dirty="0"/>
              <a:t>Take home messages</a:t>
            </a:r>
          </a:p>
        </p:txBody>
      </p:sp>
    </p:spTree>
    <p:extLst>
      <p:ext uri="{BB962C8B-B14F-4D97-AF65-F5344CB8AC3E}">
        <p14:creationId xmlns:p14="http://schemas.microsoft.com/office/powerpoint/2010/main" val="40108070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047C05-7C76-4517-BBBC-080DBDAC1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671512"/>
            <a:ext cx="10906125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3514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D6A60E-FC6D-4EAC-AD12-805D6D32B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39152"/>
            <a:ext cx="8721659" cy="48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014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9FFA46-7A53-4982-BD04-60B402C41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42" y="1828800"/>
            <a:ext cx="11424115" cy="281463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0C466CB-CFEB-4989-9344-5D4FE4B59F9A}"/>
              </a:ext>
            </a:extLst>
          </p:cNvPr>
          <p:cNvSpPr/>
          <p:nvPr/>
        </p:nvSpPr>
        <p:spPr>
          <a:xfrm>
            <a:off x="383942" y="2107096"/>
            <a:ext cx="6467432" cy="2650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7A00E1-134A-421D-AA7C-8B547777E0D5}"/>
              </a:ext>
            </a:extLst>
          </p:cNvPr>
          <p:cNvSpPr/>
          <p:nvPr/>
        </p:nvSpPr>
        <p:spPr>
          <a:xfrm>
            <a:off x="536342" y="3220278"/>
            <a:ext cx="10926788" cy="8083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16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079D1F-CCEF-4290-BAFA-7A11FAD23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1" y="874645"/>
            <a:ext cx="11959472" cy="48502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22049A-048B-4D5B-9BE7-DAAE8BB91F95}"/>
              </a:ext>
            </a:extLst>
          </p:cNvPr>
          <p:cNvSpPr/>
          <p:nvPr/>
        </p:nvSpPr>
        <p:spPr>
          <a:xfrm>
            <a:off x="5936974" y="1133061"/>
            <a:ext cx="5208104" cy="2849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9D2056-2044-4A70-89A6-AB3F335E0650}"/>
              </a:ext>
            </a:extLst>
          </p:cNvPr>
          <p:cNvSpPr/>
          <p:nvPr/>
        </p:nvSpPr>
        <p:spPr>
          <a:xfrm>
            <a:off x="7825409" y="1437862"/>
            <a:ext cx="2869095" cy="2849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3D7F61-AC72-4079-A251-44154FD287EC}"/>
              </a:ext>
            </a:extLst>
          </p:cNvPr>
          <p:cNvSpPr/>
          <p:nvPr/>
        </p:nvSpPr>
        <p:spPr>
          <a:xfrm>
            <a:off x="265044" y="1722784"/>
            <a:ext cx="6480313" cy="2849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098194-253A-450A-9869-75BA0B47E822}"/>
              </a:ext>
            </a:extLst>
          </p:cNvPr>
          <p:cNvSpPr/>
          <p:nvPr/>
        </p:nvSpPr>
        <p:spPr>
          <a:xfrm>
            <a:off x="265043" y="2133601"/>
            <a:ext cx="11343861" cy="8613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B798C3-E956-4455-9ED0-F30103925880}"/>
              </a:ext>
            </a:extLst>
          </p:cNvPr>
          <p:cNvSpPr/>
          <p:nvPr/>
        </p:nvSpPr>
        <p:spPr>
          <a:xfrm>
            <a:off x="980661" y="4134678"/>
            <a:ext cx="5459896" cy="27829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765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BB053-98A7-4E3C-8C9F-5D3E33274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7" y="1166191"/>
            <a:ext cx="11834263" cy="446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0443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779A54-1F35-4ACD-8D45-AC38DAC64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914" y="805794"/>
            <a:ext cx="10876171" cy="5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20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ONYCU~1\AppData\Local\Temp\photo 1.JPG">
            <a:extLst>
              <a:ext uri="{FF2B5EF4-FFF2-40B4-BE49-F238E27FC236}">
                <a16:creationId xmlns:a16="http://schemas.microsoft.com/office/drawing/2014/main" id="{4770E7AA-9B98-4FD6-A621-AD977FE6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692150"/>
            <a:ext cx="11641137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6025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26754F-AD99-43DF-A00D-7EC7DDC4D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90" y="1113184"/>
            <a:ext cx="11357981" cy="454549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300FD84-3889-4498-9BCC-52F12D31FFF9}"/>
              </a:ext>
            </a:extLst>
          </p:cNvPr>
          <p:cNvSpPr/>
          <p:nvPr/>
        </p:nvSpPr>
        <p:spPr>
          <a:xfrm>
            <a:off x="7116417" y="2484783"/>
            <a:ext cx="2027583" cy="27166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76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FA3448-D986-47CF-B1A7-88F71DC08A7F}"/>
              </a:ext>
            </a:extLst>
          </p:cNvPr>
          <p:cNvSpPr txBox="1"/>
          <p:nvPr/>
        </p:nvSpPr>
        <p:spPr>
          <a:xfrm>
            <a:off x="3776872" y="435871"/>
            <a:ext cx="392088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Patient begins HCQ/CQ drug treatment:</a:t>
            </a:r>
          </a:p>
          <a:p>
            <a:pPr algn="ctr"/>
            <a:r>
              <a:rPr lang="en-GB" dirty="0"/>
              <a:t>Referred for baseline screening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EC10DE4-DF9D-48FE-A71D-78477B1688B6}"/>
              </a:ext>
            </a:extLst>
          </p:cNvPr>
          <p:cNvCxnSpPr>
            <a:stCxn id="3" idx="2"/>
          </p:cNvCxnSpPr>
          <p:nvPr/>
        </p:nvCxnSpPr>
        <p:spPr>
          <a:xfrm>
            <a:off x="5737313" y="1082202"/>
            <a:ext cx="0" cy="508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6A9C298-6BD8-4435-BF19-F7BB9577E0D4}"/>
              </a:ext>
            </a:extLst>
          </p:cNvPr>
          <p:cNvSpPr txBox="1"/>
          <p:nvPr/>
        </p:nvSpPr>
        <p:spPr>
          <a:xfrm>
            <a:off x="4400326" y="1621941"/>
            <a:ext cx="266072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Colour fundus photograph</a:t>
            </a:r>
          </a:p>
          <a:p>
            <a:pPr algn="ctr"/>
            <a:r>
              <a:rPr lang="en-GB" dirty="0"/>
              <a:t>SD-OCT</a:t>
            </a:r>
          </a:p>
          <a:p>
            <a:pPr algn="ctr"/>
            <a:r>
              <a:rPr lang="en-GB" dirty="0"/>
              <a:t>(ideally within 6 months)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866032-BA01-4C99-A23E-9F4C80052B4A}"/>
              </a:ext>
            </a:extLst>
          </p:cNvPr>
          <p:cNvCxnSpPr>
            <a:cxnSpLocks/>
          </p:cNvCxnSpPr>
          <p:nvPr/>
        </p:nvCxnSpPr>
        <p:spPr>
          <a:xfrm flipV="1">
            <a:off x="7061054" y="1805310"/>
            <a:ext cx="1126435" cy="2782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B4E91E7-C118-41FE-83B7-66DB41491BBF}"/>
              </a:ext>
            </a:extLst>
          </p:cNvPr>
          <p:cNvSpPr txBox="1"/>
          <p:nvPr/>
        </p:nvSpPr>
        <p:spPr>
          <a:xfrm>
            <a:off x="8187488" y="1482144"/>
            <a:ext cx="228172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If abnormal fundus photo or SD-OCT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69A49B-12FF-4F92-B9C4-D975FECE1BCA}"/>
              </a:ext>
            </a:extLst>
          </p:cNvPr>
          <p:cNvCxnSpPr/>
          <p:nvPr/>
        </p:nvCxnSpPr>
        <p:spPr>
          <a:xfrm>
            <a:off x="9247829" y="2128475"/>
            <a:ext cx="0" cy="508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740AD8-D6B3-4785-84D9-4CA81CE23693}"/>
              </a:ext>
            </a:extLst>
          </p:cNvPr>
          <p:cNvSpPr txBox="1"/>
          <p:nvPr/>
        </p:nvSpPr>
        <p:spPr>
          <a:xfrm>
            <a:off x="8207368" y="2628457"/>
            <a:ext cx="22618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Baseline 10-2 HVF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E1A3B08-694E-417F-BFD6-BAB555AFC361}"/>
              </a:ext>
            </a:extLst>
          </p:cNvPr>
          <p:cNvCxnSpPr/>
          <p:nvPr/>
        </p:nvCxnSpPr>
        <p:spPr>
          <a:xfrm>
            <a:off x="9254457" y="2996494"/>
            <a:ext cx="0" cy="508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AB84BFB-B0BC-4312-856D-80D071A3BA34}"/>
              </a:ext>
            </a:extLst>
          </p:cNvPr>
          <p:cNvSpPr txBox="1"/>
          <p:nvPr/>
        </p:nvSpPr>
        <p:spPr>
          <a:xfrm>
            <a:off x="8213990" y="3509729"/>
            <a:ext cx="2255217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If 10-2 HVF abnormal:</a:t>
            </a:r>
          </a:p>
          <a:p>
            <a:pPr algn="ctr"/>
            <a:r>
              <a:rPr lang="en-GB" sz="1600" dirty="0"/>
              <a:t>Discuss with prescribing physician re: suitability for HCQ/CQ therapy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547990A-B327-4EEA-88C9-0A030996FA5B}"/>
              </a:ext>
            </a:extLst>
          </p:cNvPr>
          <p:cNvCxnSpPr/>
          <p:nvPr/>
        </p:nvCxnSpPr>
        <p:spPr>
          <a:xfrm>
            <a:off x="5709496" y="2539298"/>
            <a:ext cx="0" cy="508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D571D9B-1438-468A-8BA3-B41F55A4B5D2}"/>
              </a:ext>
            </a:extLst>
          </p:cNvPr>
          <p:cNvSpPr txBox="1"/>
          <p:nvPr/>
        </p:nvSpPr>
        <p:spPr>
          <a:xfrm>
            <a:off x="4283421" y="3059802"/>
            <a:ext cx="28813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b="1" dirty="0">
                <a:solidFill>
                  <a:srgbClr val="00B050"/>
                </a:solidFill>
              </a:rPr>
              <a:t>NORMAL RETINAL IMAGING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ADBACB1-638A-4DE1-86C4-4D616DB9EFDD}"/>
              </a:ext>
            </a:extLst>
          </p:cNvPr>
          <p:cNvCxnSpPr>
            <a:cxnSpLocks/>
          </p:cNvCxnSpPr>
          <p:nvPr/>
        </p:nvCxnSpPr>
        <p:spPr>
          <a:xfrm flipH="1">
            <a:off x="4625011" y="3429000"/>
            <a:ext cx="1088918" cy="8116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B32330A-0397-4827-972D-D4576524A524}"/>
              </a:ext>
            </a:extLst>
          </p:cNvPr>
          <p:cNvSpPr txBox="1"/>
          <p:nvPr/>
        </p:nvSpPr>
        <p:spPr>
          <a:xfrm>
            <a:off x="3009792" y="4248176"/>
            <a:ext cx="2824106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Additional risk factors:</a:t>
            </a:r>
          </a:p>
          <a:p>
            <a:pPr algn="ctr"/>
            <a:r>
              <a:rPr lang="en-GB" dirty="0"/>
              <a:t>Concomitant tamoxifen use;</a:t>
            </a:r>
          </a:p>
          <a:p>
            <a:pPr algn="ctr"/>
            <a:r>
              <a:rPr lang="en-GB" dirty="0"/>
              <a:t>Impaired renal function;</a:t>
            </a:r>
          </a:p>
          <a:p>
            <a:pPr algn="ctr"/>
            <a:r>
              <a:rPr lang="en-GB" dirty="0"/>
              <a:t>HCQ dose &gt; 5 mg/kg/day;</a:t>
            </a:r>
          </a:p>
          <a:p>
            <a:pPr algn="ctr"/>
            <a:r>
              <a:rPr lang="en-GB" dirty="0"/>
              <a:t>CQ use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8B25D47-0FDA-4B64-91EB-52F9C6A2B4F9}"/>
              </a:ext>
            </a:extLst>
          </p:cNvPr>
          <p:cNvCxnSpPr/>
          <p:nvPr/>
        </p:nvCxnSpPr>
        <p:spPr>
          <a:xfrm>
            <a:off x="4426278" y="5728537"/>
            <a:ext cx="0" cy="5080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AB1D7CC-F89D-446C-B9C3-C27CBF5232FD}"/>
              </a:ext>
            </a:extLst>
          </p:cNvPr>
          <p:cNvSpPr txBox="1"/>
          <p:nvPr/>
        </p:nvSpPr>
        <p:spPr>
          <a:xfrm>
            <a:off x="3044298" y="6225776"/>
            <a:ext cx="27895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Screening begins at 1 </a:t>
            </a:r>
            <a:r>
              <a:rPr lang="en-GB" dirty="0" err="1"/>
              <a:t>yr</a:t>
            </a:r>
            <a:endParaRPr lang="en-GB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71EFE13-6DFB-454D-AD13-DED5B72DBDE7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5724072" y="3429134"/>
            <a:ext cx="967802" cy="8115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F1F00A5-D37D-4CE5-A927-940EA85DA0B9}"/>
              </a:ext>
            </a:extLst>
          </p:cNvPr>
          <p:cNvSpPr txBox="1"/>
          <p:nvPr/>
        </p:nvSpPr>
        <p:spPr>
          <a:xfrm>
            <a:off x="6205478" y="4248176"/>
            <a:ext cx="169282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No additional risk factors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B3A56DC-C8B4-4F7A-AE71-F49847BBD188}"/>
              </a:ext>
            </a:extLst>
          </p:cNvPr>
          <p:cNvCxnSpPr>
            <a:cxnSpLocks/>
          </p:cNvCxnSpPr>
          <p:nvPr/>
        </p:nvCxnSpPr>
        <p:spPr>
          <a:xfrm>
            <a:off x="6924313" y="4894507"/>
            <a:ext cx="0" cy="13312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F6C207B-45CE-4395-96DD-79AAB1A95EC2}"/>
              </a:ext>
            </a:extLst>
          </p:cNvPr>
          <p:cNvSpPr txBox="1"/>
          <p:nvPr/>
        </p:nvSpPr>
        <p:spPr>
          <a:xfrm>
            <a:off x="6138685" y="6232404"/>
            <a:ext cx="278959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Screening begins at 5 </a:t>
            </a:r>
            <a:r>
              <a:rPr lang="en-GB" dirty="0" err="1"/>
              <a:t>yrs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CAE051-48AA-4E50-B2CC-52B1C6ABE91A}"/>
              </a:ext>
            </a:extLst>
          </p:cNvPr>
          <p:cNvSpPr txBox="1"/>
          <p:nvPr/>
        </p:nvSpPr>
        <p:spPr>
          <a:xfrm>
            <a:off x="225734" y="404926"/>
            <a:ext cx="25709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/>
              <a:t>BASELINE ASSESSMENT</a:t>
            </a:r>
          </a:p>
        </p:txBody>
      </p:sp>
    </p:spTree>
    <p:extLst>
      <p:ext uri="{BB962C8B-B14F-4D97-AF65-F5344CB8AC3E}">
        <p14:creationId xmlns:p14="http://schemas.microsoft.com/office/powerpoint/2010/main" val="280113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2" grpId="0" animBg="1"/>
      <p:bldP spid="15" grpId="0" animBg="1"/>
      <p:bldP spid="17" grpId="0" animBg="1"/>
      <p:bldP spid="20" grpId="0" animBg="1"/>
      <p:bldP spid="22" grpId="0" animBg="1"/>
      <p:bldP spid="26" grpId="0" animBg="1"/>
      <p:bldP spid="3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50714-915C-46B3-BD16-615915174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306" y="519112"/>
            <a:ext cx="8577032" cy="590819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2BC449B-55E1-4D13-A856-65BE3888F6E0}"/>
              </a:ext>
            </a:extLst>
          </p:cNvPr>
          <p:cNvSpPr/>
          <p:nvPr/>
        </p:nvSpPr>
        <p:spPr>
          <a:xfrm>
            <a:off x="7620000" y="1510748"/>
            <a:ext cx="1775791" cy="1086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407E5C-B9B2-4100-960A-D956F71DB775}"/>
              </a:ext>
            </a:extLst>
          </p:cNvPr>
          <p:cNvSpPr/>
          <p:nvPr/>
        </p:nvSpPr>
        <p:spPr>
          <a:xfrm>
            <a:off x="2796209" y="2472669"/>
            <a:ext cx="1775791" cy="1086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68CFDA-B8A6-4946-9E77-AF5C311BBADF}"/>
              </a:ext>
            </a:extLst>
          </p:cNvPr>
          <p:cNvSpPr/>
          <p:nvPr/>
        </p:nvSpPr>
        <p:spPr>
          <a:xfrm>
            <a:off x="5300870" y="1616765"/>
            <a:ext cx="1775791" cy="1086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9922ABB-10BB-423A-A277-C5C6F618993E}"/>
              </a:ext>
            </a:extLst>
          </p:cNvPr>
          <p:cNvSpPr/>
          <p:nvPr/>
        </p:nvSpPr>
        <p:spPr>
          <a:xfrm>
            <a:off x="8129564" y="2703443"/>
            <a:ext cx="1775791" cy="1086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1D58DDB-EFD6-4CE7-A3EC-F81F83531A63}"/>
              </a:ext>
            </a:extLst>
          </p:cNvPr>
          <p:cNvSpPr/>
          <p:nvPr/>
        </p:nvSpPr>
        <p:spPr>
          <a:xfrm>
            <a:off x="4401805" y="4426226"/>
            <a:ext cx="3841047" cy="1086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14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66A887-C66F-46EE-9C66-F15D8ED6AB3C}"/>
              </a:ext>
            </a:extLst>
          </p:cNvPr>
          <p:cNvSpPr/>
          <p:nvPr/>
        </p:nvSpPr>
        <p:spPr>
          <a:xfrm>
            <a:off x="490329" y="5295394"/>
            <a:ext cx="3591342" cy="4099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1855"/>
            <a:ext cx="10515600" cy="4351338"/>
          </a:xfrm>
        </p:spPr>
        <p:txBody>
          <a:bodyPr>
            <a:noAutofit/>
          </a:bodyPr>
          <a:lstStyle/>
          <a:p>
            <a:r>
              <a:rPr lang="en-GB" sz="2400" dirty="0"/>
              <a:t>A case</a:t>
            </a:r>
          </a:p>
          <a:p>
            <a:r>
              <a:rPr lang="en-GB" sz="2400" dirty="0"/>
              <a:t>Overview of drugs which can affect the retina</a:t>
            </a:r>
          </a:p>
          <a:p>
            <a:r>
              <a:rPr lang="en-GB" sz="2400" dirty="0"/>
              <a:t>Hydroxychloroquine: Why is it used and how can it affect the retina?</a:t>
            </a:r>
            <a:endParaRPr lang="en-GB" sz="2000" dirty="0"/>
          </a:p>
          <a:p>
            <a:r>
              <a:rPr lang="en-GB" sz="2400" dirty="0"/>
              <a:t>How can we detect toxicity? Key investigations</a:t>
            </a:r>
          </a:p>
          <a:p>
            <a:pPr lvl="1"/>
            <a:r>
              <a:rPr lang="en-GB" sz="2000" dirty="0"/>
              <a:t>Visual fields**</a:t>
            </a:r>
          </a:p>
          <a:p>
            <a:pPr lvl="1"/>
            <a:r>
              <a:rPr lang="en-GB" sz="2000" dirty="0"/>
              <a:t>OCT and </a:t>
            </a:r>
            <a:r>
              <a:rPr lang="en-GB" sz="2000" dirty="0" err="1"/>
              <a:t>autofluorescence</a:t>
            </a:r>
            <a:r>
              <a:rPr lang="en-GB" sz="2000" dirty="0"/>
              <a:t> imaging**</a:t>
            </a:r>
          </a:p>
          <a:p>
            <a:pPr lvl="1"/>
            <a:r>
              <a:rPr lang="en-GB" sz="2000" dirty="0"/>
              <a:t>Electrophysiology**</a:t>
            </a:r>
          </a:p>
          <a:p>
            <a:r>
              <a:rPr lang="en-GB" sz="2400" dirty="0"/>
              <a:t>What is the prevalence of toxicity? Risk factors?</a:t>
            </a:r>
          </a:p>
          <a:p>
            <a:r>
              <a:rPr lang="en-GB" sz="2400" dirty="0"/>
              <a:t>Guidelines for screening: </a:t>
            </a:r>
            <a:r>
              <a:rPr lang="en-GB" sz="2400" dirty="0" err="1"/>
              <a:t>RCOphth</a:t>
            </a:r>
            <a:r>
              <a:rPr lang="en-GB" sz="2400" dirty="0"/>
              <a:t> Feb 2018</a:t>
            </a:r>
          </a:p>
          <a:p>
            <a:r>
              <a:rPr lang="en-GB" sz="2400" dirty="0"/>
              <a:t>Take home messages</a:t>
            </a:r>
          </a:p>
        </p:txBody>
      </p:sp>
    </p:spTree>
    <p:extLst>
      <p:ext uri="{BB962C8B-B14F-4D97-AF65-F5344CB8AC3E}">
        <p14:creationId xmlns:p14="http://schemas.microsoft.com/office/powerpoint/2010/main" val="6848069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</a:rPr>
              <a:t>Take home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Check medication history</a:t>
            </a:r>
          </a:p>
          <a:p>
            <a:endParaRPr lang="en-GB" dirty="0"/>
          </a:p>
          <a:p>
            <a:r>
              <a:rPr lang="en-GB" dirty="0"/>
              <a:t>Be aware of latest evidence</a:t>
            </a:r>
          </a:p>
          <a:p>
            <a:endParaRPr lang="en-GB" dirty="0"/>
          </a:p>
          <a:p>
            <a:r>
              <a:rPr lang="en-GB" dirty="0"/>
              <a:t>Importance of screening – when does it make a difference?</a:t>
            </a:r>
          </a:p>
          <a:p>
            <a:endParaRPr lang="en-GB" dirty="0"/>
          </a:p>
          <a:p>
            <a:r>
              <a:rPr lang="en-GB" dirty="0"/>
              <a:t>Perform appropriate testing (additional role of electrophysiology)</a:t>
            </a:r>
          </a:p>
          <a:p>
            <a:endParaRPr lang="en-GB" dirty="0"/>
          </a:p>
          <a:p>
            <a:r>
              <a:rPr lang="en-GB" dirty="0"/>
              <a:t>Importance of communication</a:t>
            </a:r>
          </a:p>
          <a:p>
            <a:pPr lvl="1"/>
            <a:r>
              <a:rPr lang="en-GB" dirty="0"/>
              <a:t>With patient – e.g. diagnostic and prognostic uncertainty </a:t>
            </a:r>
          </a:p>
          <a:p>
            <a:pPr lvl="1"/>
            <a:r>
              <a:rPr lang="en-GB" dirty="0"/>
              <a:t>With other specialists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7317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85648" y="2404132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Thank you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01AB8-DB18-4D5F-8FD1-D32F61616D50}"/>
              </a:ext>
            </a:extLst>
          </p:cNvPr>
          <p:cNvSpPr txBox="1"/>
          <p:nvPr/>
        </p:nvSpPr>
        <p:spPr>
          <a:xfrm>
            <a:off x="6506816" y="6003235"/>
            <a:ext cx="5193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u="sng" dirty="0">
                <a:solidFill>
                  <a:srgbClr val="002060"/>
                </a:solidFill>
              </a:rPr>
              <a:t>omar.mahroo@moorfields.nhs.uk</a:t>
            </a:r>
          </a:p>
        </p:txBody>
      </p:sp>
    </p:spTree>
    <p:extLst>
      <p:ext uri="{BB962C8B-B14F-4D97-AF65-F5344CB8AC3E}">
        <p14:creationId xmlns:p14="http://schemas.microsoft.com/office/powerpoint/2010/main" val="2837331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mar\Downloads\01052011154.jpg">
            <a:extLst>
              <a:ext uri="{FF2B5EF4-FFF2-40B4-BE49-F238E27FC236}">
                <a16:creationId xmlns:a16="http://schemas.microsoft.com/office/drawing/2014/main" id="{56E5A362-1AE8-46AB-AEFC-87D2B649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44488"/>
            <a:ext cx="8334375" cy="625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017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A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3585"/>
            <a:ext cx="10515600" cy="1645415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45 year-old lady</a:t>
            </a:r>
          </a:p>
          <a:p>
            <a:pPr lvl="1"/>
            <a:r>
              <a:rPr lang="en-GB" sz="2000" dirty="0"/>
              <a:t>Referred due to abnormal visual field test</a:t>
            </a:r>
          </a:p>
          <a:p>
            <a:pPr lvl="1"/>
            <a:r>
              <a:rPr lang="en-GB" sz="2000" dirty="0"/>
              <a:t>History of lupus-like syndrome and ocular myasthenia</a:t>
            </a:r>
          </a:p>
          <a:p>
            <a:pPr lvl="1"/>
            <a:r>
              <a:rPr lang="en-GB" sz="2000" dirty="0"/>
              <a:t>On hydroxychloroquine treatment</a:t>
            </a:r>
          </a:p>
          <a:p>
            <a:pPr lvl="1"/>
            <a:r>
              <a:rPr lang="en-GB" sz="2000" dirty="0"/>
              <a:t>No visual symptoms reported</a:t>
            </a:r>
          </a:p>
          <a:p>
            <a:pPr lvl="1"/>
            <a:endParaRPr lang="en-GB" sz="2000" dirty="0"/>
          </a:p>
          <a:p>
            <a:pPr lvl="1"/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851338" y="4340772"/>
            <a:ext cx="715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WHAT ELSE WOULD YOU LIKE TO KNOW?</a:t>
            </a:r>
          </a:p>
        </p:txBody>
      </p:sp>
    </p:spTree>
    <p:extLst>
      <p:ext uri="{BB962C8B-B14F-4D97-AF65-F5344CB8AC3E}">
        <p14:creationId xmlns:p14="http://schemas.microsoft.com/office/powerpoint/2010/main" val="197676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70C0"/>
                </a:solidFill>
              </a:rPr>
              <a:t>A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3585"/>
            <a:ext cx="10515600" cy="4743339"/>
          </a:xfrm>
        </p:spPr>
        <p:txBody>
          <a:bodyPr>
            <a:normAutofit lnSpcReduction="10000"/>
          </a:bodyPr>
          <a:lstStyle/>
          <a:p>
            <a:r>
              <a:rPr lang="en-GB" sz="2400" dirty="0"/>
              <a:t>45 year-old lady</a:t>
            </a:r>
          </a:p>
          <a:p>
            <a:pPr lvl="1"/>
            <a:r>
              <a:rPr lang="en-GB" sz="2000" dirty="0"/>
              <a:t>Referred due to abnormal visual field test</a:t>
            </a:r>
          </a:p>
          <a:p>
            <a:pPr lvl="1"/>
            <a:r>
              <a:rPr lang="en-GB" sz="2000" dirty="0"/>
              <a:t>History of lupus-like syndrome and ocular myasthenia</a:t>
            </a:r>
          </a:p>
          <a:p>
            <a:pPr lvl="1"/>
            <a:r>
              <a:rPr lang="en-GB" sz="2000" dirty="0"/>
              <a:t>On hydroxychloroquine treatment</a:t>
            </a:r>
          </a:p>
          <a:p>
            <a:pPr lvl="1"/>
            <a:r>
              <a:rPr lang="en-GB" sz="2000" dirty="0"/>
              <a:t>No visual symptoms reported</a:t>
            </a:r>
          </a:p>
          <a:p>
            <a:pPr lvl="1"/>
            <a:endParaRPr lang="en-GB" sz="2000" dirty="0"/>
          </a:p>
          <a:p>
            <a:r>
              <a:rPr lang="en-GB" sz="2400" dirty="0"/>
              <a:t>More info relevant to hydroxychloroquine</a:t>
            </a:r>
          </a:p>
          <a:p>
            <a:pPr lvl="1"/>
            <a:r>
              <a:rPr lang="en-GB" sz="2000" dirty="0"/>
              <a:t>400 mg for over 10 years</a:t>
            </a:r>
          </a:p>
          <a:p>
            <a:pPr lvl="1"/>
            <a:r>
              <a:rPr lang="en-GB" sz="2000" dirty="0"/>
              <a:t>Weight 55 kg</a:t>
            </a:r>
          </a:p>
          <a:p>
            <a:pPr lvl="1"/>
            <a:r>
              <a:rPr lang="en-GB" sz="2000" dirty="0"/>
              <a:t>Dose is 7.3 mg/kg</a:t>
            </a:r>
          </a:p>
          <a:p>
            <a:pPr lvl="1"/>
            <a:r>
              <a:rPr lang="en-GB" sz="2000" dirty="0"/>
              <a:t>No tamoxifen use</a:t>
            </a:r>
          </a:p>
          <a:p>
            <a:pPr lvl="1"/>
            <a:r>
              <a:rPr lang="en-GB" sz="2000" dirty="0"/>
              <a:t>No renal problems</a:t>
            </a:r>
          </a:p>
          <a:p>
            <a:pPr lvl="1"/>
            <a:r>
              <a:rPr lang="en-GB" sz="2000" dirty="0"/>
              <a:t>Chinese origin</a:t>
            </a:r>
          </a:p>
          <a:p>
            <a:pPr lvl="1"/>
            <a:r>
              <a:rPr lang="en-GB" sz="2000" dirty="0"/>
              <a:t>Does not drive</a:t>
            </a:r>
          </a:p>
        </p:txBody>
      </p:sp>
    </p:spTree>
    <p:extLst>
      <p:ext uri="{BB962C8B-B14F-4D97-AF65-F5344CB8AC3E}">
        <p14:creationId xmlns:p14="http://schemas.microsoft.com/office/powerpoint/2010/main" val="266746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1324</Words>
  <Application>Microsoft Office PowerPoint</Application>
  <PresentationFormat>Widescreen</PresentationFormat>
  <Paragraphs>317</Paragraphs>
  <Slides>65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Calibri Light</vt:lpstr>
      <vt:lpstr>Office Theme</vt:lpstr>
      <vt:lpstr>PowerPoint Presentation</vt:lpstr>
      <vt:lpstr>Financial disclosures</vt:lpstr>
      <vt:lpstr>Objectives</vt:lpstr>
      <vt:lpstr>Outline</vt:lpstr>
      <vt:lpstr>Outline</vt:lpstr>
      <vt:lpstr>PowerPoint Presentation</vt:lpstr>
      <vt:lpstr>PowerPoint Presentation</vt:lpstr>
      <vt:lpstr>A case</vt:lpstr>
      <vt:lpstr>A case</vt:lpstr>
      <vt:lpstr>Examination</vt:lpstr>
      <vt:lpstr>PowerPoint Presentation</vt:lpstr>
      <vt:lpstr>PowerPoint Presentation</vt:lpstr>
      <vt:lpstr>PowerPoint Presentation</vt:lpstr>
      <vt:lpstr>Diagnosis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Have you been staring at the sun?</vt:lpstr>
      <vt:lpstr>Outline</vt:lpstr>
      <vt:lpstr>PowerPoint Presentation</vt:lpstr>
      <vt:lpstr>PowerPoint Presentation</vt:lpstr>
      <vt:lpstr>PowerPoint Presentation</vt:lpstr>
      <vt:lpstr>Retinal toxicity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Electroretinogram (ERG)</vt:lpstr>
      <vt:lpstr>PowerPoint Presentation</vt:lpstr>
      <vt:lpstr>Origins of the ERG</vt:lpstr>
      <vt:lpstr>PowerPoint Presentation</vt:lpstr>
      <vt:lpstr>Multifocal ERG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Take home messages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Hydroxychloroquine retinopathy: More common than we thought?</dc:title>
  <dc:creator>Omar Mahroo</dc:creator>
  <cp:lastModifiedBy>Alison Lowell</cp:lastModifiedBy>
  <cp:revision>46</cp:revision>
  <dcterms:created xsi:type="dcterms:W3CDTF">2017-09-20T05:41:51Z</dcterms:created>
  <dcterms:modified xsi:type="dcterms:W3CDTF">2018-10-16T12:26:29Z</dcterms:modified>
</cp:coreProperties>
</file>