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4"/>
  </p:sldMasterIdLst>
  <p:notesMasterIdLst>
    <p:notesMasterId r:id="rId63"/>
  </p:notesMasterIdLst>
  <p:sldIdLst>
    <p:sldId id="256" r:id="rId5"/>
    <p:sldId id="360" r:id="rId6"/>
    <p:sldId id="459" r:id="rId7"/>
    <p:sldId id="438" r:id="rId8"/>
    <p:sldId id="378" r:id="rId9"/>
    <p:sldId id="451" r:id="rId10"/>
    <p:sldId id="442" r:id="rId11"/>
    <p:sldId id="443" r:id="rId12"/>
    <p:sldId id="445" r:id="rId13"/>
    <p:sldId id="458" r:id="rId14"/>
    <p:sldId id="448" r:id="rId15"/>
    <p:sldId id="457" r:id="rId16"/>
    <p:sldId id="259" r:id="rId17"/>
    <p:sldId id="289" r:id="rId18"/>
    <p:sldId id="262" r:id="rId19"/>
    <p:sldId id="263" r:id="rId20"/>
    <p:sldId id="264" r:id="rId21"/>
    <p:sldId id="265" r:id="rId22"/>
    <p:sldId id="266" r:id="rId23"/>
    <p:sldId id="267" r:id="rId24"/>
    <p:sldId id="268" r:id="rId25"/>
    <p:sldId id="269" r:id="rId26"/>
    <p:sldId id="452" r:id="rId27"/>
    <p:sldId id="271" r:id="rId28"/>
    <p:sldId id="272" r:id="rId29"/>
    <p:sldId id="280" r:id="rId30"/>
    <p:sldId id="273" r:id="rId31"/>
    <p:sldId id="274" r:id="rId32"/>
    <p:sldId id="275" r:id="rId33"/>
    <p:sldId id="276" r:id="rId34"/>
    <p:sldId id="290" r:id="rId35"/>
    <p:sldId id="454" r:id="rId36"/>
    <p:sldId id="278" r:id="rId37"/>
    <p:sldId id="279" r:id="rId38"/>
    <p:sldId id="282" r:id="rId39"/>
    <p:sldId id="283" r:id="rId40"/>
    <p:sldId id="286" r:id="rId41"/>
    <p:sldId id="287" r:id="rId42"/>
    <p:sldId id="284" r:id="rId43"/>
    <p:sldId id="285" r:id="rId44"/>
    <p:sldId id="288" r:id="rId45"/>
    <p:sldId id="455" r:id="rId46"/>
    <p:sldId id="257" r:id="rId47"/>
    <p:sldId id="258" r:id="rId48"/>
    <p:sldId id="461" r:id="rId49"/>
    <p:sldId id="462" r:id="rId50"/>
    <p:sldId id="463" r:id="rId51"/>
    <p:sldId id="260" r:id="rId52"/>
    <p:sldId id="464" r:id="rId53"/>
    <p:sldId id="465" r:id="rId54"/>
    <p:sldId id="466" r:id="rId55"/>
    <p:sldId id="261" r:id="rId56"/>
    <p:sldId id="467" r:id="rId57"/>
    <p:sldId id="468" r:id="rId58"/>
    <p:sldId id="456" r:id="rId59"/>
    <p:sldId id="270" r:id="rId60"/>
    <p:sldId id="386" r:id="rId61"/>
    <p:sldId id="384" r:id="rId62"/>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Craven" initials="WC" lastIdx="1" clrIdx="0">
    <p:extLst>
      <p:ext uri="{19B8F6BF-5375-455C-9EA6-DF929625EA0E}">
        <p15:presenceInfo xmlns:p15="http://schemas.microsoft.com/office/powerpoint/2012/main" userId="d5c9c4b7637d958f" providerId="Windows Live"/>
      </p:ext>
    </p:extLst>
  </p:cmAuthor>
  <p:cmAuthor id="2" name="Julia Maiden" initials="JM" lastIdx="2" clrIdx="1">
    <p:extLst>
      <p:ext uri="{19B8F6BF-5375-455C-9EA6-DF929625EA0E}">
        <p15:presenceInfo xmlns:p15="http://schemas.microsoft.com/office/powerpoint/2012/main" userId="S::julia.maiden@primaryeyecare.co.uk::d1d08fdb-a6e5-4d8d-bf56-2350ec31da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17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8"/>
    <p:restoredTop sz="94719"/>
  </p:normalViewPr>
  <p:slideViewPr>
    <p:cSldViewPr snapToGrid="0" snapToObjects="1">
      <p:cViewPr varScale="1">
        <p:scale>
          <a:sx n="81" d="100"/>
          <a:sy n="81" d="100"/>
        </p:scale>
        <p:origin x="893" y="62"/>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F1023-F4BA-416C-B1FA-66D5167CE20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383D7B1-57DE-4C74-8CE7-577E19FF34E4}">
      <dgm:prSet/>
      <dgm:spPr/>
      <dgm:t>
        <a:bodyPr/>
        <a:lstStyle/>
        <a:p>
          <a:r>
            <a:rPr lang="en-GB" dirty="0"/>
            <a:t>1) GSL/P Medicines (any community pharmacy can supply)</a:t>
          </a:r>
          <a:endParaRPr lang="en-US" dirty="0"/>
        </a:p>
      </dgm:t>
    </dgm:pt>
    <dgm:pt modelId="{2C4E76F3-3111-4F63-ADD3-8905DE2E1AA5}" type="parTrans" cxnId="{45DFF0AC-01CC-451C-9779-B39FAE8427A8}">
      <dgm:prSet/>
      <dgm:spPr/>
      <dgm:t>
        <a:bodyPr/>
        <a:lstStyle/>
        <a:p>
          <a:endParaRPr lang="en-US"/>
        </a:p>
      </dgm:t>
    </dgm:pt>
    <dgm:pt modelId="{A537D2BB-C5EF-4DFC-A375-C3A6FAB672D0}" type="sibTrans" cxnId="{45DFF0AC-01CC-451C-9779-B39FAE8427A8}">
      <dgm:prSet/>
      <dgm:spPr/>
      <dgm:t>
        <a:bodyPr/>
        <a:lstStyle/>
        <a:p>
          <a:endParaRPr lang="en-US"/>
        </a:p>
      </dgm:t>
    </dgm:pt>
    <dgm:pt modelId="{74709194-D443-4BF7-8DBB-1D81E7698AD0}">
      <dgm:prSet/>
      <dgm:spPr/>
      <dgm:t>
        <a:bodyPr/>
        <a:lstStyle/>
        <a:p>
          <a:r>
            <a:rPr lang="en-GB" dirty="0"/>
            <a:t>2) POM Medicines (CPOSS Pharmacy only)</a:t>
          </a:r>
          <a:endParaRPr lang="en-US" dirty="0"/>
        </a:p>
      </dgm:t>
    </dgm:pt>
    <dgm:pt modelId="{E13792A5-D4EA-43DB-9885-2A0DA392A9B1}" type="parTrans" cxnId="{A3BD427F-BF09-4CC7-BB04-3CF169BB5BDB}">
      <dgm:prSet/>
      <dgm:spPr/>
      <dgm:t>
        <a:bodyPr/>
        <a:lstStyle/>
        <a:p>
          <a:endParaRPr lang="en-US"/>
        </a:p>
      </dgm:t>
    </dgm:pt>
    <dgm:pt modelId="{666CAD2B-3C11-4FD8-BEA8-BFDC12FC630B}" type="sibTrans" cxnId="{A3BD427F-BF09-4CC7-BB04-3CF169BB5BDB}">
      <dgm:prSet/>
      <dgm:spPr/>
      <dgm:t>
        <a:bodyPr/>
        <a:lstStyle/>
        <a:p>
          <a:endParaRPr lang="en-US"/>
        </a:p>
      </dgm:t>
    </dgm:pt>
    <dgm:pt modelId="{4D5D4B40-E4BE-498D-90C4-FF2C2F98AC97}">
      <dgm:prSet/>
      <dgm:spPr/>
      <dgm:t>
        <a:bodyPr/>
        <a:lstStyle/>
        <a:p>
          <a:r>
            <a:rPr lang="en-GB"/>
            <a:t>3) Long Term Conditions (FP10 from GP)</a:t>
          </a:r>
          <a:endParaRPr lang="en-US"/>
        </a:p>
      </dgm:t>
    </dgm:pt>
    <dgm:pt modelId="{449B5B6A-3AB7-4123-A8C0-34067140F4B0}" type="parTrans" cxnId="{03DA882D-628F-42DD-BB3A-009A2E226D5A}">
      <dgm:prSet/>
      <dgm:spPr/>
      <dgm:t>
        <a:bodyPr/>
        <a:lstStyle/>
        <a:p>
          <a:endParaRPr lang="en-US"/>
        </a:p>
      </dgm:t>
    </dgm:pt>
    <dgm:pt modelId="{4AF218DE-1C74-44E4-B9F1-532C43FD86AE}" type="sibTrans" cxnId="{03DA882D-628F-42DD-BB3A-009A2E226D5A}">
      <dgm:prSet/>
      <dgm:spPr/>
      <dgm:t>
        <a:bodyPr/>
        <a:lstStyle/>
        <a:p>
          <a:endParaRPr lang="en-US"/>
        </a:p>
      </dgm:t>
    </dgm:pt>
    <dgm:pt modelId="{3A7F0189-6DE1-4398-A242-7AE68304ACBE}">
      <dgm:prSet/>
      <dgm:spPr/>
      <dgm:t>
        <a:bodyPr/>
        <a:lstStyle/>
        <a:p>
          <a:r>
            <a:rPr lang="en-GB"/>
            <a:t>4) IP Medicines (FP10 from IP Optom)</a:t>
          </a:r>
          <a:endParaRPr lang="en-US"/>
        </a:p>
      </dgm:t>
    </dgm:pt>
    <dgm:pt modelId="{3D825B67-8355-4994-B9AD-CEF6C44481E4}" type="parTrans" cxnId="{B30D1780-25A1-412A-9F9F-C74D1634E560}">
      <dgm:prSet/>
      <dgm:spPr/>
      <dgm:t>
        <a:bodyPr/>
        <a:lstStyle/>
        <a:p>
          <a:endParaRPr lang="en-US"/>
        </a:p>
      </dgm:t>
    </dgm:pt>
    <dgm:pt modelId="{675B4164-80AC-4134-839D-3A426E3B6FC1}" type="sibTrans" cxnId="{B30D1780-25A1-412A-9F9F-C74D1634E560}">
      <dgm:prSet/>
      <dgm:spPr/>
      <dgm:t>
        <a:bodyPr/>
        <a:lstStyle/>
        <a:p>
          <a:endParaRPr lang="en-US"/>
        </a:p>
      </dgm:t>
    </dgm:pt>
    <dgm:pt modelId="{4D902B5A-A365-4645-807F-DE7F34FB3F13}" type="pres">
      <dgm:prSet presAssocID="{71BF1023-F4BA-416C-B1FA-66D5167CE206}" presName="linear" presStyleCnt="0">
        <dgm:presLayoutVars>
          <dgm:animLvl val="lvl"/>
          <dgm:resizeHandles val="exact"/>
        </dgm:presLayoutVars>
      </dgm:prSet>
      <dgm:spPr/>
    </dgm:pt>
    <dgm:pt modelId="{E34DE8B0-DA1F-45C5-9E9D-0F7924E90E6F}" type="pres">
      <dgm:prSet presAssocID="{9383D7B1-57DE-4C74-8CE7-577E19FF34E4}" presName="parentText" presStyleLbl="node1" presStyleIdx="0" presStyleCnt="4">
        <dgm:presLayoutVars>
          <dgm:chMax val="0"/>
          <dgm:bulletEnabled val="1"/>
        </dgm:presLayoutVars>
      </dgm:prSet>
      <dgm:spPr/>
    </dgm:pt>
    <dgm:pt modelId="{E52100AD-FDFC-47E3-9AFD-CC650317446D}" type="pres">
      <dgm:prSet presAssocID="{A537D2BB-C5EF-4DFC-A375-C3A6FAB672D0}" presName="spacer" presStyleCnt="0"/>
      <dgm:spPr/>
    </dgm:pt>
    <dgm:pt modelId="{C418FDBF-9197-40BD-A405-00AB1AA3C9C2}" type="pres">
      <dgm:prSet presAssocID="{74709194-D443-4BF7-8DBB-1D81E7698AD0}" presName="parentText" presStyleLbl="node1" presStyleIdx="1" presStyleCnt="4">
        <dgm:presLayoutVars>
          <dgm:chMax val="0"/>
          <dgm:bulletEnabled val="1"/>
        </dgm:presLayoutVars>
      </dgm:prSet>
      <dgm:spPr/>
    </dgm:pt>
    <dgm:pt modelId="{8B04ECD0-39B0-45CC-AFBE-419160E9088E}" type="pres">
      <dgm:prSet presAssocID="{666CAD2B-3C11-4FD8-BEA8-BFDC12FC630B}" presName="spacer" presStyleCnt="0"/>
      <dgm:spPr/>
    </dgm:pt>
    <dgm:pt modelId="{D32F96FE-D9F6-4E4E-B068-397FFCC3C324}" type="pres">
      <dgm:prSet presAssocID="{4D5D4B40-E4BE-498D-90C4-FF2C2F98AC97}" presName="parentText" presStyleLbl="node1" presStyleIdx="2" presStyleCnt="4">
        <dgm:presLayoutVars>
          <dgm:chMax val="0"/>
          <dgm:bulletEnabled val="1"/>
        </dgm:presLayoutVars>
      </dgm:prSet>
      <dgm:spPr/>
    </dgm:pt>
    <dgm:pt modelId="{72B2B88C-DAAD-4372-AF11-1A25041F6978}" type="pres">
      <dgm:prSet presAssocID="{4AF218DE-1C74-44E4-B9F1-532C43FD86AE}" presName="spacer" presStyleCnt="0"/>
      <dgm:spPr/>
    </dgm:pt>
    <dgm:pt modelId="{3E8DE175-31B2-4EFB-9442-F0A54E3EA97D}" type="pres">
      <dgm:prSet presAssocID="{3A7F0189-6DE1-4398-A242-7AE68304ACBE}" presName="parentText" presStyleLbl="node1" presStyleIdx="3" presStyleCnt="4">
        <dgm:presLayoutVars>
          <dgm:chMax val="0"/>
          <dgm:bulletEnabled val="1"/>
        </dgm:presLayoutVars>
      </dgm:prSet>
      <dgm:spPr/>
    </dgm:pt>
  </dgm:ptLst>
  <dgm:cxnLst>
    <dgm:cxn modelId="{117B251E-ACC0-4A13-835F-F9C81B230045}" type="presOf" srcId="{74709194-D443-4BF7-8DBB-1D81E7698AD0}" destId="{C418FDBF-9197-40BD-A405-00AB1AA3C9C2}" srcOrd="0" destOrd="0" presId="urn:microsoft.com/office/officeart/2005/8/layout/vList2"/>
    <dgm:cxn modelId="{03DA882D-628F-42DD-BB3A-009A2E226D5A}" srcId="{71BF1023-F4BA-416C-B1FA-66D5167CE206}" destId="{4D5D4B40-E4BE-498D-90C4-FF2C2F98AC97}" srcOrd="2" destOrd="0" parTransId="{449B5B6A-3AB7-4123-A8C0-34067140F4B0}" sibTransId="{4AF218DE-1C74-44E4-B9F1-532C43FD86AE}"/>
    <dgm:cxn modelId="{A3181A72-9A4D-430E-9B2A-93AFE4091876}" type="presOf" srcId="{4D5D4B40-E4BE-498D-90C4-FF2C2F98AC97}" destId="{D32F96FE-D9F6-4E4E-B068-397FFCC3C324}" srcOrd="0" destOrd="0" presId="urn:microsoft.com/office/officeart/2005/8/layout/vList2"/>
    <dgm:cxn modelId="{A3BD427F-BF09-4CC7-BB04-3CF169BB5BDB}" srcId="{71BF1023-F4BA-416C-B1FA-66D5167CE206}" destId="{74709194-D443-4BF7-8DBB-1D81E7698AD0}" srcOrd="1" destOrd="0" parTransId="{E13792A5-D4EA-43DB-9885-2A0DA392A9B1}" sibTransId="{666CAD2B-3C11-4FD8-BEA8-BFDC12FC630B}"/>
    <dgm:cxn modelId="{B30D1780-25A1-412A-9F9F-C74D1634E560}" srcId="{71BF1023-F4BA-416C-B1FA-66D5167CE206}" destId="{3A7F0189-6DE1-4398-A242-7AE68304ACBE}" srcOrd="3" destOrd="0" parTransId="{3D825B67-8355-4994-B9AD-CEF6C44481E4}" sibTransId="{675B4164-80AC-4134-839D-3A426E3B6FC1}"/>
    <dgm:cxn modelId="{F9764E82-78B7-48E8-87B5-28FDCCE7544B}" type="presOf" srcId="{3A7F0189-6DE1-4398-A242-7AE68304ACBE}" destId="{3E8DE175-31B2-4EFB-9442-F0A54E3EA97D}" srcOrd="0" destOrd="0" presId="urn:microsoft.com/office/officeart/2005/8/layout/vList2"/>
    <dgm:cxn modelId="{45DFF0AC-01CC-451C-9779-B39FAE8427A8}" srcId="{71BF1023-F4BA-416C-B1FA-66D5167CE206}" destId="{9383D7B1-57DE-4C74-8CE7-577E19FF34E4}" srcOrd="0" destOrd="0" parTransId="{2C4E76F3-3111-4F63-ADD3-8905DE2E1AA5}" sibTransId="{A537D2BB-C5EF-4DFC-A375-C3A6FAB672D0}"/>
    <dgm:cxn modelId="{2A4A2EB6-E229-4D09-B18A-60D2D58798E4}" type="presOf" srcId="{71BF1023-F4BA-416C-B1FA-66D5167CE206}" destId="{4D902B5A-A365-4645-807F-DE7F34FB3F13}" srcOrd="0" destOrd="0" presId="urn:microsoft.com/office/officeart/2005/8/layout/vList2"/>
    <dgm:cxn modelId="{BAD5F2F7-0F31-4941-855C-4B683BAF244E}" type="presOf" srcId="{9383D7B1-57DE-4C74-8CE7-577E19FF34E4}" destId="{E34DE8B0-DA1F-45C5-9E9D-0F7924E90E6F}" srcOrd="0" destOrd="0" presId="urn:microsoft.com/office/officeart/2005/8/layout/vList2"/>
    <dgm:cxn modelId="{B6CC1568-4EE9-4016-8843-276E396E6323}" type="presParOf" srcId="{4D902B5A-A365-4645-807F-DE7F34FB3F13}" destId="{E34DE8B0-DA1F-45C5-9E9D-0F7924E90E6F}" srcOrd="0" destOrd="0" presId="urn:microsoft.com/office/officeart/2005/8/layout/vList2"/>
    <dgm:cxn modelId="{E2A59AAF-5652-424C-A0F4-5746C93A5F57}" type="presParOf" srcId="{4D902B5A-A365-4645-807F-DE7F34FB3F13}" destId="{E52100AD-FDFC-47E3-9AFD-CC650317446D}" srcOrd="1" destOrd="0" presId="urn:microsoft.com/office/officeart/2005/8/layout/vList2"/>
    <dgm:cxn modelId="{3D827901-3854-4DDE-80EC-2B42D670E70A}" type="presParOf" srcId="{4D902B5A-A365-4645-807F-DE7F34FB3F13}" destId="{C418FDBF-9197-40BD-A405-00AB1AA3C9C2}" srcOrd="2" destOrd="0" presId="urn:microsoft.com/office/officeart/2005/8/layout/vList2"/>
    <dgm:cxn modelId="{C319122B-6522-4601-AD91-549CC57D4F0E}" type="presParOf" srcId="{4D902B5A-A365-4645-807F-DE7F34FB3F13}" destId="{8B04ECD0-39B0-45CC-AFBE-419160E9088E}" srcOrd="3" destOrd="0" presId="urn:microsoft.com/office/officeart/2005/8/layout/vList2"/>
    <dgm:cxn modelId="{A60422CB-A64B-4BEA-B11D-2294B014EC8B}" type="presParOf" srcId="{4D902B5A-A365-4645-807F-DE7F34FB3F13}" destId="{D32F96FE-D9F6-4E4E-B068-397FFCC3C324}" srcOrd="4" destOrd="0" presId="urn:microsoft.com/office/officeart/2005/8/layout/vList2"/>
    <dgm:cxn modelId="{9F7D9F30-35FA-4C79-ACA6-008471BAF85E}" type="presParOf" srcId="{4D902B5A-A365-4645-807F-DE7F34FB3F13}" destId="{72B2B88C-DAAD-4372-AF11-1A25041F6978}" srcOrd="5" destOrd="0" presId="urn:microsoft.com/office/officeart/2005/8/layout/vList2"/>
    <dgm:cxn modelId="{7CA85C56-E7D9-44A0-9B82-9358B0A0EC99}" type="presParOf" srcId="{4D902B5A-A365-4645-807F-DE7F34FB3F13}" destId="{3E8DE175-31B2-4EFB-9442-F0A54E3EA97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047FE7-059F-45F9-8EA1-EE831534444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83664FB-5B4F-4CA6-99E7-13A4FB4D5EA7}">
      <dgm:prSet/>
      <dgm:spPr/>
      <dgm:t>
        <a:bodyPr/>
        <a:lstStyle/>
        <a:p>
          <a:r>
            <a:rPr lang="en-GB" dirty="0"/>
            <a:t>80-year-old male, currently receiving Pension Credit</a:t>
          </a:r>
          <a:endParaRPr lang="en-US" dirty="0"/>
        </a:p>
      </dgm:t>
    </dgm:pt>
    <dgm:pt modelId="{717ED2B8-9892-494C-97A8-7141A51181CC}" type="parTrans" cxnId="{7BD50A7E-F280-4A5E-AFF2-12FD6AACCA27}">
      <dgm:prSet/>
      <dgm:spPr/>
      <dgm:t>
        <a:bodyPr/>
        <a:lstStyle/>
        <a:p>
          <a:endParaRPr lang="en-US"/>
        </a:p>
      </dgm:t>
    </dgm:pt>
    <dgm:pt modelId="{4F563B00-51EC-4B19-9CC6-667666B40FA3}" type="sibTrans" cxnId="{7BD50A7E-F280-4A5E-AFF2-12FD6AACCA27}">
      <dgm:prSet/>
      <dgm:spPr/>
      <dgm:t>
        <a:bodyPr/>
        <a:lstStyle/>
        <a:p>
          <a:endParaRPr lang="en-US"/>
        </a:p>
      </dgm:t>
    </dgm:pt>
    <dgm:pt modelId="{FA97CC91-347E-40E9-BFC6-44FCBD288214}">
      <dgm:prSet/>
      <dgm:spPr/>
      <dgm:t>
        <a:bodyPr/>
        <a:lstStyle/>
        <a:p>
          <a:r>
            <a:rPr lang="en-GB" dirty="0"/>
            <a:t>No long-term systemic health problems</a:t>
          </a:r>
          <a:endParaRPr lang="en-US" dirty="0"/>
        </a:p>
      </dgm:t>
    </dgm:pt>
    <dgm:pt modelId="{DEBF807D-FBB5-489D-955D-236E44EDC44B}" type="parTrans" cxnId="{4902C747-DFD5-4A68-9825-C1F01944587C}">
      <dgm:prSet/>
      <dgm:spPr/>
      <dgm:t>
        <a:bodyPr/>
        <a:lstStyle/>
        <a:p>
          <a:endParaRPr lang="en-US"/>
        </a:p>
      </dgm:t>
    </dgm:pt>
    <dgm:pt modelId="{A12EBDCB-4314-42EA-8810-639C3F74FD1E}" type="sibTrans" cxnId="{4902C747-DFD5-4A68-9825-C1F01944587C}">
      <dgm:prSet/>
      <dgm:spPr/>
      <dgm:t>
        <a:bodyPr/>
        <a:lstStyle/>
        <a:p>
          <a:endParaRPr lang="en-US"/>
        </a:p>
      </dgm:t>
    </dgm:pt>
    <dgm:pt modelId="{80CBF7B3-05AC-494C-BDD8-817621291290}">
      <dgm:prSet/>
      <dgm:spPr/>
      <dgm:t>
        <a:bodyPr/>
        <a:lstStyle/>
        <a:p>
          <a:r>
            <a:rPr lang="en-GB"/>
            <a:t>CUES practitioner has diagnosed acute bacterial conjunctivitis</a:t>
          </a:r>
          <a:endParaRPr lang="en-US"/>
        </a:p>
      </dgm:t>
    </dgm:pt>
    <dgm:pt modelId="{029AD720-B103-45DB-98A6-A1DE9AE4CBA1}" type="parTrans" cxnId="{953BD8ED-7C6C-4A3D-BC48-2934284D8569}">
      <dgm:prSet/>
      <dgm:spPr/>
      <dgm:t>
        <a:bodyPr/>
        <a:lstStyle/>
        <a:p>
          <a:endParaRPr lang="en-US"/>
        </a:p>
      </dgm:t>
    </dgm:pt>
    <dgm:pt modelId="{DC858292-150E-4AE2-B03A-75C57AC45269}" type="sibTrans" cxnId="{953BD8ED-7C6C-4A3D-BC48-2934284D8569}">
      <dgm:prSet/>
      <dgm:spPr/>
      <dgm:t>
        <a:bodyPr/>
        <a:lstStyle/>
        <a:p>
          <a:endParaRPr lang="en-US"/>
        </a:p>
      </dgm:t>
    </dgm:pt>
    <dgm:pt modelId="{420AE5F4-AC0E-4371-8141-6864030E62C0}">
      <dgm:prSet/>
      <dgm:spPr/>
      <dgm:t>
        <a:bodyPr/>
        <a:lstStyle/>
        <a:p>
          <a:r>
            <a:rPr lang="en-GB" dirty="0"/>
            <a:t>? GSL/P, POM (CPOSS pharmacy), Long Term Conditions (FP10 from GP), or referral to IP </a:t>
          </a:r>
          <a:r>
            <a:rPr lang="en-GB" dirty="0" err="1"/>
            <a:t>Optom</a:t>
          </a:r>
          <a:endParaRPr lang="en-US" dirty="0"/>
        </a:p>
      </dgm:t>
    </dgm:pt>
    <dgm:pt modelId="{E4068F0A-1245-4D71-A297-6259B396270C}" type="parTrans" cxnId="{3BEC918C-E1EF-497E-8894-D0B74977AFC7}">
      <dgm:prSet/>
      <dgm:spPr/>
      <dgm:t>
        <a:bodyPr/>
        <a:lstStyle/>
        <a:p>
          <a:endParaRPr lang="en-US"/>
        </a:p>
      </dgm:t>
    </dgm:pt>
    <dgm:pt modelId="{7532D184-896C-4D82-829C-AF3B008284CC}" type="sibTrans" cxnId="{3BEC918C-E1EF-497E-8894-D0B74977AFC7}">
      <dgm:prSet/>
      <dgm:spPr/>
      <dgm:t>
        <a:bodyPr/>
        <a:lstStyle/>
        <a:p>
          <a:endParaRPr lang="en-US"/>
        </a:p>
      </dgm:t>
    </dgm:pt>
    <dgm:pt modelId="{F12B4E2C-E0FA-4BB4-8D70-7C0505121CAD}" type="pres">
      <dgm:prSet presAssocID="{E5047FE7-059F-45F9-8EA1-EE8315344440}" presName="vert0" presStyleCnt="0">
        <dgm:presLayoutVars>
          <dgm:dir/>
          <dgm:animOne val="branch"/>
          <dgm:animLvl val="lvl"/>
        </dgm:presLayoutVars>
      </dgm:prSet>
      <dgm:spPr/>
    </dgm:pt>
    <dgm:pt modelId="{96BC383A-54FB-468E-BCB7-C45279062432}" type="pres">
      <dgm:prSet presAssocID="{583664FB-5B4F-4CA6-99E7-13A4FB4D5EA7}" presName="thickLine" presStyleLbl="alignNode1" presStyleIdx="0" presStyleCnt="4"/>
      <dgm:spPr/>
    </dgm:pt>
    <dgm:pt modelId="{46D5430F-5120-4EF7-B6C3-647061E88B6C}" type="pres">
      <dgm:prSet presAssocID="{583664FB-5B4F-4CA6-99E7-13A4FB4D5EA7}" presName="horz1" presStyleCnt="0"/>
      <dgm:spPr/>
    </dgm:pt>
    <dgm:pt modelId="{C15F2B9E-545F-4508-9A66-0C055B56B727}" type="pres">
      <dgm:prSet presAssocID="{583664FB-5B4F-4CA6-99E7-13A4FB4D5EA7}" presName="tx1" presStyleLbl="revTx" presStyleIdx="0" presStyleCnt="4"/>
      <dgm:spPr/>
    </dgm:pt>
    <dgm:pt modelId="{B3A03D96-6FC2-4F7B-8A40-7BCB882BE427}" type="pres">
      <dgm:prSet presAssocID="{583664FB-5B4F-4CA6-99E7-13A4FB4D5EA7}" presName="vert1" presStyleCnt="0"/>
      <dgm:spPr/>
    </dgm:pt>
    <dgm:pt modelId="{D24A28A9-49AE-4E98-BCC2-7C279AE9BDBD}" type="pres">
      <dgm:prSet presAssocID="{FA97CC91-347E-40E9-BFC6-44FCBD288214}" presName="thickLine" presStyleLbl="alignNode1" presStyleIdx="1" presStyleCnt="4"/>
      <dgm:spPr/>
    </dgm:pt>
    <dgm:pt modelId="{3006DBAC-42D9-417E-AEAF-BF57E46AA10C}" type="pres">
      <dgm:prSet presAssocID="{FA97CC91-347E-40E9-BFC6-44FCBD288214}" presName="horz1" presStyleCnt="0"/>
      <dgm:spPr/>
    </dgm:pt>
    <dgm:pt modelId="{AAB3F5A1-7243-4969-8BCD-26AC5A6DCEA8}" type="pres">
      <dgm:prSet presAssocID="{FA97CC91-347E-40E9-BFC6-44FCBD288214}" presName="tx1" presStyleLbl="revTx" presStyleIdx="1" presStyleCnt="4"/>
      <dgm:spPr/>
    </dgm:pt>
    <dgm:pt modelId="{17BB4383-AD18-4ACF-BFBB-966F74D77145}" type="pres">
      <dgm:prSet presAssocID="{FA97CC91-347E-40E9-BFC6-44FCBD288214}" presName="vert1" presStyleCnt="0"/>
      <dgm:spPr/>
    </dgm:pt>
    <dgm:pt modelId="{264AE3FC-BF1A-47A3-8262-D760B38BC3C3}" type="pres">
      <dgm:prSet presAssocID="{80CBF7B3-05AC-494C-BDD8-817621291290}" presName="thickLine" presStyleLbl="alignNode1" presStyleIdx="2" presStyleCnt="4"/>
      <dgm:spPr/>
    </dgm:pt>
    <dgm:pt modelId="{91F7C339-BC0B-48AD-8EA1-CC205C4523D0}" type="pres">
      <dgm:prSet presAssocID="{80CBF7B3-05AC-494C-BDD8-817621291290}" presName="horz1" presStyleCnt="0"/>
      <dgm:spPr/>
    </dgm:pt>
    <dgm:pt modelId="{850218EB-271B-4B79-B56A-9D2FA71A7C72}" type="pres">
      <dgm:prSet presAssocID="{80CBF7B3-05AC-494C-BDD8-817621291290}" presName="tx1" presStyleLbl="revTx" presStyleIdx="2" presStyleCnt="4"/>
      <dgm:spPr/>
    </dgm:pt>
    <dgm:pt modelId="{F469C8D9-538D-4033-AEEE-411AFAE66148}" type="pres">
      <dgm:prSet presAssocID="{80CBF7B3-05AC-494C-BDD8-817621291290}" presName="vert1" presStyleCnt="0"/>
      <dgm:spPr/>
    </dgm:pt>
    <dgm:pt modelId="{13749FA9-E57D-4ADE-BBDC-A5B9B8FD368D}" type="pres">
      <dgm:prSet presAssocID="{420AE5F4-AC0E-4371-8141-6864030E62C0}" presName="thickLine" presStyleLbl="alignNode1" presStyleIdx="3" presStyleCnt="4"/>
      <dgm:spPr/>
    </dgm:pt>
    <dgm:pt modelId="{2EACD126-C4DB-4093-A54E-A723F94147E1}" type="pres">
      <dgm:prSet presAssocID="{420AE5F4-AC0E-4371-8141-6864030E62C0}" presName="horz1" presStyleCnt="0"/>
      <dgm:spPr/>
    </dgm:pt>
    <dgm:pt modelId="{328BD5AB-35B4-4475-B403-27D6106B30D9}" type="pres">
      <dgm:prSet presAssocID="{420AE5F4-AC0E-4371-8141-6864030E62C0}" presName="tx1" presStyleLbl="revTx" presStyleIdx="3" presStyleCnt="4"/>
      <dgm:spPr/>
    </dgm:pt>
    <dgm:pt modelId="{F880B9FF-B940-4669-B98C-C21C40C47108}" type="pres">
      <dgm:prSet presAssocID="{420AE5F4-AC0E-4371-8141-6864030E62C0}" presName="vert1" presStyleCnt="0"/>
      <dgm:spPr/>
    </dgm:pt>
  </dgm:ptLst>
  <dgm:cxnLst>
    <dgm:cxn modelId="{4902C747-DFD5-4A68-9825-C1F01944587C}" srcId="{E5047FE7-059F-45F9-8EA1-EE8315344440}" destId="{FA97CC91-347E-40E9-BFC6-44FCBD288214}" srcOrd="1" destOrd="0" parTransId="{DEBF807D-FBB5-489D-955D-236E44EDC44B}" sibTransId="{A12EBDCB-4314-42EA-8810-639C3F74FD1E}"/>
    <dgm:cxn modelId="{25F3384D-A32A-4FA7-A408-BD8AAC7C6F14}" type="presOf" srcId="{FA97CC91-347E-40E9-BFC6-44FCBD288214}" destId="{AAB3F5A1-7243-4969-8BCD-26AC5A6DCEA8}" srcOrd="0" destOrd="0" presId="urn:microsoft.com/office/officeart/2008/layout/LinedList"/>
    <dgm:cxn modelId="{4DAFE16D-7C1B-49CD-80A8-BAC610ECE60D}" type="presOf" srcId="{80CBF7B3-05AC-494C-BDD8-817621291290}" destId="{850218EB-271B-4B79-B56A-9D2FA71A7C72}" srcOrd="0" destOrd="0" presId="urn:microsoft.com/office/officeart/2008/layout/LinedList"/>
    <dgm:cxn modelId="{A2C0B855-781E-41A6-AB54-2E60B9DB42BD}" type="presOf" srcId="{420AE5F4-AC0E-4371-8141-6864030E62C0}" destId="{328BD5AB-35B4-4475-B403-27D6106B30D9}" srcOrd="0" destOrd="0" presId="urn:microsoft.com/office/officeart/2008/layout/LinedList"/>
    <dgm:cxn modelId="{7BD50A7E-F280-4A5E-AFF2-12FD6AACCA27}" srcId="{E5047FE7-059F-45F9-8EA1-EE8315344440}" destId="{583664FB-5B4F-4CA6-99E7-13A4FB4D5EA7}" srcOrd="0" destOrd="0" parTransId="{717ED2B8-9892-494C-97A8-7141A51181CC}" sibTransId="{4F563B00-51EC-4B19-9CC6-667666B40FA3}"/>
    <dgm:cxn modelId="{3BEC918C-E1EF-497E-8894-D0B74977AFC7}" srcId="{E5047FE7-059F-45F9-8EA1-EE8315344440}" destId="{420AE5F4-AC0E-4371-8141-6864030E62C0}" srcOrd="3" destOrd="0" parTransId="{E4068F0A-1245-4D71-A297-6259B396270C}" sibTransId="{7532D184-896C-4D82-829C-AF3B008284CC}"/>
    <dgm:cxn modelId="{98CE74A8-A0C8-4E8A-B53C-BE38A4DC574A}" type="presOf" srcId="{583664FB-5B4F-4CA6-99E7-13A4FB4D5EA7}" destId="{C15F2B9E-545F-4508-9A66-0C055B56B727}" srcOrd="0" destOrd="0" presId="urn:microsoft.com/office/officeart/2008/layout/LinedList"/>
    <dgm:cxn modelId="{6C66EBBD-AA06-4C09-A0E8-1FA39217DEAA}" type="presOf" srcId="{E5047FE7-059F-45F9-8EA1-EE8315344440}" destId="{F12B4E2C-E0FA-4BB4-8D70-7C0505121CAD}" srcOrd="0" destOrd="0" presId="urn:microsoft.com/office/officeart/2008/layout/LinedList"/>
    <dgm:cxn modelId="{953BD8ED-7C6C-4A3D-BC48-2934284D8569}" srcId="{E5047FE7-059F-45F9-8EA1-EE8315344440}" destId="{80CBF7B3-05AC-494C-BDD8-817621291290}" srcOrd="2" destOrd="0" parTransId="{029AD720-B103-45DB-98A6-A1DE9AE4CBA1}" sibTransId="{DC858292-150E-4AE2-B03A-75C57AC45269}"/>
    <dgm:cxn modelId="{8E7E8639-0F50-4871-8139-F470D5FB1E26}" type="presParOf" srcId="{F12B4E2C-E0FA-4BB4-8D70-7C0505121CAD}" destId="{96BC383A-54FB-468E-BCB7-C45279062432}" srcOrd="0" destOrd="0" presId="urn:microsoft.com/office/officeart/2008/layout/LinedList"/>
    <dgm:cxn modelId="{3F19BCD4-BC3B-465B-BB8C-0CFE3ED8396A}" type="presParOf" srcId="{F12B4E2C-E0FA-4BB4-8D70-7C0505121CAD}" destId="{46D5430F-5120-4EF7-B6C3-647061E88B6C}" srcOrd="1" destOrd="0" presId="urn:microsoft.com/office/officeart/2008/layout/LinedList"/>
    <dgm:cxn modelId="{4A7C529B-FF80-49D8-98F7-73F55BE5AE11}" type="presParOf" srcId="{46D5430F-5120-4EF7-B6C3-647061E88B6C}" destId="{C15F2B9E-545F-4508-9A66-0C055B56B727}" srcOrd="0" destOrd="0" presId="urn:microsoft.com/office/officeart/2008/layout/LinedList"/>
    <dgm:cxn modelId="{1F826D80-3BA7-4722-A35F-183DF0D9256F}" type="presParOf" srcId="{46D5430F-5120-4EF7-B6C3-647061E88B6C}" destId="{B3A03D96-6FC2-4F7B-8A40-7BCB882BE427}" srcOrd="1" destOrd="0" presId="urn:microsoft.com/office/officeart/2008/layout/LinedList"/>
    <dgm:cxn modelId="{34204C06-FCDC-42C5-A86E-6532438C87F7}" type="presParOf" srcId="{F12B4E2C-E0FA-4BB4-8D70-7C0505121CAD}" destId="{D24A28A9-49AE-4E98-BCC2-7C279AE9BDBD}" srcOrd="2" destOrd="0" presId="urn:microsoft.com/office/officeart/2008/layout/LinedList"/>
    <dgm:cxn modelId="{34B6581F-5484-44A7-9C0C-EC956624C951}" type="presParOf" srcId="{F12B4E2C-E0FA-4BB4-8D70-7C0505121CAD}" destId="{3006DBAC-42D9-417E-AEAF-BF57E46AA10C}" srcOrd="3" destOrd="0" presId="urn:microsoft.com/office/officeart/2008/layout/LinedList"/>
    <dgm:cxn modelId="{D68DE266-2028-45A2-A671-7047164DE465}" type="presParOf" srcId="{3006DBAC-42D9-417E-AEAF-BF57E46AA10C}" destId="{AAB3F5A1-7243-4969-8BCD-26AC5A6DCEA8}" srcOrd="0" destOrd="0" presId="urn:microsoft.com/office/officeart/2008/layout/LinedList"/>
    <dgm:cxn modelId="{8E1BEE3A-8F54-40AB-AAA1-71068B797FAE}" type="presParOf" srcId="{3006DBAC-42D9-417E-AEAF-BF57E46AA10C}" destId="{17BB4383-AD18-4ACF-BFBB-966F74D77145}" srcOrd="1" destOrd="0" presId="urn:microsoft.com/office/officeart/2008/layout/LinedList"/>
    <dgm:cxn modelId="{4B1C9841-504A-4569-9D6B-F2E57BC6EE18}" type="presParOf" srcId="{F12B4E2C-E0FA-4BB4-8D70-7C0505121CAD}" destId="{264AE3FC-BF1A-47A3-8262-D760B38BC3C3}" srcOrd="4" destOrd="0" presId="urn:microsoft.com/office/officeart/2008/layout/LinedList"/>
    <dgm:cxn modelId="{6D2EE1FB-FA51-4847-BD7D-85AF2E58C491}" type="presParOf" srcId="{F12B4E2C-E0FA-4BB4-8D70-7C0505121CAD}" destId="{91F7C339-BC0B-48AD-8EA1-CC205C4523D0}" srcOrd="5" destOrd="0" presId="urn:microsoft.com/office/officeart/2008/layout/LinedList"/>
    <dgm:cxn modelId="{9D76ACC7-C8E6-44BC-B62A-3171F4FB735B}" type="presParOf" srcId="{91F7C339-BC0B-48AD-8EA1-CC205C4523D0}" destId="{850218EB-271B-4B79-B56A-9D2FA71A7C72}" srcOrd="0" destOrd="0" presId="urn:microsoft.com/office/officeart/2008/layout/LinedList"/>
    <dgm:cxn modelId="{DE3FBD69-8740-49F0-B1B3-3E2F4D79A11A}" type="presParOf" srcId="{91F7C339-BC0B-48AD-8EA1-CC205C4523D0}" destId="{F469C8D9-538D-4033-AEEE-411AFAE66148}" srcOrd="1" destOrd="0" presId="urn:microsoft.com/office/officeart/2008/layout/LinedList"/>
    <dgm:cxn modelId="{F0A09620-82B2-409B-A0F5-B4EBD05DFA49}" type="presParOf" srcId="{F12B4E2C-E0FA-4BB4-8D70-7C0505121CAD}" destId="{13749FA9-E57D-4ADE-BBDC-A5B9B8FD368D}" srcOrd="6" destOrd="0" presId="urn:microsoft.com/office/officeart/2008/layout/LinedList"/>
    <dgm:cxn modelId="{5C0AE42E-5A89-475A-9623-265087BF5C76}" type="presParOf" srcId="{F12B4E2C-E0FA-4BB4-8D70-7C0505121CAD}" destId="{2EACD126-C4DB-4093-A54E-A723F94147E1}" srcOrd="7" destOrd="0" presId="urn:microsoft.com/office/officeart/2008/layout/LinedList"/>
    <dgm:cxn modelId="{F095E057-DA7A-4E4A-843F-B112DF76C2F8}" type="presParOf" srcId="{2EACD126-C4DB-4093-A54E-A723F94147E1}" destId="{328BD5AB-35B4-4475-B403-27D6106B30D9}" srcOrd="0" destOrd="0" presId="urn:microsoft.com/office/officeart/2008/layout/LinedList"/>
    <dgm:cxn modelId="{FDA3F9EA-B1BB-421F-9A91-FCFA3F836C72}" type="presParOf" srcId="{2EACD126-C4DB-4093-A54E-A723F94147E1}" destId="{F880B9FF-B940-4669-B98C-C21C40C4710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13C59C-E671-4C4B-BB7E-B7803793ACC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4E59D93-5754-4635-8E66-3717564F53EB}">
      <dgm:prSet/>
      <dgm:spPr/>
      <dgm:t>
        <a:bodyPr/>
        <a:lstStyle/>
        <a:p>
          <a:r>
            <a:rPr lang="en-GB" dirty="0"/>
            <a:t>GSL/ P Medicines – patient will be required to purchase, regardless of age or personal finances</a:t>
          </a:r>
          <a:endParaRPr lang="en-US" dirty="0"/>
        </a:p>
      </dgm:t>
    </dgm:pt>
    <dgm:pt modelId="{EF303DCC-BE56-4490-A4D1-4C6FBDF861FE}" type="parTrans" cxnId="{429DC52B-EB04-4011-9989-D66FCF3E1EE5}">
      <dgm:prSet/>
      <dgm:spPr/>
      <dgm:t>
        <a:bodyPr/>
        <a:lstStyle/>
        <a:p>
          <a:endParaRPr lang="en-US"/>
        </a:p>
      </dgm:t>
    </dgm:pt>
    <dgm:pt modelId="{FCFD0A30-CF7E-43FF-A49A-4A5FD4B2CB81}" type="sibTrans" cxnId="{429DC52B-EB04-4011-9989-D66FCF3E1EE5}">
      <dgm:prSet/>
      <dgm:spPr/>
      <dgm:t>
        <a:bodyPr/>
        <a:lstStyle/>
        <a:p>
          <a:endParaRPr lang="en-US"/>
        </a:p>
      </dgm:t>
    </dgm:pt>
    <dgm:pt modelId="{BFD6AB5A-1A2C-4C55-A5BE-8E486A08F2DE}">
      <dgm:prSet/>
      <dgm:spPr/>
      <dgm:t>
        <a:bodyPr/>
        <a:lstStyle/>
        <a:p>
          <a:r>
            <a:rPr lang="en-GB"/>
            <a:t>Any community pharmacy can sell these, alternatively the patient may buy OTC from optical practice (if in stock)</a:t>
          </a:r>
          <a:endParaRPr lang="en-US"/>
        </a:p>
      </dgm:t>
    </dgm:pt>
    <dgm:pt modelId="{B56C6950-601F-4E5D-BEDE-2E3199AFAE21}" type="parTrans" cxnId="{6B6EFED8-BB32-4F8E-BFBE-93B0317F242C}">
      <dgm:prSet/>
      <dgm:spPr/>
      <dgm:t>
        <a:bodyPr/>
        <a:lstStyle/>
        <a:p>
          <a:endParaRPr lang="en-US"/>
        </a:p>
      </dgm:t>
    </dgm:pt>
    <dgm:pt modelId="{1726058B-9957-42FE-A93E-43350A1198AF}" type="sibTrans" cxnId="{6B6EFED8-BB32-4F8E-BFBE-93B0317F242C}">
      <dgm:prSet/>
      <dgm:spPr/>
      <dgm:t>
        <a:bodyPr/>
        <a:lstStyle/>
        <a:p>
          <a:endParaRPr lang="en-US"/>
        </a:p>
      </dgm:t>
    </dgm:pt>
    <dgm:pt modelId="{460FF444-F9E5-47EE-9C02-924CD904FEEB}" type="pres">
      <dgm:prSet presAssocID="{A213C59C-E671-4C4B-BB7E-B7803793ACCD}" presName="linear" presStyleCnt="0">
        <dgm:presLayoutVars>
          <dgm:animLvl val="lvl"/>
          <dgm:resizeHandles val="exact"/>
        </dgm:presLayoutVars>
      </dgm:prSet>
      <dgm:spPr/>
    </dgm:pt>
    <dgm:pt modelId="{996E78D6-CFA0-415F-B4ED-FE44BADC9BA5}" type="pres">
      <dgm:prSet presAssocID="{44E59D93-5754-4635-8E66-3717564F53EB}" presName="parentText" presStyleLbl="node1" presStyleIdx="0" presStyleCnt="2">
        <dgm:presLayoutVars>
          <dgm:chMax val="0"/>
          <dgm:bulletEnabled val="1"/>
        </dgm:presLayoutVars>
      </dgm:prSet>
      <dgm:spPr/>
    </dgm:pt>
    <dgm:pt modelId="{62B13E2A-4928-4C3F-A74D-B4A5915C9472}" type="pres">
      <dgm:prSet presAssocID="{FCFD0A30-CF7E-43FF-A49A-4A5FD4B2CB81}" presName="spacer" presStyleCnt="0"/>
      <dgm:spPr/>
    </dgm:pt>
    <dgm:pt modelId="{84AB03E0-ACFB-4ABB-9643-153AF185A403}" type="pres">
      <dgm:prSet presAssocID="{BFD6AB5A-1A2C-4C55-A5BE-8E486A08F2DE}" presName="parentText" presStyleLbl="node1" presStyleIdx="1" presStyleCnt="2">
        <dgm:presLayoutVars>
          <dgm:chMax val="0"/>
          <dgm:bulletEnabled val="1"/>
        </dgm:presLayoutVars>
      </dgm:prSet>
      <dgm:spPr/>
    </dgm:pt>
  </dgm:ptLst>
  <dgm:cxnLst>
    <dgm:cxn modelId="{429DC52B-EB04-4011-9989-D66FCF3E1EE5}" srcId="{A213C59C-E671-4C4B-BB7E-B7803793ACCD}" destId="{44E59D93-5754-4635-8E66-3717564F53EB}" srcOrd="0" destOrd="0" parTransId="{EF303DCC-BE56-4490-A4D1-4C6FBDF861FE}" sibTransId="{FCFD0A30-CF7E-43FF-A49A-4A5FD4B2CB81}"/>
    <dgm:cxn modelId="{6B6C7296-3CA1-4201-8092-26CE624A3D19}" type="presOf" srcId="{A213C59C-E671-4C4B-BB7E-B7803793ACCD}" destId="{460FF444-F9E5-47EE-9C02-924CD904FEEB}" srcOrd="0" destOrd="0" presId="urn:microsoft.com/office/officeart/2005/8/layout/vList2"/>
    <dgm:cxn modelId="{DDE730B1-9F27-43E6-8C73-74B6ECB96255}" type="presOf" srcId="{BFD6AB5A-1A2C-4C55-A5BE-8E486A08F2DE}" destId="{84AB03E0-ACFB-4ABB-9643-153AF185A403}" srcOrd="0" destOrd="0" presId="urn:microsoft.com/office/officeart/2005/8/layout/vList2"/>
    <dgm:cxn modelId="{AF79C8D1-388F-48B0-BECA-962D9419FAD9}" type="presOf" srcId="{44E59D93-5754-4635-8E66-3717564F53EB}" destId="{996E78D6-CFA0-415F-B4ED-FE44BADC9BA5}" srcOrd="0" destOrd="0" presId="urn:microsoft.com/office/officeart/2005/8/layout/vList2"/>
    <dgm:cxn modelId="{6B6EFED8-BB32-4F8E-BFBE-93B0317F242C}" srcId="{A213C59C-E671-4C4B-BB7E-B7803793ACCD}" destId="{BFD6AB5A-1A2C-4C55-A5BE-8E486A08F2DE}" srcOrd="1" destOrd="0" parTransId="{B56C6950-601F-4E5D-BEDE-2E3199AFAE21}" sibTransId="{1726058B-9957-42FE-A93E-43350A1198AF}"/>
    <dgm:cxn modelId="{0029A425-C925-424C-ADA9-00B58D9C1548}" type="presParOf" srcId="{460FF444-F9E5-47EE-9C02-924CD904FEEB}" destId="{996E78D6-CFA0-415F-B4ED-FE44BADC9BA5}" srcOrd="0" destOrd="0" presId="urn:microsoft.com/office/officeart/2005/8/layout/vList2"/>
    <dgm:cxn modelId="{99390599-0CE2-45EB-B9F8-2B3617C02354}" type="presParOf" srcId="{460FF444-F9E5-47EE-9C02-924CD904FEEB}" destId="{62B13E2A-4928-4C3F-A74D-B4A5915C9472}" srcOrd="1" destOrd="0" presId="urn:microsoft.com/office/officeart/2005/8/layout/vList2"/>
    <dgm:cxn modelId="{1A2EDAA4-E671-4822-9926-90C00E2BFF0D}" type="presParOf" srcId="{460FF444-F9E5-47EE-9C02-924CD904FEEB}" destId="{84AB03E0-ACFB-4ABB-9643-153AF185A4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047FE7-059F-45F9-8EA1-EE831534444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83664FB-5B4F-4CA6-99E7-13A4FB4D5EA7}">
      <dgm:prSet/>
      <dgm:spPr/>
      <dgm:t>
        <a:bodyPr/>
        <a:lstStyle/>
        <a:p>
          <a:r>
            <a:rPr lang="en-GB" dirty="0"/>
            <a:t>72-year-old female, not currently receiving any state financial aid</a:t>
          </a:r>
          <a:endParaRPr lang="en-US" dirty="0"/>
        </a:p>
      </dgm:t>
    </dgm:pt>
    <dgm:pt modelId="{717ED2B8-9892-494C-97A8-7141A51181CC}" type="parTrans" cxnId="{7BD50A7E-F280-4A5E-AFF2-12FD6AACCA27}">
      <dgm:prSet/>
      <dgm:spPr/>
      <dgm:t>
        <a:bodyPr/>
        <a:lstStyle/>
        <a:p>
          <a:endParaRPr lang="en-US"/>
        </a:p>
      </dgm:t>
    </dgm:pt>
    <dgm:pt modelId="{4F563B00-51EC-4B19-9CC6-667666B40FA3}" type="sibTrans" cxnId="{7BD50A7E-F280-4A5E-AFF2-12FD6AACCA27}">
      <dgm:prSet/>
      <dgm:spPr/>
      <dgm:t>
        <a:bodyPr/>
        <a:lstStyle/>
        <a:p>
          <a:endParaRPr lang="en-US"/>
        </a:p>
      </dgm:t>
    </dgm:pt>
    <dgm:pt modelId="{FA97CC91-347E-40E9-BFC6-44FCBD288214}">
      <dgm:prSet/>
      <dgm:spPr/>
      <dgm:t>
        <a:bodyPr/>
        <a:lstStyle/>
        <a:p>
          <a:r>
            <a:rPr lang="en-US" dirty="0"/>
            <a:t>Diagnosed with scleroderma </a:t>
          </a:r>
        </a:p>
      </dgm:t>
    </dgm:pt>
    <dgm:pt modelId="{DEBF807D-FBB5-489D-955D-236E44EDC44B}" type="parTrans" cxnId="{4902C747-DFD5-4A68-9825-C1F01944587C}">
      <dgm:prSet/>
      <dgm:spPr/>
      <dgm:t>
        <a:bodyPr/>
        <a:lstStyle/>
        <a:p>
          <a:endParaRPr lang="en-US"/>
        </a:p>
      </dgm:t>
    </dgm:pt>
    <dgm:pt modelId="{A12EBDCB-4314-42EA-8810-639C3F74FD1E}" type="sibTrans" cxnId="{4902C747-DFD5-4A68-9825-C1F01944587C}">
      <dgm:prSet/>
      <dgm:spPr/>
      <dgm:t>
        <a:bodyPr/>
        <a:lstStyle/>
        <a:p>
          <a:endParaRPr lang="en-US"/>
        </a:p>
      </dgm:t>
    </dgm:pt>
    <dgm:pt modelId="{80CBF7B3-05AC-494C-BDD8-817621291290}">
      <dgm:prSet/>
      <dgm:spPr/>
      <dgm:t>
        <a:bodyPr/>
        <a:lstStyle/>
        <a:p>
          <a:r>
            <a:rPr lang="en-GB" dirty="0"/>
            <a:t>CUES practitioner has diagnosed aqueous-deficient dry eye</a:t>
          </a:r>
          <a:endParaRPr lang="en-US" dirty="0"/>
        </a:p>
      </dgm:t>
    </dgm:pt>
    <dgm:pt modelId="{029AD720-B103-45DB-98A6-A1DE9AE4CBA1}" type="parTrans" cxnId="{953BD8ED-7C6C-4A3D-BC48-2934284D8569}">
      <dgm:prSet/>
      <dgm:spPr/>
      <dgm:t>
        <a:bodyPr/>
        <a:lstStyle/>
        <a:p>
          <a:endParaRPr lang="en-US"/>
        </a:p>
      </dgm:t>
    </dgm:pt>
    <dgm:pt modelId="{DC858292-150E-4AE2-B03A-75C57AC45269}" type="sibTrans" cxnId="{953BD8ED-7C6C-4A3D-BC48-2934284D8569}">
      <dgm:prSet/>
      <dgm:spPr/>
      <dgm:t>
        <a:bodyPr/>
        <a:lstStyle/>
        <a:p>
          <a:endParaRPr lang="en-US"/>
        </a:p>
      </dgm:t>
    </dgm:pt>
    <dgm:pt modelId="{420AE5F4-AC0E-4371-8141-6864030E62C0}">
      <dgm:prSet/>
      <dgm:spPr/>
      <dgm:t>
        <a:bodyPr/>
        <a:lstStyle/>
        <a:p>
          <a:r>
            <a:rPr lang="en-GB" dirty="0"/>
            <a:t>? GSL/P, POM (CPOSS pharmacy), Long Term Conditions (FP10 from GP), or referral to IP </a:t>
          </a:r>
          <a:r>
            <a:rPr lang="en-GB" dirty="0" err="1"/>
            <a:t>Optom</a:t>
          </a:r>
          <a:endParaRPr lang="en-US" dirty="0"/>
        </a:p>
      </dgm:t>
    </dgm:pt>
    <dgm:pt modelId="{E4068F0A-1245-4D71-A297-6259B396270C}" type="parTrans" cxnId="{3BEC918C-E1EF-497E-8894-D0B74977AFC7}">
      <dgm:prSet/>
      <dgm:spPr/>
      <dgm:t>
        <a:bodyPr/>
        <a:lstStyle/>
        <a:p>
          <a:endParaRPr lang="en-US"/>
        </a:p>
      </dgm:t>
    </dgm:pt>
    <dgm:pt modelId="{7532D184-896C-4D82-829C-AF3B008284CC}" type="sibTrans" cxnId="{3BEC918C-E1EF-497E-8894-D0B74977AFC7}">
      <dgm:prSet/>
      <dgm:spPr/>
      <dgm:t>
        <a:bodyPr/>
        <a:lstStyle/>
        <a:p>
          <a:endParaRPr lang="en-US"/>
        </a:p>
      </dgm:t>
    </dgm:pt>
    <dgm:pt modelId="{F12B4E2C-E0FA-4BB4-8D70-7C0505121CAD}" type="pres">
      <dgm:prSet presAssocID="{E5047FE7-059F-45F9-8EA1-EE8315344440}" presName="vert0" presStyleCnt="0">
        <dgm:presLayoutVars>
          <dgm:dir/>
          <dgm:animOne val="branch"/>
          <dgm:animLvl val="lvl"/>
        </dgm:presLayoutVars>
      </dgm:prSet>
      <dgm:spPr/>
    </dgm:pt>
    <dgm:pt modelId="{96BC383A-54FB-468E-BCB7-C45279062432}" type="pres">
      <dgm:prSet presAssocID="{583664FB-5B4F-4CA6-99E7-13A4FB4D5EA7}" presName="thickLine" presStyleLbl="alignNode1" presStyleIdx="0" presStyleCnt="4"/>
      <dgm:spPr/>
    </dgm:pt>
    <dgm:pt modelId="{46D5430F-5120-4EF7-B6C3-647061E88B6C}" type="pres">
      <dgm:prSet presAssocID="{583664FB-5B4F-4CA6-99E7-13A4FB4D5EA7}" presName="horz1" presStyleCnt="0"/>
      <dgm:spPr/>
    </dgm:pt>
    <dgm:pt modelId="{C15F2B9E-545F-4508-9A66-0C055B56B727}" type="pres">
      <dgm:prSet presAssocID="{583664FB-5B4F-4CA6-99E7-13A4FB4D5EA7}" presName="tx1" presStyleLbl="revTx" presStyleIdx="0" presStyleCnt="4"/>
      <dgm:spPr/>
    </dgm:pt>
    <dgm:pt modelId="{B3A03D96-6FC2-4F7B-8A40-7BCB882BE427}" type="pres">
      <dgm:prSet presAssocID="{583664FB-5B4F-4CA6-99E7-13A4FB4D5EA7}" presName="vert1" presStyleCnt="0"/>
      <dgm:spPr/>
    </dgm:pt>
    <dgm:pt modelId="{D24A28A9-49AE-4E98-BCC2-7C279AE9BDBD}" type="pres">
      <dgm:prSet presAssocID="{FA97CC91-347E-40E9-BFC6-44FCBD288214}" presName="thickLine" presStyleLbl="alignNode1" presStyleIdx="1" presStyleCnt="4"/>
      <dgm:spPr/>
    </dgm:pt>
    <dgm:pt modelId="{3006DBAC-42D9-417E-AEAF-BF57E46AA10C}" type="pres">
      <dgm:prSet presAssocID="{FA97CC91-347E-40E9-BFC6-44FCBD288214}" presName="horz1" presStyleCnt="0"/>
      <dgm:spPr/>
    </dgm:pt>
    <dgm:pt modelId="{AAB3F5A1-7243-4969-8BCD-26AC5A6DCEA8}" type="pres">
      <dgm:prSet presAssocID="{FA97CC91-347E-40E9-BFC6-44FCBD288214}" presName="tx1" presStyleLbl="revTx" presStyleIdx="1" presStyleCnt="4"/>
      <dgm:spPr/>
    </dgm:pt>
    <dgm:pt modelId="{17BB4383-AD18-4ACF-BFBB-966F74D77145}" type="pres">
      <dgm:prSet presAssocID="{FA97CC91-347E-40E9-BFC6-44FCBD288214}" presName="vert1" presStyleCnt="0"/>
      <dgm:spPr/>
    </dgm:pt>
    <dgm:pt modelId="{264AE3FC-BF1A-47A3-8262-D760B38BC3C3}" type="pres">
      <dgm:prSet presAssocID="{80CBF7B3-05AC-494C-BDD8-817621291290}" presName="thickLine" presStyleLbl="alignNode1" presStyleIdx="2" presStyleCnt="4"/>
      <dgm:spPr/>
    </dgm:pt>
    <dgm:pt modelId="{91F7C339-BC0B-48AD-8EA1-CC205C4523D0}" type="pres">
      <dgm:prSet presAssocID="{80CBF7B3-05AC-494C-BDD8-817621291290}" presName="horz1" presStyleCnt="0"/>
      <dgm:spPr/>
    </dgm:pt>
    <dgm:pt modelId="{850218EB-271B-4B79-B56A-9D2FA71A7C72}" type="pres">
      <dgm:prSet presAssocID="{80CBF7B3-05AC-494C-BDD8-817621291290}" presName="tx1" presStyleLbl="revTx" presStyleIdx="2" presStyleCnt="4"/>
      <dgm:spPr/>
    </dgm:pt>
    <dgm:pt modelId="{F469C8D9-538D-4033-AEEE-411AFAE66148}" type="pres">
      <dgm:prSet presAssocID="{80CBF7B3-05AC-494C-BDD8-817621291290}" presName="vert1" presStyleCnt="0"/>
      <dgm:spPr/>
    </dgm:pt>
    <dgm:pt modelId="{13749FA9-E57D-4ADE-BBDC-A5B9B8FD368D}" type="pres">
      <dgm:prSet presAssocID="{420AE5F4-AC0E-4371-8141-6864030E62C0}" presName="thickLine" presStyleLbl="alignNode1" presStyleIdx="3" presStyleCnt="4"/>
      <dgm:spPr/>
    </dgm:pt>
    <dgm:pt modelId="{2EACD126-C4DB-4093-A54E-A723F94147E1}" type="pres">
      <dgm:prSet presAssocID="{420AE5F4-AC0E-4371-8141-6864030E62C0}" presName="horz1" presStyleCnt="0"/>
      <dgm:spPr/>
    </dgm:pt>
    <dgm:pt modelId="{328BD5AB-35B4-4475-B403-27D6106B30D9}" type="pres">
      <dgm:prSet presAssocID="{420AE5F4-AC0E-4371-8141-6864030E62C0}" presName="tx1" presStyleLbl="revTx" presStyleIdx="3" presStyleCnt="4"/>
      <dgm:spPr/>
    </dgm:pt>
    <dgm:pt modelId="{F880B9FF-B940-4669-B98C-C21C40C47108}" type="pres">
      <dgm:prSet presAssocID="{420AE5F4-AC0E-4371-8141-6864030E62C0}" presName="vert1" presStyleCnt="0"/>
      <dgm:spPr/>
    </dgm:pt>
  </dgm:ptLst>
  <dgm:cxnLst>
    <dgm:cxn modelId="{4902C747-DFD5-4A68-9825-C1F01944587C}" srcId="{E5047FE7-059F-45F9-8EA1-EE8315344440}" destId="{FA97CC91-347E-40E9-BFC6-44FCBD288214}" srcOrd="1" destOrd="0" parTransId="{DEBF807D-FBB5-489D-955D-236E44EDC44B}" sibTransId="{A12EBDCB-4314-42EA-8810-639C3F74FD1E}"/>
    <dgm:cxn modelId="{25F3384D-A32A-4FA7-A408-BD8AAC7C6F14}" type="presOf" srcId="{FA97CC91-347E-40E9-BFC6-44FCBD288214}" destId="{AAB3F5A1-7243-4969-8BCD-26AC5A6DCEA8}" srcOrd="0" destOrd="0" presId="urn:microsoft.com/office/officeart/2008/layout/LinedList"/>
    <dgm:cxn modelId="{4DAFE16D-7C1B-49CD-80A8-BAC610ECE60D}" type="presOf" srcId="{80CBF7B3-05AC-494C-BDD8-817621291290}" destId="{850218EB-271B-4B79-B56A-9D2FA71A7C72}" srcOrd="0" destOrd="0" presId="urn:microsoft.com/office/officeart/2008/layout/LinedList"/>
    <dgm:cxn modelId="{A2C0B855-781E-41A6-AB54-2E60B9DB42BD}" type="presOf" srcId="{420AE5F4-AC0E-4371-8141-6864030E62C0}" destId="{328BD5AB-35B4-4475-B403-27D6106B30D9}" srcOrd="0" destOrd="0" presId="urn:microsoft.com/office/officeart/2008/layout/LinedList"/>
    <dgm:cxn modelId="{7BD50A7E-F280-4A5E-AFF2-12FD6AACCA27}" srcId="{E5047FE7-059F-45F9-8EA1-EE8315344440}" destId="{583664FB-5B4F-4CA6-99E7-13A4FB4D5EA7}" srcOrd="0" destOrd="0" parTransId="{717ED2B8-9892-494C-97A8-7141A51181CC}" sibTransId="{4F563B00-51EC-4B19-9CC6-667666B40FA3}"/>
    <dgm:cxn modelId="{3BEC918C-E1EF-497E-8894-D0B74977AFC7}" srcId="{E5047FE7-059F-45F9-8EA1-EE8315344440}" destId="{420AE5F4-AC0E-4371-8141-6864030E62C0}" srcOrd="3" destOrd="0" parTransId="{E4068F0A-1245-4D71-A297-6259B396270C}" sibTransId="{7532D184-896C-4D82-829C-AF3B008284CC}"/>
    <dgm:cxn modelId="{98CE74A8-A0C8-4E8A-B53C-BE38A4DC574A}" type="presOf" srcId="{583664FB-5B4F-4CA6-99E7-13A4FB4D5EA7}" destId="{C15F2B9E-545F-4508-9A66-0C055B56B727}" srcOrd="0" destOrd="0" presId="urn:microsoft.com/office/officeart/2008/layout/LinedList"/>
    <dgm:cxn modelId="{6C66EBBD-AA06-4C09-A0E8-1FA39217DEAA}" type="presOf" srcId="{E5047FE7-059F-45F9-8EA1-EE8315344440}" destId="{F12B4E2C-E0FA-4BB4-8D70-7C0505121CAD}" srcOrd="0" destOrd="0" presId="urn:microsoft.com/office/officeart/2008/layout/LinedList"/>
    <dgm:cxn modelId="{953BD8ED-7C6C-4A3D-BC48-2934284D8569}" srcId="{E5047FE7-059F-45F9-8EA1-EE8315344440}" destId="{80CBF7B3-05AC-494C-BDD8-817621291290}" srcOrd="2" destOrd="0" parTransId="{029AD720-B103-45DB-98A6-A1DE9AE4CBA1}" sibTransId="{DC858292-150E-4AE2-B03A-75C57AC45269}"/>
    <dgm:cxn modelId="{8E7E8639-0F50-4871-8139-F470D5FB1E26}" type="presParOf" srcId="{F12B4E2C-E0FA-4BB4-8D70-7C0505121CAD}" destId="{96BC383A-54FB-468E-BCB7-C45279062432}" srcOrd="0" destOrd="0" presId="urn:microsoft.com/office/officeart/2008/layout/LinedList"/>
    <dgm:cxn modelId="{3F19BCD4-BC3B-465B-BB8C-0CFE3ED8396A}" type="presParOf" srcId="{F12B4E2C-E0FA-4BB4-8D70-7C0505121CAD}" destId="{46D5430F-5120-4EF7-B6C3-647061E88B6C}" srcOrd="1" destOrd="0" presId="urn:microsoft.com/office/officeart/2008/layout/LinedList"/>
    <dgm:cxn modelId="{4A7C529B-FF80-49D8-98F7-73F55BE5AE11}" type="presParOf" srcId="{46D5430F-5120-4EF7-B6C3-647061E88B6C}" destId="{C15F2B9E-545F-4508-9A66-0C055B56B727}" srcOrd="0" destOrd="0" presId="urn:microsoft.com/office/officeart/2008/layout/LinedList"/>
    <dgm:cxn modelId="{1F826D80-3BA7-4722-A35F-183DF0D9256F}" type="presParOf" srcId="{46D5430F-5120-4EF7-B6C3-647061E88B6C}" destId="{B3A03D96-6FC2-4F7B-8A40-7BCB882BE427}" srcOrd="1" destOrd="0" presId="urn:microsoft.com/office/officeart/2008/layout/LinedList"/>
    <dgm:cxn modelId="{34204C06-FCDC-42C5-A86E-6532438C87F7}" type="presParOf" srcId="{F12B4E2C-E0FA-4BB4-8D70-7C0505121CAD}" destId="{D24A28A9-49AE-4E98-BCC2-7C279AE9BDBD}" srcOrd="2" destOrd="0" presId="urn:microsoft.com/office/officeart/2008/layout/LinedList"/>
    <dgm:cxn modelId="{34B6581F-5484-44A7-9C0C-EC956624C951}" type="presParOf" srcId="{F12B4E2C-E0FA-4BB4-8D70-7C0505121CAD}" destId="{3006DBAC-42D9-417E-AEAF-BF57E46AA10C}" srcOrd="3" destOrd="0" presId="urn:microsoft.com/office/officeart/2008/layout/LinedList"/>
    <dgm:cxn modelId="{D68DE266-2028-45A2-A671-7047164DE465}" type="presParOf" srcId="{3006DBAC-42D9-417E-AEAF-BF57E46AA10C}" destId="{AAB3F5A1-7243-4969-8BCD-26AC5A6DCEA8}" srcOrd="0" destOrd="0" presId="urn:microsoft.com/office/officeart/2008/layout/LinedList"/>
    <dgm:cxn modelId="{8E1BEE3A-8F54-40AB-AAA1-71068B797FAE}" type="presParOf" srcId="{3006DBAC-42D9-417E-AEAF-BF57E46AA10C}" destId="{17BB4383-AD18-4ACF-BFBB-966F74D77145}" srcOrd="1" destOrd="0" presId="urn:microsoft.com/office/officeart/2008/layout/LinedList"/>
    <dgm:cxn modelId="{4B1C9841-504A-4569-9D6B-F2E57BC6EE18}" type="presParOf" srcId="{F12B4E2C-E0FA-4BB4-8D70-7C0505121CAD}" destId="{264AE3FC-BF1A-47A3-8262-D760B38BC3C3}" srcOrd="4" destOrd="0" presId="urn:microsoft.com/office/officeart/2008/layout/LinedList"/>
    <dgm:cxn modelId="{6D2EE1FB-FA51-4847-BD7D-85AF2E58C491}" type="presParOf" srcId="{F12B4E2C-E0FA-4BB4-8D70-7C0505121CAD}" destId="{91F7C339-BC0B-48AD-8EA1-CC205C4523D0}" srcOrd="5" destOrd="0" presId="urn:microsoft.com/office/officeart/2008/layout/LinedList"/>
    <dgm:cxn modelId="{9D76ACC7-C8E6-44BC-B62A-3171F4FB735B}" type="presParOf" srcId="{91F7C339-BC0B-48AD-8EA1-CC205C4523D0}" destId="{850218EB-271B-4B79-B56A-9D2FA71A7C72}" srcOrd="0" destOrd="0" presId="urn:microsoft.com/office/officeart/2008/layout/LinedList"/>
    <dgm:cxn modelId="{DE3FBD69-8740-49F0-B1B3-3E2F4D79A11A}" type="presParOf" srcId="{91F7C339-BC0B-48AD-8EA1-CC205C4523D0}" destId="{F469C8D9-538D-4033-AEEE-411AFAE66148}" srcOrd="1" destOrd="0" presId="urn:microsoft.com/office/officeart/2008/layout/LinedList"/>
    <dgm:cxn modelId="{F0A09620-82B2-409B-A0F5-B4EBD05DFA49}" type="presParOf" srcId="{F12B4E2C-E0FA-4BB4-8D70-7C0505121CAD}" destId="{13749FA9-E57D-4ADE-BBDC-A5B9B8FD368D}" srcOrd="6" destOrd="0" presId="urn:microsoft.com/office/officeart/2008/layout/LinedList"/>
    <dgm:cxn modelId="{5C0AE42E-5A89-475A-9623-265087BF5C76}" type="presParOf" srcId="{F12B4E2C-E0FA-4BB4-8D70-7C0505121CAD}" destId="{2EACD126-C4DB-4093-A54E-A723F94147E1}" srcOrd="7" destOrd="0" presId="urn:microsoft.com/office/officeart/2008/layout/LinedList"/>
    <dgm:cxn modelId="{F095E057-DA7A-4E4A-843F-B112DF76C2F8}" type="presParOf" srcId="{2EACD126-C4DB-4093-A54E-A723F94147E1}" destId="{328BD5AB-35B4-4475-B403-27D6106B30D9}" srcOrd="0" destOrd="0" presId="urn:microsoft.com/office/officeart/2008/layout/LinedList"/>
    <dgm:cxn modelId="{FDA3F9EA-B1BB-421F-9A91-FCFA3F836C72}" type="presParOf" srcId="{2EACD126-C4DB-4093-A54E-A723F94147E1}" destId="{F880B9FF-B940-4669-B98C-C21C40C4710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13C59C-E671-4C4B-BB7E-B7803793ACC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4E59D93-5754-4635-8E66-3717564F53EB}">
      <dgm:prSet/>
      <dgm:spPr/>
      <dgm:t>
        <a:bodyPr/>
        <a:lstStyle/>
        <a:p>
          <a:r>
            <a:rPr lang="en-GB" dirty="0"/>
            <a:t>Long Term Conditions – write to GP to request a repeat prescription on FP10. Quote exception from OTC guidance</a:t>
          </a:r>
          <a:endParaRPr lang="en-US" dirty="0"/>
        </a:p>
      </dgm:t>
    </dgm:pt>
    <dgm:pt modelId="{EF303DCC-BE56-4490-A4D1-4C6FBDF861FE}" type="parTrans" cxnId="{429DC52B-EB04-4011-9989-D66FCF3E1EE5}">
      <dgm:prSet/>
      <dgm:spPr/>
      <dgm:t>
        <a:bodyPr/>
        <a:lstStyle/>
        <a:p>
          <a:endParaRPr lang="en-US"/>
        </a:p>
      </dgm:t>
    </dgm:pt>
    <dgm:pt modelId="{FCFD0A30-CF7E-43FF-A49A-4A5FD4B2CB81}" type="sibTrans" cxnId="{429DC52B-EB04-4011-9989-D66FCF3E1EE5}">
      <dgm:prSet/>
      <dgm:spPr/>
      <dgm:t>
        <a:bodyPr/>
        <a:lstStyle/>
        <a:p>
          <a:endParaRPr lang="en-US"/>
        </a:p>
      </dgm:t>
    </dgm:pt>
    <dgm:pt modelId="{BFD6AB5A-1A2C-4C55-A5BE-8E486A08F2DE}">
      <dgm:prSet/>
      <dgm:spPr/>
      <dgm:t>
        <a:bodyPr/>
        <a:lstStyle/>
        <a:p>
          <a:r>
            <a:rPr lang="en-US" dirty="0"/>
            <a:t>Please include full name of drug, concentration, form, dosage, duration of course and therapeutic indication.</a:t>
          </a:r>
        </a:p>
      </dgm:t>
    </dgm:pt>
    <dgm:pt modelId="{B56C6950-601F-4E5D-BEDE-2E3199AFAE21}" type="parTrans" cxnId="{6B6EFED8-BB32-4F8E-BFBE-93B0317F242C}">
      <dgm:prSet/>
      <dgm:spPr/>
      <dgm:t>
        <a:bodyPr/>
        <a:lstStyle/>
        <a:p>
          <a:endParaRPr lang="en-US"/>
        </a:p>
      </dgm:t>
    </dgm:pt>
    <dgm:pt modelId="{1726058B-9957-42FE-A93E-43350A1198AF}" type="sibTrans" cxnId="{6B6EFED8-BB32-4F8E-BFBE-93B0317F242C}">
      <dgm:prSet/>
      <dgm:spPr/>
      <dgm:t>
        <a:bodyPr/>
        <a:lstStyle/>
        <a:p>
          <a:endParaRPr lang="en-US"/>
        </a:p>
      </dgm:t>
    </dgm:pt>
    <dgm:pt modelId="{460FF444-F9E5-47EE-9C02-924CD904FEEB}" type="pres">
      <dgm:prSet presAssocID="{A213C59C-E671-4C4B-BB7E-B7803793ACCD}" presName="linear" presStyleCnt="0">
        <dgm:presLayoutVars>
          <dgm:animLvl val="lvl"/>
          <dgm:resizeHandles val="exact"/>
        </dgm:presLayoutVars>
      </dgm:prSet>
      <dgm:spPr/>
    </dgm:pt>
    <dgm:pt modelId="{996E78D6-CFA0-415F-B4ED-FE44BADC9BA5}" type="pres">
      <dgm:prSet presAssocID="{44E59D93-5754-4635-8E66-3717564F53EB}" presName="parentText" presStyleLbl="node1" presStyleIdx="0" presStyleCnt="2">
        <dgm:presLayoutVars>
          <dgm:chMax val="0"/>
          <dgm:bulletEnabled val="1"/>
        </dgm:presLayoutVars>
      </dgm:prSet>
      <dgm:spPr/>
    </dgm:pt>
    <dgm:pt modelId="{62B13E2A-4928-4C3F-A74D-B4A5915C9472}" type="pres">
      <dgm:prSet presAssocID="{FCFD0A30-CF7E-43FF-A49A-4A5FD4B2CB81}" presName="spacer" presStyleCnt="0"/>
      <dgm:spPr/>
    </dgm:pt>
    <dgm:pt modelId="{84AB03E0-ACFB-4ABB-9643-153AF185A403}" type="pres">
      <dgm:prSet presAssocID="{BFD6AB5A-1A2C-4C55-A5BE-8E486A08F2DE}" presName="parentText" presStyleLbl="node1" presStyleIdx="1" presStyleCnt="2">
        <dgm:presLayoutVars>
          <dgm:chMax val="0"/>
          <dgm:bulletEnabled val="1"/>
        </dgm:presLayoutVars>
      </dgm:prSet>
      <dgm:spPr/>
    </dgm:pt>
  </dgm:ptLst>
  <dgm:cxnLst>
    <dgm:cxn modelId="{429DC52B-EB04-4011-9989-D66FCF3E1EE5}" srcId="{A213C59C-E671-4C4B-BB7E-B7803793ACCD}" destId="{44E59D93-5754-4635-8E66-3717564F53EB}" srcOrd="0" destOrd="0" parTransId="{EF303DCC-BE56-4490-A4D1-4C6FBDF861FE}" sibTransId="{FCFD0A30-CF7E-43FF-A49A-4A5FD4B2CB81}"/>
    <dgm:cxn modelId="{6B6C7296-3CA1-4201-8092-26CE624A3D19}" type="presOf" srcId="{A213C59C-E671-4C4B-BB7E-B7803793ACCD}" destId="{460FF444-F9E5-47EE-9C02-924CD904FEEB}" srcOrd="0" destOrd="0" presId="urn:microsoft.com/office/officeart/2005/8/layout/vList2"/>
    <dgm:cxn modelId="{DDE730B1-9F27-43E6-8C73-74B6ECB96255}" type="presOf" srcId="{BFD6AB5A-1A2C-4C55-A5BE-8E486A08F2DE}" destId="{84AB03E0-ACFB-4ABB-9643-153AF185A403}" srcOrd="0" destOrd="0" presId="urn:microsoft.com/office/officeart/2005/8/layout/vList2"/>
    <dgm:cxn modelId="{AF79C8D1-388F-48B0-BECA-962D9419FAD9}" type="presOf" srcId="{44E59D93-5754-4635-8E66-3717564F53EB}" destId="{996E78D6-CFA0-415F-B4ED-FE44BADC9BA5}" srcOrd="0" destOrd="0" presId="urn:microsoft.com/office/officeart/2005/8/layout/vList2"/>
    <dgm:cxn modelId="{6B6EFED8-BB32-4F8E-BFBE-93B0317F242C}" srcId="{A213C59C-E671-4C4B-BB7E-B7803793ACCD}" destId="{BFD6AB5A-1A2C-4C55-A5BE-8E486A08F2DE}" srcOrd="1" destOrd="0" parTransId="{B56C6950-601F-4E5D-BEDE-2E3199AFAE21}" sibTransId="{1726058B-9957-42FE-A93E-43350A1198AF}"/>
    <dgm:cxn modelId="{0029A425-C925-424C-ADA9-00B58D9C1548}" type="presParOf" srcId="{460FF444-F9E5-47EE-9C02-924CD904FEEB}" destId="{996E78D6-CFA0-415F-B4ED-FE44BADC9BA5}" srcOrd="0" destOrd="0" presId="urn:microsoft.com/office/officeart/2005/8/layout/vList2"/>
    <dgm:cxn modelId="{99390599-0CE2-45EB-B9F8-2B3617C02354}" type="presParOf" srcId="{460FF444-F9E5-47EE-9C02-924CD904FEEB}" destId="{62B13E2A-4928-4C3F-A74D-B4A5915C9472}" srcOrd="1" destOrd="0" presId="urn:microsoft.com/office/officeart/2005/8/layout/vList2"/>
    <dgm:cxn modelId="{1A2EDAA4-E671-4822-9926-90C00E2BFF0D}" type="presParOf" srcId="{460FF444-F9E5-47EE-9C02-924CD904FEEB}" destId="{84AB03E0-ACFB-4ABB-9643-153AF185A4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047FE7-059F-45F9-8EA1-EE831534444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83664FB-5B4F-4CA6-99E7-13A4FB4D5EA7}">
      <dgm:prSet/>
      <dgm:spPr/>
      <dgm:t>
        <a:bodyPr/>
        <a:lstStyle/>
        <a:p>
          <a:r>
            <a:rPr lang="en-GB" dirty="0"/>
            <a:t>21-year-old female, not currently receiving any state financial aid</a:t>
          </a:r>
          <a:endParaRPr lang="en-US" dirty="0"/>
        </a:p>
      </dgm:t>
    </dgm:pt>
    <dgm:pt modelId="{717ED2B8-9892-494C-97A8-7141A51181CC}" type="parTrans" cxnId="{7BD50A7E-F280-4A5E-AFF2-12FD6AACCA27}">
      <dgm:prSet/>
      <dgm:spPr/>
      <dgm:t>
        <a:bodyPr/>
        <a:lstStyle/>
        <a:p>
          <a:endParaRPr lang="en-US"/>
        </a:p>
      </dgm:t>
    </dgm:pt>
    <dgm:pt modelId="{4F563B00-51EC-4B19-9CC6-667666B40FA3}" type="sibTrans" cxnId="{7BD50A7E-F280-4A5E-AFF2-12FD6AACCA27}">
      <dgm:prSet/>
      <dgm:spPr/>
      <dgm:t>
        <a:bodyPr/>
        <a:lstStyle/>
        <a:p>
          <a:endParaRPr lang="en-US"/>
        </a:p>
      </dgm:t>
    </dgm:pt>
    <dgm:pt modelId="{FA97CC91-347E-40E9-BFC6-44FCBD288214}">
      <dgm:prSet/>
      <dgm:spPr/>
      <dgm:t>
        <a:bodyPr/>
        <a:lstStyle/>
        <a:p>
          <a:r>
            <a:rPr lang="en-US" dirty="0"/>
            <a:t>Corneal abrasion found on slit-lamp </a:t>
          </a:r>
        </a:p>
      </dgm:t>
    </dgm:pt>
    <dgm:pt modelId="{DEBF807D-FBB5-489D-955D-236E44EDC44B}" type="parTrans" cxnId="{4902C747-DFD5-4A68-9825-C1F01944587C}">
      <dgm:prSet/>
      <dgm:spPr/>
      <dgm:t>
        <a:bodyPr/>
        <a:lstStyle/>
        <a:p>
          <a:endParaRPr lang="en-US"/>
        </a:p>
      </dgm:t>
    </dgm:pt>
    <dgm:pt modelId="{A12EBDCB-4314-42EA-8810-639C3F74FD1E}" type="sibTrans" cxnId="{4902C747-DFD5-4A68-9825-C1F01944587C}">
      <dgm:prSet/>
      <dgm:spPr/>
      <dgm:t>
        <a:bodyPr/>
        <a:lstStyle/>
        <a:p>
          <a:endParaRPr lang="en-US"/>
        </a:p>
      </dgm:t>
    </dgm:pt>
    <dgm:pt modelId="{80CBF7B3-05AC-494C-BDD8-817621291290}">
      <dgm:prSet/>
      <dgm:spPr/>
      <dgm:t>
        <a:bodyPr/>
        <a:lstStyle/>
        <a:p>
          <a:r>
            <a:rPr lang="en-US" dirty="0"/>
            <a:t>No sign of infective keratitis, no foreign body, no chemical or penetrating injuries</a:t>
          </a:r>
        </a:p>
      </dgm:t>
    </dgm:pt>
    <dgm:pt modelId="{029AD720-B103-45DB-98A6-A1DE9AE4CBA1}" type="parTrans" cxnId="{953BD8ED-7C6C-4A3D-BC48-2934284D8569}">
      <dgm:prSet/>
      <dgm:spPr/>
      <dgm:t>
        <a:bodyPr/>
        <a:lstStyle/>
        <a:p>
          <a:endParaRPr lang="en-US"/>
        </a:p>
      </dgm:t>
    </dgm:pt>
    <dgm:pt modelId="{DC858292-150E-4AE2-B03A-75C57AC45269}" type="sibTrans" cxnId="{953BD8ED-7C6C-4A3D-BC48-2934284D8569}">
      <dgm:prSet/>
      <dgm:spPr/>
      <dgm:t>
        <a:bodyPr/>
        <a:lstStyle/>
        <a:p>
          <a:endParaRPr lang="en-US"/>
        </a:p>
      </dgm:t>
    </dgm:pt>
    <dgm:pt modelId="{420AE5F4-AC0E-4371-8141-6864030E62C0}">
      <dgm:prSet/>
      <dgm:spPr/>
      <dgm:t>
        <a:bodyPr/>
        <a:lstStyle/>
        <a:p>
          <a:r>
            <a:rPr lang="en-GB" dirty="0"/>
            <a:t>? GSL/P, POM (CPOSS pharmacy), Long Term Conditions (FP10 from GP), or referral to IP </a:t>
          </a:r>
          <a:r>
            <a:rPr lang="en-GB" dirty="0" err="1"/>
            <a:t>Optom</a:t>
          </a:r>
          <a:endParaRPr lang="en-US" dirty="0"/>
        </a:p>
      </dgm:t>
    </dgm:pt>
    <dgm:pt modelId="{E4068F0A-1245-4D71-A297-6259B396270C}" type="parTrans" cxnId="{3BEC918C-E1EF-497E-8894-D0B74977AFC7}">
      <dgm:prSet/>
      <dgm:spPr/>
      <dgm:t>
        <a:bodyPr/>
        <a:lstStyle/>
        <a:p>
          <a:endParaRPr lang="en-US"/>
        </a:p>
      </dgm:t>
    </dgm:pt>
    <dgm:pt modelId="{7532D184-896C-4D82-829C-AF3B008284CC}" type="sibTrans" cxnId="{3BEC918C-E1EF-497E-8894-D0B74977AFC7}">
      <dgm:prSet/>
      <dgm:spPr/>
      <dgm:t>
        <a:bodyPr/>
        <a:lstStyle/>
        <a:p>
          <a:endParaRPr lang="en-US"/>
        </a:p>
      </dgm:t>
    </dgm:pt>
    <dgm:pt modelId="{F12B4E2C-E0FA-4BB4-8D70-7C0505121CAD}" type="pres">
      <dgm:prSet presAssocID="{E5047FE7-059F-45F9-8EA1-EE8315344440}" presName="vert0" presStyleCnt="0">
        <dgm:presLayoutVars>
          <dgm:dir/>
          <dgm:animOne val="branch"/>
          <dgm:animLvl val="lvl"/>
        </dgm:presLayoutVars>
      </dgm:prSet>
      <dgm:spPr/>
    </dgm:pt>
    <dgm:pt modelId="{96BC383A-54FB-468E-BCB7-C45279062432}" type="pres">
      <dgm:prSet presAssocID="{583664FB-5B4F-4CA6-99E7-13A4FB4D5EA7}" presName="thickLine" presStyleLbl="alignNode1" presStyleIdx="0" presStyleCnt="4"/>
      <dgm:spPr/>
    </dgm:pt>
    <dgm:pt modelId="{46D5430F-5120-4EF7-B6C3-647061E88B6C}" type="pres">
      <dgm:prSet presAssocID="{583664FB-5B4F-4CA6-99E7-13A4FB4D5EA7}" presName="horz1" presStyleCnt="0"/>
      <dgm:spPr/>
    </dgm:pt>
    <dgm:pt modelId="{C15F2B9E-545F-4508-9A66-0C055B56B727}" type="pres">
      <dgm:prSet presAssocID="{583664FB-5B4F-4CA6-99E7-13A4FB4D5EA7}" presName="tx1" presStyleLbl="revTx" presStyleIdx="0" presStyleCnt="4"/>
      <dgm:spPr/>
    </dgm:pt>
    <dgm:pt modelId="{B3A03D96-6FC2-4F7B-8A40-7BCB882BE427}" type="pres">
      <dgm:prSet presAssocID="{583664FB-5B4F-4CA6-99E7-13A4FB4D5EA7}" presName="vert1" presStyleCnt="0"/>
      <dgm:spPr/>
    </dgm:pt>
    <dgm:pt modelId="{D24A28A9-49AE-4E98-BCC2-7C279AE9BDBD}" type="pres">
      <dgm:prSet presAssocID="{FA97CC91-347E-40E9-BFC6-44FCBD288214}" presName="thickLine" presStyleLbl="alignNode1" presStyleIdx="1" presStyleCnt="4"/>
      <dgm:spPr/>
    </dgm:pt>
    <dgm:pt modelId="{3006DBAC-42D9-417E-AEAF-BF57E46AA10C}" type="pres">
      <dgm:prSet presAssocID="{FA97CC91-347E-40E9-BFC6-44FCBD288214}" presName="horz1" presStyleCnt="0"/>
      <dgm:spPr/>
    </dgm:pt>
    <dgm:pt modelId="{AAB3F5A1-7243-4969-8BCD-26AC5A6DCEA8}" type="pres">
      <dgm:prSet presAssocID="{FA97CC91-347E-40E9-BFC6-44FCBD288214}" presName="tx1" presStyleLbl="revTx" presStyleIdx="1" presStyleCnt="4"/>
      <dgm:spPr/>
    </dgm:pt>
    <dgm:pt modelId="{17BB4383-AD18-4ACF-BFBB-966F74D77145}" type="pres">
      <dgm:prSet presAssocID="{FA97CC91-347E-40E9-BFC6-44FCBD288214}" presName="vert1" presStyleCnt="0"/>
      <dgm:spPr/>
    </dgm:pt>
    <dgm:pt modelId="{264AE3FC-BF1A-47A3-8262-D760B38BC3C3}" type="pres">
      <dgm:prSet presAssocID="{80CBF7B3-05AC-494C-BDD8-817621291290}" presName="thickLine" presStyleLbl="alignNode1" presStyleIdx="2" presStyleCnt="4"/>
      <dgm:spPr/>
    </dgm:pt>
    <dgm:pt modelId="{91F7C339-BC0B-48AD-8EA1-CC205C4523D0}" type="pres">
      <dgm:prSet presAssocID="{80CBF7B3-05AC-494C-BDD8-817621291290}" presName="horz1" presStyleCnt="0"/>
      <dgm:spPr/>
    </dgm:pt>
    <dgm:pt modelId="{850218EB-271B-4B79-B56A-9D2FA71A7C72}" type="pres">
      <dgm:prSet presAssocID="{80CBF7B3-05AC-494C-BDD8-817621291290}" presName="tx1" presStyleLbl="revTx" presStyleIdx="2" presStyleCnt="4"/>
      <dgm:spPr/>
    </dgm:pt>
    <dgm:pt modelId="{F469C8D9-538D-4033-AEEE-411AFAE66148}" type="pres">
      <dgm:prSet presAssocID="{80CBF7B3-05AC-494C-BDD8-817621291290}" presName="vert1" presStyleCnt="0"/>
      <dgm:spPr/>
    </dgm:pt>
    <dgm:pt modelId="{13749FA9-E57D-4ADE-BBDC-A5B9B8FD368D}" type="pres">
      <dgm:prSet presAssocID="{420AE5F4-AC0E-4371-8141-6864030E62C0}" presName="thickLine" presStyleLbl="alignNode1" presStyleIdx="3" presStyleCnt="4"/>
      <dgm:spPr/>
    </dgm:pt>
    <dgm:pt modelId="{2EACD126-C4DB-4093-A54E-A723F94147E1}" type="pres">
      <dgm:prSet presAssocID="{420AE5F4-AC0E-4371-8141-6864030E62C0}" presName="horz1" presStyleCnt="0"/>
      <dgm:spPr/>
    </dgm:pt>
    <dgm:pt modelId="{328BD5AB-35B4-4475-B403-27D6106B30D9}" type="pres">
      <dgm:prSet presAssocID="{420AE5F4-AC0E-4371-8141-6864030E62C0}" presName="tx1" presStyleLbl="revTx" presStyleIdx="3" presStyleCnt="4"/>
      <dgm:spPr/>
    </dgm:pt>
    <dgm:pt modelId="{F880B9FF-B940-4669-B98C-C21C40C47108}" type="pres">
      <dgm:prSet presAssocID="{420AE5F4-AC0E-4371-8141-6864030E62C0}" presName="vert1" presStyleCnt="0"/>
      <dgm:spPr/>
    </dgm:pt>
  </dgm:ptLst>
  <dgm:cxnLst>
    <dgm:cxn modelId="{4902C747-DFD5-4A68-9825-C1F01944587C}" srcId="{E5047FE7-059F-45F9-8EA1-EE8315344440}" destId="{FA97CC91-347E-40E9-BFC6-44FCBD288214}" srcOrd="1" destOrd="0" parTransId="{DEBF807D-FBB5-489D-955D-236E44EDC44B}" sibTransId="{A12EBDCB-4314-42EA-8810-639C3F74FD1E}"/>
    <dgm:cxn modelId="{25F3384D-A32A-4FA7-A408-BD8AAC7C6F14}" type="presOf" srcId="{FA97CC91-347E-40E9-BFC6-44FCBD288214}" destId="{AAB3F5A1-7243-4969-8BCD-26AC5A6DCEA8}" srcOrd="0" destOrd="0" presId="urn:microsoft.com/office/officeart/2008/layout/LinedList"/>
    <dgm:cxn modelId="{4DAFE16D-7C1B-49CD-80A8-BAC610ECE60D}" type="presOf" srcId="{80CBF7B3-05AC-494C-BDD8-817621291290}" destId="{850218EB-271B-4B79-B56A-9D2FA71A7C72}" srcOrd="0" destOrd="0" presId="urn:microsoft.com/office/officeart/2008/layout/LinedList"/>
    <dgm:cxn modelId="{A2C0B855-781E-41A6-AB54-2E60B9DB42BD}" type="presOf" srcId="{420AE5F4-AC0E-4371-8141-6864030E62C0}" destId="{328BD5AB-35B4-4475-B403-27D6106B30D9}" srcOrd="0" destOrd="0" presId="urn:microsoft.com/office/officeart/2008/layout/LinedList"/>
    <dgm:cxn modelId="{7BD50A7E-F280-4A5E-AFF2-12FD6AACCA27}" srcId="{E5047FE7-059F-45F9-8EA1-EE8315344440}" destId="{583664FB-5B4F-4CA6-99E7-13A4FB4D5EA7}" srcOrd="0" destOrd="0" parTransId="{717ED2B8-9892-494C-97A8-7141A51181CC}" sibTransId="{4F563B00-51EC-4B19-9CC6-667666B40FA3}"/>
    <dgm:cxn modelId="{3BEC918C-E1EF-497E-8894-D0B74977AFC7}" srcId="{E5047FE7-059F-45F9-8EA1-EE8315344440}" destId="{420AE5F4-AC0E-4371-8141-6864030E62C0}" srcOrd="3" destOrd="0" parTransId="{E4068F0A-1245-4D71-A297-6259B396270C}" sibTransId="{7532D184-896C-4D82-829C-AF3B008284CC}"/>
    <dgm:cxn modelId="{98CE74A8-A0C8-4E8A-B53C-BE38A4DC574A}" type="presOf" srcId="{583664FB-5B4F-4CA6-99E7-13A4FB4D5EA7}" destId="{C15F2B9E-545F-4508-9A66-0C055B56B727}" srcOrd="0" destOrd="0" presId="urn:microsoft.com/office/officeart/2008/layout/LinedList"/>
    <dgm:cxn modelId="{6C66EBBD-AA06-4C09-A0E8-1FA39217DEAA}" type="presOf" srcId="{E5047FE7-059F-45F9-8EA1-EE8315344440}" destId="{F12B4E2C-E0FA-4BB4-8D70-7C0505121CAD}" srcOrd="0" destOrd="0" presId="urn:microsoft.com/office/officeart/2008/layout/LinedList"/>
    <dgm:cxn modelId="{953BD8ED-7C6C-4A3D-BC48-2934284D8569}" srcId="{E5047FE7-059F-45F9-8EA1-EE8315344440}" destId="{80CBF7B3-05AC-494C-BDD8-817621291290}" srcOrd="2" destOrd="0" parTransId="{029AD720-B103-45DB-98A6-A1DE9AE4CBA1}" sibTransId="{DC858292-150E-4AE2-B03A-75C57AC45269}"/>
    <dgm:cxn modelId="{8E7E8639-0F50-4871-8139-F470D5FB1E26}" type="presParOf" srcId="{F12B4E2C-E0FA-4BB4-8D70-7C0505121CAD}" destId="{96BC383A-54FB-468E-BCB7-C45279062432}" srcOrd="0" destOrd="0" presId="urn:microsoft.com/office/officeart/2008/layout/LinedList"/>
    <dgm:cxn modelId="{3F19BCD4-BC3B-465B-BB8C-0CFE3ED8396A}" type="presParOf" srcId="{F12B4E2C-E0FA-4BB4-8D70-7C0505121CAD}" destId="{46D5430F-5120-4EF7-B6C3-647061E88B6C}" srcOrd="1" destOrd="0" presId="urn:microsoft.com/office/officeart/2008/layout/LinedList"/>
    <dgm:cxn modelId="{4A7C529B-FF80-49D8-98F7-73F55BE5AE11}" type="presParOf" srcId="{46D5430F-5120-4EF7-B6C3-647061E88B6C}" destId="{C15F2B9E-545F-4508-9A66-0C055B56B727}" srcOrd="0" destOrd="0" presId="urn:microsoft.com/office/officeart/2008/layout/LinedList"/>
    <dgm:cxn modelId="{1F826D80-3BA7-4722-A35F-183DF0D9256F}" type="presParOf" srcId="{46D5430F-5120-4EF7-B6C3-647061E88B6C}" destId="{B3A03D96-6FC2-4F7B-8A40-7BCB882BE427}" srcOrd="1" destOrd="0" presId="urn:microsoft.com/office/officeart/2008/layout/LinedList"/>
    <dgm:cxn modelId="{34204C06-FCDC-42C5-A86E-6532438C87F7}" type="presParOf" srcId="{F12B4E2C-E0FA-4BB4-8D70-7C0505121CAD}" destId="{D24A28A9-49AE-4E98-BCC2-7C279AE9BDBD}" srcOrd="2" destOrd="0" presId="urn:microsoft.com/office/officeart/2008/layout/LinedList"/>
    <dgm:cxn modelId="{34B6581F-5484-44A7-9C0C-EC956624C951}" type="presParOf" srcId="{F12B4E2C-E0FA-4BB4-8D70-7C0505121CAD}" destId="{3006DBAC-42D9-417E-AEAF-BF57E46AA10C}" srcOrd="3" destOrd="0" presId="urn:microsoft.com/office/officeart/2008/layout/LinedList"/>
    <dgm:cxn modelId="{D68DE266-2028-45A2-A671-7047164DE465}" type="presParOf" srcId="{3006DBAC-42D9-417E-AEAF-BF57E46AA10C}" destId="{AAB3F5A1-7243-4969-8BCD-26AC5A6DCEA8}" srcOrd="0" destOrd="0" presId="urn:microsoft.com/office/officeart/2008/layout/LinedList"/>
    <dgm:cxn modelId="{8E1BEE3A-8F54-40AB-AAA1-71068B797FAE}" type="presParOf" srcId="{3006DBAC-42D9-417E-AEAF-BF57E46AA10C}" destId="{17BB4383-AD18-4ACF-BFBB-966F74D77145}" srcOrd="1" destOrd="0" presId="urn:microsoft.com/office/officeart/2008/layout/LinedList"/>
    <dgm:cxn modelId="{4B1C9841-504A-4569-9D6B-F2E57BC6EE18}" type="presParOf" srcId="{F12B4E2C-E0FA-4BB4-8D70-7C0505121CAD}" destId="{264AE3FC-BF1A-47A3-8262-D760B38BC3C3}" srcOrd="4" destOrd="0" presId="urn:microsoft.com/office/officeart/2008/layout/LinedList"/>
    <dgm:cxn modelId="{6D2EE1FB-FA51-4847-BD7D-85AF2E58C491}" type="presParOf" srcId="{F12B4E2C-E0FA-4BB4-8D70-7C0505121CAD}" destId="{91F7C339-BC0B-48AD-8EA1-CC205C4523D0}" srcOrd="5" destOrd="0" presId="urn:microsoft.com/office/officeart/2008/layout/LinedList"/>
    <dgm:cxn modelId="{9D76ACC7-C8E6-44BC-B62A-3171F4FB735B}" type="presParOf" srcId="{91F7C339-BC0B-48AD-8EA1-CC205C4523D0}" destId="{850218EB-271B-4B79-B56A-9D2FA71A7C72}" srcOrd="0" destOrd="0" presId="urn:microsoft.com/office/officeart/2008/layout/LinedList"/>
    <dgm:cxn modelId="{DE3FBD69-8740-49F0-B1B3-3E2F4D79A11A}" type="presParOf" srcId="{91F7C339-BC0B-48AD-8EA1-CC205C4523D0}" destId="{F469C8D9-538D-4033-AEEE-411AFAE66148}" srcOrd="1" destOrd="0" presId="urn:microsoft.com/office/officeart/2008/layout/LinedList"/>
    <dgm:cxn modelId="{F0A09620-82B2-409B-A0F5-B4EBD05DFA49}" type="presParOf" srcId="{F12B4E2C-E0FA-4BB4-8D70-7C0505121CAD}" destId="{13749FA9-E57D-4ADE-BBDC-A5B9B8FD368D}" srcOrd="6" destOrd="0" presId="urn:microsoft.com/office/officeart/2008/layout/LinedList"/>
    <dgm:cxn modelId="{5C0AE42E-5A89-475A-9623-265087BF5C76}" type="presParOf" srcId="{F12B4E2C-E0FA-4BB4-8D70-7C0505121CAD}" destId="{2EACD126-C4DB-4093-A54E-A723F94147E1}" srcOrd="7" destOrd="0" presId="urn:microsoft.com/office/officeart/2008/layout/LinedList"/>
    <dgm:cxn modelId="{F095E057-DA7A-4E4A-843F-B112DF76C2F8}" type="presParOf" srcId="{2EACD126-C4DB-4093-A54E-A723F94147E1}" destId="{328BD5AB-35B4-4475-B403-27D6106B30D9}" srcOrd="0" destOrd="0" presId="urn:microsoft.com/office/officeart/2008/layout/LinedList"/>
    <dgm:cxn modelId="{FDA3F9EA-B1BB-421F-9A91-FCFA3F836C72}" type="presParOf" srcId="{2EACD126-C4DB-4093-A54E-A723F94147E1}" destId="{F880B9FF-B940-4669-B98C-C21C40C4710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13C59C-E671-4C4B-BB7E-B7803793ACC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4E59D93-5754-4635-8E66-3717564F53EB}">
      <dgm:prSet/>
      <dgm:spPr/>
      <dgm:t>
        <a:bodyPr/>
        <a:lstStyle/>
        <a:p>
          <a:r>
            <a:rPr lang="en-GB" dirty="0"/>
            <a:t>POM Medicine – written order form to CPOSS pharmacy. Medicine will be supplied free at point of delivery to patient </a:t>
          </a:r>
          <a:endParaRPr lang="en-US" dirty="0"/>
        </a:p>
      </dgm:t>
    </dgm:pt>
    <dgm:pt modelId="{EF303DCC-BE56-4490-A4D1-4C6FBDF861FE}" type="parTrans" cxnId="{429DC52B-EB04-4011-9989-D66FCF3E1EE5}">
      <dgm:prSet/>
      <dgm:spPr/>
      <dgm:t>
        <a:bodyPr/>
        <a:lstStyle/>
        <a:p>
          <a:endParaRPr lang="en-US"/>
        </a:p>
      </dgm:t>
    </dgm:pt>
    <dgm:pt modelId="{FCFD0A30-CF7E-43FF-A49A-4A5FD4B2CB81}" type="sibTrans" cxnId="{429DC52B-EB04-4011-9989-D66FCF3E1EE5}">
      <dgm:prSet/>
      <dgm:spPr/>
      <dgm:t>
        <a:bodyPr/>
        <a:lstStyle/>
        <a:p>
          <a:endParaRPr lang="en-US"/>
        </a:p>
      </dgm:t>
    </dgm:pt>
    <dgm:pt modelId="{BFD6AB5A-1A2C-4C55-A5BE-8E486A08F2DE}">
      <dgm:prSet/>
      <dgm:spPr/>
      <dgm:t>
        <a:bodyPr/>
        <a:lstStyle/>
        <a:p>
          <a:r>
            <a:rPr lang="en-GB" dirty="0"/>
            <a:t>LOC will share a list of participating CPOSS pharmacies</a:t>
          </a:r>
          <a:endParaRPr lang="en-US" dirty="0"/>
        </a:p>
      </dgm:t>
    </dgm:pt>
    <dgm:pt modelId="{B56C6950-601F-4E5D-BEDE-2E3199AFAE21}" type="parTrans" cxnId="{6B6EFED8-BB32-4F8E-BFBE-93B0317F242C}">
      <dgm:prSet/>
      <dgm:spPr/>
      <dgm:t>
        <a:bodyPr/>
        <a:lstStyle/>
        <a:p>
          <a:endParaRPr lang="en-US"/>
        </a:p>
      </dgm:t>
    </dgm:pt>
    <dgm:pt modelId="{1726058B-9957-42FE-A93E-43350A1198AF}" type="sibTrans" cxnId="{6B6EFED8-BB32-4F8E-BFBE-93B0317F242C}">
      <dgm:prSet/>
      <dgm:spPr/>
      <dgm:t>
        <a:bodyPr/>
        <a:lstStyle/>
        <a:p>
          <a:endParaRPr lang="en-US"/>
        </a:p>
      </dgm:t>
    </dgm:pt>
    <dgm:pt modelId="{460FF444-F9E5-47EE-9C02-924CD904FEEB}" type="pres">
      <dgm:prSet presAssocID="{A213C59C-E671-4C4B-BB7E-B7803793ACCD}" presName="linear" presStyleCnt="0">
        <dgm:presLayoutVars>
          <dgm:animLvl val="lvl"/>
          <dgm:resizeHandles val="exact"/>
        </dgm:presLayoutVars>
      </dgm:prSet>
      <dgm:spPr/>
    </dgm:pt>
    <dgm:pt modelId="{996E78D6-CFA0-415F-B4ED-FE44BADC9BA5}" type="pres">
      <dgm:prSet presAssocID="{44E59D93-5754-4635-8E66-3717564F53EB}" presName="parentText" presStyleLbl="node1" presStyleIdx="0" presStyleCnt="2" custLinFactNeighborX="738" custLinFactNeighborY="-64502">
        <dgm:presLayoutVars>
          <dgm:chMax val="0"/>
          <dgm:bulletEnabled val="1"/>
        </dgm:presLayoutVars>
      </dgm:prSet>
      <dgm:spPr/>
    </dgm:pt>
    <dgm:pt modelId="{62B13E2A-4928-4C3F-A74D-B4A5915C9472}" type="pres">
      <dgm:prSet presAssocID="{FCFD0A30-CF7E-43FF-A49A-4A5FD4B2CB81}" presName="spacer" presStyleCnt="0"/>
      <dgm:spPr/>
    </dgm:pt>
    <dgm:pt modelId="{84AB03E0-ACFB-4ABB-9643-153AF185A403}" type="pres">
      <dgm:prSet presAssocID="{BFD6AB5A-1A2C-4C55-A5BE-8E486A08F2DE}" presName="parentText" presStyleLbl="node1" presStyleIdx="1" presStyleCnt="2">
        <dgm:presLayoutVars>
          <dgm:chMax val="0"/>
          <dgm:bulletEnabled val="1"/>
        </dgm:presLayoutVars>
      </dgm:prSet>
      <dgm:spPr/>
    </dgm:pt>
  </dgm:ptLst>
  <dgm:cxnLst>
    <dgm:cxn modelId="{429DC52B-EB04-4011-9989-D66FCF3E1EE5}" srcId="{A213C59C-E671-4C4B-BB7E-B7803793ACCD}" destId="{44E59D93-5754-4635-8E66-3717564F53EB}" srcOrd="0" destOrd="0" parTransId="{EF303DCC-BE56-4490-A4D1-4C6FBDF861FE}" sibTransId="{FCFD0A30-CF7E-43FF-A49A-4A5FD4B2CB81}"/>
    <dgm:cxn modelId="{6B6C7296-3CA1-4201-8092-26CE624A3D19}" type="presOf" srcId="{A213C59C-E671-4C4B-BB7E-B7803793ACCD}" destId="{460FF444-F9E5-47EE-9C02-924CD904FEEB}" srcOrd="0" destOrd="0" presId="urn:microsoft.com/office/officeart/2005/8/layout/vList2"/>
    <dgm:cxn modelId="{DDE730B1-9F27-43E6-8C73-74B6ECB96255}" type="presOf" srcId="{BFD6AB5A-1A2C-4C55-A5BE-8E486A08F2DE}" destId="{84AB03E0-ACFB-4ABB-9643-153AF185A403}" srcOrd="0" destOrd="0" presId="urn:microsoft.com/office/officeart/2005/8/layout/vList2"/>
    <dgm:cxn modelId="{AF79C8D1-388F-48B0-BECA-962D9419FAD9}" type="presOf" srcId="{44E59D93-5754-4635-8E66-3717564F53EB}" destId="{996E78D6-CFA0-415F-B4ED-FE44BADC9BA5}" srcOrd="0" destOrd="0" presId="urn:microsoft.com/office/officeart/2005/8/layout/vList2"/>
    <dgm:cxn modelId="{6B6EFED8-BB32-4F8E-BFBE-93B0317F242C}" srcId="{A213C59C-E671-4C4B-BB7E-B7803793ACCD}" destId="{BFD6AB5A-1A2C-4C55-A5BE-8E486A08F2DE}" srcOrd="1" destOrd="0" parTransId="{B56C6950-601F-4E5D-BEDE-2E3199AFAE21}" sibTransId="{1726058B-9957-42FE-A93E-43350A1198AF}"/>
    <dgm:cxn modelId="{0029A425-C925-424C-ADA9-00B58D9C1548}" type="presParOf" srcId="{460FF444-F9E5-47EE-9C02-924CD904FEEB}" destId="{996E78D6-CFA0-415F-B4ED-FE44BADC9BA5}" srcOrd="0" destOrd="0" presId="urn:microsoft.com/office/officeart/2005/8/layout/vList2"/>
    <dgm:cxn modelId="{99390599-0CE2-45EB-B9F8-2B3617C02354}" type="presParOf" srcId="{460FF444-F9E5-47EE-9C02-924CD904FEEB}" destId="{62B13E2A-4928-4C3F-A74D-B4A5915C9472}" srcOrd="1" destOrd="0" presId="urn:microsoft.com/office/officeart/2005/8/layout/vList2"/>
    <dgm:cxn modelId="{1A2EDAA4-E671-4822-9926-90C00E2BFF0D}" type="presParOf" srcId="{460FF444-F9E5-47EE-9C02-924CD904FEEB}" destId="{84AB03E0-ACFB-4ABB-9643-153AF185A4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047FE7-059F-45F9-8EA1-EE831534444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83664FB-5B4F-4CA6-99E7-13A4FB4D5EA7}">
      <dgm:prSet/>
      <dgm:spPr/>
      <dgm:t>
        <a:bodyPr/>
        <a:lstStyle/>
        <a:p>
          <a:r>
            <a:rPr lang="en-GB" dirty="0"/>
            <a:t>34-year-old male with symptoms of acute anterior uveitis, right eye only</a:t>
          </a:r>
          <a:endParaRPr lang="en-US" dirty="0"/>
        </a:p>
      </dgm:t>
    </dgm:pt>
    <dgm:pt modelId="{717ED2B8-9892-494C-97A8-7141A51181CC}" type="parTrans" cxnId="{7BD50A7E-F280-4A5E-AFF2-12FD6AACCA27}">
      <dgm:prSet/>
      <dgm:spPr/>
      <dgm:t>
        <a:bodyPr/>
        <a:lstStyle/>
        <a:p>
          <a:endParaRPr lang="en-US"/>
        </a:p>
      </dgm:t>
    </dgm:pt>
    <dgm:pt modelId="{4F563B00-51EC-4B19-9CC6-667666B40FA3}" type="sibTrans" cxnId="{7BD50A7E-F280-4A5E-AFF2-12FD6AACCA27}">
      <dgm:prSet/>
      <dgm:spPr/>
      <dgm:t>
        <a:bodyPr/>
        <a:lstStyle/>
        <a:p>
          <a:endParaRPr lang="en-US"/>
        </a:p>
      </dgm:t>
    </dgm:pt>
    <dgm:pt modelId="{FA97CC91-347E-40E9-BFC6-44FCBD288214}">
      <dgm:prSet/>
      <dgm:spPr/>
      <dgm:t>
        <a:bodyPr/>
        <a:lstStyle/>
        <a:p>
          <a:r>
            <a:rPr lang="en-US" dirty="0"/>
            <a:t>Has suffered 3 previous episodes </a:t>
          </a:r>
        </a:p>
      </dgm:t>
    </dgm:pt>
    <dgm:pt modelId="{DEBF807D-FBB5-489D-955D-236E44EDC44B}" type="parTrans" cxnId="{4902C747-DFD5-4A68-9825-C1F01944587C}">
      <dgm:prSet/>
      <dgm:spPr/>
      <dgm:t>
        <a:bodyPr/>
        <a:lstStyle/>
        <a:p>
          <a:endParaRPr lang="en-US"/>
        </a:p>
      </dgm:t>
    </dgm:pt>
    <dgm:pt modelId="{A12EBDCB-4314-42EA-8810-639C3F74FD1E}" type="sibTrans" cxnId="{4902C747-DFD5-4A68-9825-C1F01944587C}">
      <dgm:prSet/>
      <dgm:spPr/>
      <dgm:t>
        <a:bodyPr/>
        <a:lstStyle/>
        <a:p>
          <a:endParaRPr lang="en-US"/>
        </a:p>
      </dgm:t>
    </dgm:pt>
    <dgm:pt modelId="{80CBF7B3-05AC-494C-BDD8-817621291290}">
      <dgm:prSet/>
      <dgm:spPr/>
      <dgm:t>
        <a:bodyPr/>
        <a:lstStyle/>
        <a:p>
          <a:r>
            <a:rPr lang="en-GB" dirty="0"/>
            <a:t>No long-term systemic health problems</a:t>
          </a:r>
          <a:endParaRPr lang="en-US" dirty="0"/>
        </a:p>
      </dgm:t>
    </dgm:pt>
    <dgm:pt modelId="{029AD720-B103-45DB-98A6-A1DE9AE4CBA1}" type="parTrans" cxnId="{953BD8ED-7C6C-4A3D-BC48-2934284D8569}">
      <dgm:prSet/>
      <dgm:spPr/>
      <dgm:t>
        <a:bodyPr/>
        <a:lstStyle/>
        <a:p>
          <a:endParaRPr lang="en-US"/>
        </a:p>
      </dgm:t>
    </dgm:pt>
    <dgm:pt modelId="{DC858292-150E-4AE2-B03A-75C57AC45269}" type="sibTrans" cxnId="{953BD8ED-7C6C-4A3D-BC48-2934284D8569}">
      <dgm:prSet/>
      <dgm:spPr/>
      <dgm:t>
        <a:bodyPr/>
        <a:lstStyle/>
        <a:p>
          <a:endParaRPr lang="en-US"/>
        </a:p>
      </dgm:t>
    </dgm:pt>
    <dgm:pt modelId="{420AE5F4-AC0E-4371-8141-6864030E62C0}">
      <dgm:prSet/>
      <dgm:spPr/>
      <dgm:t>
        <a:bodyPr/>
        <a:lstStyle/>
        <a:p>
          <a:r>
            <a:rPr lang="en-GB" dirty="0"/>
            <a:t>? Long Term Conditions (FP10 from GP), referral to IP </a:t>
          </a:r>
          <a:r>
            <a:rPr lang="en-GB" dirty="0" err="1"/>
            <a:t>Optom</a:t>
          </a:r>
          <a:r>
            <a:rPr lang="en-GB" dirty="0"/>
            <a:t>, referral to Eye Casualty</a:t>
          </a:r>
          <a:endParaRPr lang="en-US" dirty="0"/>
        </a:p>
      </dgm:t>
    </dgm:pt>
    <dgm:pt modelId="{E4068F0A-1245-4D71-A297-6259B396270C}" type="parTrans" cxnId="{3BEC918C-E1EF-497E-8894-D0B74977AFC7}">
      <dgm:prSet/>
      <dgm:spPr/>
      <dgm:t>
        <a:bodyPr/>
        <a:lstStyle/>
        <a:p>
          <a:endParaRPr lang="en-US"/>
        </a:p>
      </dgm:t>
    </dgm:pt>
    <dgm:pt modelId="{7532D184-896C-4D82-829C-AF3B008284CC}" type="sibTrans" cxnId="{3BEC918C-E1EF-497E-8894-D0B74977AFC7}">
      <dgm:prSet/>
      <dgm:spPr/>
      <dgm:t>
        <a:bodyPr/>
        <a:lstStyle/>
        <a:p>
          <a:endParaRPr lang="en-US"/>
        </a:p>
      </dgm:t>
    </dgm:pt>
    <dgm:pt modelId="{F12B4E2C-E0FA-4BB4-8D70-7C0505121CAD}" type="pres">
      <dgm:prSet presAssocID="{E5047FE7-059F-45F9-8EA1-EE8315344440}" presName="vert0" presStyleCnt="0">
        <dgm:presLayoutVars>
          <dgm:dir/>
          <dgm:animOne val="branch"/>
          <dgm:animLvl val="lvl"/>
        </dgm:presLayoutVars>
      </dgm:prSet>
      <dgm:spPr/>
    </dgm:pt>
    <dgm:pt modelId="{96BC383A-54FB-468E-BCB7-C45279062432}" type="pres">
      <dgm:prSet presAssocID="{583664FB-5B4F-4CA6-99E7-13A4FB4D5EA7}" presName="thickLine" presStyleLbl="alignNode1" presStyleIdx="0" presStyleCnt="4"/>
      <dgm:spPr/>
    </dgm:pt>
    <dgm:pt modelId="{46D5430F-5120-4EF7-B6C3-647061E88B6C}" type="pres">
      <dgm:prSet presAssocID="{583664FB-5B4F-4CA6-99E7-13A4FB4D5EA7}" presName="horz1" presStyleCnt="0"/>
      <dgm:spPr/>
    </dgm:pt>
    <dgm:pt modelId="{C15F2B9E-545F-4508-9A66-0C055B56B727}" type="pres">
      <dgm:prSet presAssocID="{583664FB-5B4F-4CA6-99E7-13A4FB4D5EA7}" presName="tx1" presStyleLbl="revTx" presStyleIdx="0" presStyleCnt="4"/>
      <dgm:spPr/>
    </dgm:pt>
    <dgm:pt modelId="{B3A03D96-6FC2-4F7B-8A40-7BCB882BE427}" type="pres">
      <dgm:prSet presAssocID="{583664FB-5B4F-4CA6-99E7-13A4FB4D5EA7}" presName="vert1" presStyleCnt="0"/>
      <dgm:spPr/>
    </dgm:pt>
    <dgm:pt modelId="{D24A28A9-49AE-4E98-BCC2-7C279AE9BDBD}" type="pres">
      <dgm:prSet presAssocID="{FA97CC91-347E-40E9-BFC6-44FCBD288214}" presName="thickLine" presStyleLbl="alignNode1" presStyleIdx="1" presStyleCnt="4"/>
      <dgm:spPr/>
    </dgm:pt>
    <dgm:pt modelId="{3006DBAC-42D9-417E-AEAF-BF57E46AA10C}" type="pres">
      <dgm:prSet presAssocID="{FA97CC91-347E-40E9-BFC6-44FCBD288214}" presName="horz1" presStyleCnt="0"/>
      <dgm:spPr/>
    </dgm:pt>
    <dgm:pt modelId="{AAB3F5A1-7243-4969-8BCD-26AC5A6DCEA8}" type="pres">
      <dgm:prSet presAssocID="{FA97CC91-347E-40E9-BFC6-44FCBD288214}" presName="tx1" presStyleLbl="revTx" presStyleIdx="1" presStyleCnt="4"/>
      <dgm:spPr/>
    </dgm:pt>
    <dgm:pt modelId="{17BB4383-AD18-4ACF-BFBB-966F74D77145}" type="pres">
      <dgm:prSet presAssocID="{FA97CC91-347E-40E9-BFC6-44FCBD288214}" presName="vert1" presStyleCnt="0"/>
      <dgm:spPr/>
    </dgm:pt>
    <dgm:pt modelId="{264AE3FC-BF1A-47A3-8262-D760B38BC3C3}" type="pres">
      <dgm:prSet presAssocID="{80CBF7B3-05AC-494C-BDD8-817621291290}" presName="thickLine" presStyleLbl="alignNode1" presStyleIdx="2" presStyleCnt="4"/>
      <dgm:spPr/>
    </dgm:pt>
    <dgm:pt modelId="{91F7C339-BC0B-48AD-8EA1-CC205C4523D0}" type="pres">
      <dgm:prSet presAssocID="{80CBF7B3-05AC-494C-BDD8-817621291290}" presName="horz1" presStyleCnt="0"/>
      <dgm:spPr/>
    </dgm:pt>
    <dgm:pt modelId="{850218EB-271B-4B79-B56A-9D2FA71A7C72}" type="pres">
      <dgm:prSet presAssocID="{80CBF7B3-05AC-494C-BDD8-817621291290}" presName="tx1" presStyleLbl="revTx" presStyleIdx="2" presStyleCnt="4"/>
      <dgm:spPr/>
    </dgm:pt>
    <dgm:pt modelId="{F469C8D9-538D-4033-AEEE-411AFAE66148}" type="pres">
      <dgm:prSet presAssocID="{80CBF7B3-05AC-494C-BDD8-817621291290}" presName="vert1" presStyleCnt="0"/>
      <dgm:spPr/>
    </dgm:pt>
    <dgm:pt modelId="{13749FA9-E57D-4ADE-BBDC-A5B9B8FD368D}" type="pres">
      <dgm:prSet presAssocID="{420AE5F4-AC0E-4371-8141-6864030E62C0}" presName="thickLine" presStyleLbl="alignNode1" presStyleIdx="3" presStyleCnt="4"/>
      <dgm:spPr/>
    </dgm:pt>
    <dgm:pt modelId="{2EACD126-C4DB-4093-A54E-A723F94147E1}" type="pres">
      <dgm:prSet presAssocID="{420AE5F4-AC0E-4371-8141-6864030E62C0}" presName="horz1" presStyleCnt="0"/>
      <dgm:spPr/>
    </dgm:pt>
    <dgm:pt modelId="{328BD5AB-35B4-4475-B403-27D6106B30D9}" type="pres">
      <dgm:prSet presAssocID="{420AE5F4-AC0E-4371-8141-6864030E62C0}" presName="tx1" presStyleLbl="revTx" presStyleIdx="3" presStyleCnt="4"/>
      <dgm:spPr/>
    </dgm:pt>
    <dgm:pt modelId="{F880B9FF-B940-4669-B98C-C21C40C47108}" type="pres">
      <dgm:prSet presAssocID="{420AE5F4-AC0E-4371-8141-6864030E62C0}" presName="vert1" presStyleCnt="0"/>
      <dgm:spPr/>
    </dgm:pt>
  </dgm:ptLst>
  <dgm:cxnLst>
    <dgm:cxn modelId="{4902C747-DFD5-4A68-9825-C1F01944587C}" srcId="{E5047FE7-059F-45F9-8EA1-EE8315344440}" destId="{FA97CC91-347E-40E9-BFC6-44FCBD288214}" srcOrd="1" destOrd="0" parTransId="{DEBF807D-FBB5-489D-955D-236E44EDC44B}" sibTransId="{A12EBDCB-4314-42EA-8810-639C3F74FD1E}"/>
    <dgm:cxn modelId="{25F3384D-A32A-4FA7-A408-BD8AAC7C6F14}" type="presOf" srcId="{FA97CC91-347E-40E9-BFC6-44FCBD288214}" destId="{AAB3F5A1-7243-4969-8BCD-26AC5A6DCEA8}" srcOrd="0" destOrd="0" presId="urn:microsoft.com/office/officeart/2008/layout/LinedList"/>
    <dgm:cxn modelId="{4DAFE16D-7C1B-49CD-80A8-BAC610ECE60D}" type="presOf" srcId="{80CBF7B3-05AC-494C-BDD8-817621291290}" destId="{850218EB-271B-4B79-B56A-9D2FA71A7C72}" srcOrd="0" destOrd="0" presId="urn:microsoft.com/office/officeart/2008/layout/LinedList"/>
    <dgm:cxn modelId="{A2C0B855-781E-41A6-AB54-2E60B9DB42BD}" type="presOf" srcId="{420AE5F4-AC0E-4371-8141-6864030E62C0}" destId="{328BD5AB-35B4-4475-B403-27D6106B30D9}" srcOrd="0" destOrd="0" presId="urn:microsoft.com/office/officeart/2008/layout/LinedList"/>
    <dgm:cxn modelId="{7BD50A7E-F280-4A5E-AFF2-12FD6AACCA27}" srcId="{E5047FE7-059F-45F9-8EA1-EE8315344440}" destId="{583664FB-5B4F-4CA6-99E7-13A4FB4D5EA7}" srcOrd="0" destOrd="0" parTransId="{717ED2B8-9892-494C-97A8-7141A51181CC}" sibTransId="{4F563B00-51EC-4B19-9CC6-667666B40FA3}"/>
    <dgm:cxn modelId="{3BEC918C-E1EF-497E-8894-D0B74977AFC7}" srcId="{E5047FE7-059F-45F9-8EA1-EE8315344440}" destId="{420AE5F4-AC0E-4371-8141-6864030E62C0}" srcOrd="3" destOrd="0" parTransId="{E4068F0A-1245-4D71-A297-6259B396270C}" sibTransId="{7532D184-896C-4D82-829C-AF3B008284CC}"/>
    <dgm:cxn modelId="{98CE74A8-A0C8-4E8A-B53C-BE38A4DC574A}" type="presOf" srcId="{583664FB-5B4F-4CA6-99E7-13A4FB4D5EA7}" destId="{C15F2B9E-545F-4508-9A66-0C055B56B727}" srcOrd="0" destOrd="0" presId="urn:microsoft.com/office/officeart/2008/layout/LinedList"/>
    <dgm:cxn modelId="{6C66EBBD-AA06-4C09-A0E8-1FA39217DEAA}" type="presOf" srcId="{E5047FE7-059F-45F9-8EA1-EE8315344440}" destId="{F12B4E2C-E0FA-4BB4-8D70-7C0505121CAD}" srcOrd="0" destOrd="0" presId="urn:microsoft.com/office/officeart/2008/layout/LinedList"/>
    <dgm:cxn modelId="{953BD8ED-7C6C-4A3D-BC48-2934284D8569}" srcId="{E5047FE7-059F-45F9-8EA1-EE8315344440}" destId="{80CBF7B3-05AC-494C-BDD8-817621291290}" srcOrd="2" destOrd="0" parTransId="{029AD720-B103-45DB-98A6-A1DE9AE4CBA1}" sibTransId="{DC858292-150E-4AE2-B03A-75C57AC45269}"/>
    <dgm:cxn modelId="{8E7E8639-0F50-4871-8139-F470D5FB1E26}" type="presParOf" srcId="{F12B4E2C-E0FA-4BB4-8D70-7C0505121CAD}" destId="{96BC383A-54FB-468E-BCB7-C45279062432}" srcOrd="0" destOrd="0" presId="urn:microsoft.com/office/officeart/2008/layout/LinedList"/>
    <dgm:cxn modelId="{3F19BCD4-BC3B-465B-BB8C-0CFE3ED8396A}" type="presParOf" srcId="{F12B4E2C-E0FA-4BB4-8D70-7C0505121CAD}" destId="{46D5430F-5120-4EF7-B6C3-647061E88B6C}" srcOrd="1" destOrd="0" presId="urn:microsoft.com/office/officeart/2008/layout/LinedList"/>
    <dgm:cxn modelId="{4A7C529B-FF80-49D8-98F7-73F55BE5AE11}" type="presParOf" srcId="{46D5430F-5120-4EF7-B6C3-647061E88B6C}" destId="{C15F2B9E-545F-4508-9A66-0C055B56B727}" srcOrd="0" destOrd="0" presId="urn:microsoft.com/office/officeart/2008/layout/LinedList"/>
    <dgm:cxn modelId="{1F826D80-3BA7-4722-A35F-183DF0D9256F}" type="presParOf" srcId="{46D5430F-5120-4EF7-B6C3-647061E88B6C}" destId="{B3A03D96-6FC2-4F7B-8A40-7BCB882BE427}" srcOrd="1" destOrd="0" presId="urn:microsoft.com/office/officeart/2008/layout/LinedList"/>
    <dgm:cxn modelId="{34204C06-FCDC-42C5-A86E-6532438C87F7}" type="presParOf" srcId="{F12B4E2C-E0FA-4BB4-8D70-7C0505121CAD}" destId="{D24A28A9-49AE-4E98-BCC2-7C279AE9BDBD}" srcOrd="2" destOrd="0" presId="urn:microsoft.com/office/officeart/2008/layout/LinedList"/>
    <dgm:cxn modelId="{34B6581F-5484-44A7-9C0C-EC956624C951}" type="presParOf" srcId="{F12B4E2C-E0FA-4BB4-8D70-7C0505121CAD}" destId="{3006DBAC-42D9-417E-AEAF-BF57E46AA10C}" srcOrd="3" destOrd="0" presId="urn:microsoft.com/office/officeart/2008/layout/LinedList"/>
    <dgm:cxn modelId="{D68DE266-2028-45A2-A671-7047164DE465}" type="presParOf" srcId="{3006DBAC-42D9-417E-AEAF-BF57E46AA10C}" destId="{AAB3F5A1-7243-4969-8BCD-26AC5A6DCEA8}" srcOrd="0" destOrd="0" presId="urn:microsoft.com/office/officeart/2008/layout/LinedList"/>
    <dgm:cxn modelId="{8E1BEE3A-8F54-40AB-AAA1-71068B797FAE}" type="presParOf" srcId="{3006DBAC-42D9-417E-AEAF-BF57E46AA10C}" destId="{17BB4383-AD18-4ACF-BFBB-966F74D77145}" srcOrd="1" destOrd="0" presId="urn:microsoft.com/office/officeart/2008/layout/LinedList"/>
    <dgm:cxn modelId="{4B1C9841-504A-4569-9D6B-F2E57BC6EE18}" type="presParOf" srcId="{F12B4E2C-E0FA-4BB4-8D70-7C0505121CAD}" destId="{264AE3FC-BF1A-47A3-8262-D760B38BC3C3}" srcOrd="4" destOrd="0" presId="urn:microsoft.com/office/officeart/2008/layout/LinedList"/>
    <dgm:cxn modelId="{6D2EE1FB-FA51-4847-BD7D-85AF2E58C491}" type="presParOf" srcId="{F12B4E2C-E0FA-4BB4-8D70-7C0505121CAD}" destId="{91F7C339-BC0B-48AD-8EA1-CC205C4523D0}" srcOrd="5" destOrd="0" presId="urn:microsoft.com/office/officeart/2008/layout/LinedList"/>
    <dgm:cxn modelId="{9D76ACC7-C8E6-44BC-B62A-3171F4FB735B}" type="presParOf" srcId="{91F7C339-BC0B-48AD-8EA1-CC205C4523D0}" destId="{850218EB-271B-4B79-B56A-9D2FA71A7C72}" srcOrd="0" destOrd="0" presId="urn:microsoft.com/office/officeart/2008/layout/LinedList"/>
    <dgm:cxn modelId="{DE3FBD69-8740-49F0-B1B3-3E2F4D79A11A}" type="presParOf" srcId="{91F7C339-BC0B-48AD-8EA1-CC205C4523D0}" destId="{F469C8D9-538D-4033-AEEE-411AFAE66148}" srcOrd="1" destOrd="0" presId="urn:microsoft.com/office/officeart/2008/layout/LinedList"/>
    <dgm:cxn modelId="{F0A09620-82B2-409B-A0F5-B4EBD05DFA49}" type="presParOf" srcId="{F12B4E2C-E0FA-4BB4-8D70-7C0505121CAD}" destId="{13749FA9-E57D-4ADE-BBDC-A5B9B8FD368D}" srcOrd="6" destOrd="0" presId="urn:microsoft.com/office/officeart/2008/layout/LinedList"/>
    <dgm:cxn modelId="{5C0AE42E-5A89-475A-9623-265087BF5C76}" type="presParOf" srcId="{F12B4E2C-E0FA-4BB4-8D70-7C0505121CAD}" destId="{2EACD126-C4DB-4093-A54E-A723F94147E1}" srcOrd="7" destOrd="0" presId="urn:microsoft.com/office/officeart/2008/layout/LinedList"/>
    <dgm:cxn modelId="{F095E057-DA7A-4E4A-843F-B112DF76C2F8}" type="presParOf" srcId="{2EACD126-C4DB-4093-A54E-A723F94147E1}" destId="{328BD5AB-35B4-4475-B403-27D6106B30D9}" srcOrd="0" destOrd="0" presId="urn:microsoft.com/office/officeart/2008/layout/LinedList"/>
    <dgm:cxn modelId="{FDA3F9EA-B1BB-421F-9A91-FCFA3F836C72}" type="presParOf" srcId="{2EACD126-C4DB-4093-A54E-A723F94147E1}" destId="{F880B9FF-B940-4669-B98C-C21C40C4710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13C59C-E671-4C4B-BB7E-B7803793ACC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FD6AB5A-1A2C-4C55-A5BE-8E486A08F2DE}">
      <dgm:prSet/>
      <dgm:spPr/>
      <dgm:t>
        <a:bodyPr/>
        <a:lstStyle/>
        <a:p>
          <a:r>
            <a:rPr lang="en-US" dirty="0"/>
            <a:t>Referral to IP </a:t>
          </a:r>
          <a:r>
            <a:rPr lang="en-US" dirty="0" err="1"/>
            <a:t>Optom</a:t>
          </a:r>
          <a:r>
            <a:rPr lang="en-US" dirty="0"/>
            <a:t> (subject to same-day availability)</a:t>
          </a:r>
        </a:p>
      </dgm:t>
    </dgm:pt>
    <dgm:pt modelId="{B56C6950-601F-4E5D-BEDE-2E3199AFAE21}" type="parTrans" cxnId="{6B6EFED8-BB32-4F8E-BFBE-93B0317F242C}">
      <dgm:prSet/>
      <dgm:spPr/>
      <dgm:t>
        <a:bodyPr/>
        <a:lstStyle/>
        <a:p>
          <a:endParaRPr lang="en-US"/>
        </a:p>
      </dgm:t>
    </dgm:pt>
    <dgm:pt modelId="{1726058B-9957-42FE-A93E-43350A1198AF}" type="sibTrans" cxnId="{6B6EFED8-BB32-4F8E-BFBE-93B0317F242C}">
      <dgm:prSet/>
      <dgm:spPr/>
      <dgm:t>
        <a:bodyPr/>
        <a:lstStyle/>
        <a:p>
          <a:endParaRPr lang="en-US"/>
        </a:p>
      </dgm:t>
    </dgm:pt>
    <dgm:pt modelId="{B9BA68DA-909A-431F-ACFC-A30EE9A9F4D8}">
      <dgm:prSet/>
      <dgm:spPr/>
      <dgm:t>
        <a:bodyPr/>
        <a:lstStyle/>
        <a:p>
          <a:r>
            <a:rPr lang="en-US" dirty="0"/>
            <a:t>Refer to ophthalmologist if, e.g. suspected </a:t>
          </a:r>
          <a:r>
            <a:rPr lang="en-GB" b="0" i="0" dirty="0"/>
            <a:t>granulomatous inflammation, bilateral involvement, underlying systemic aetiology, posterior segment involvement</a:t>
          </a:r>
          <a:endParaRPr lang="en-US" dirty="0"/>
        </a:p>
      </dgm:t>
    </dgm:pt>
    <dgm:pt modelId="{3D21A40D-540B-47A9-A56D-58232A384731}" type="parTrans" cxnId="{475AB072-CC51-4C58-B459-1832DEE50168}">
      <dgm:prSet/>
      <dgm:spPr/>
    </dgm:pt>
    <dgm:pt modelId="{206373EC-8015-413B-A0DA-2B8A208CD22F}" type="sibTrans" cxnId="{475AB072-CC51-4C58-B459-1832DEE50168}">
      <dgm:prSet/>
      <dgm:spPr/>
    </dgm:pt>
    <dgm:pt modelId="{460FF444-F9E5-47EE-9C02-924CD904FEEB}" type="pres">
      <dgm:prSet presAssocID="{A213C59C-E671-4C4B-BB7E-B7803793ACCD}" presName="linear" presStyleCnt="0">
        <dgm:presLayoutVars>
          <dgm:animLvl val="lvl"/>
          <dgm:resizeHandles val="exact"/>
        </dgm:presLayoutVars>
      </dgm:prSet>
      <dgm:spPr/>
    </dgm:pt>
    <dgm:pt modelId="{84AB03E0-ACFB-4ABB-9643-153AF185A403}" type="pres">
      <dgm:prSet presAssocID="{BFD6AB5A-1A2C-4C55-A5BE-8E486A08F2DE}" presName="parentText" presStyleLbl="node1" presStyleIdx="0" presStyleCnt="2">
        <dgm:presLayoutVars>
          <dgm:chMax val="0"/>
          <dgm:bulletEnabled val="1"/>
        </dgm:presLayoutVars>
      </dgm:prSet>
      <dgm:spPr/>
    </dgm:pt>
    <dgm:pt modelId="{EB1281FA-1274-4669-8F30-322BAB993980}" type="pres">
      <dgm:prSet presAssocID="{1726058B-9957-42FE-A93E-43350A1198AF}" presName="spacer" presStyleCnt="0"/>
      <dgm:spPr/>
    </dgm:pt>
    <dgm:pt modelId="{1D37820F-B5C6-4AB0-B10A-FED6084082F5}" type="pres">
      <dgm:prSet presAssocID="{B9BA68DA-909A-431F-ACFC-A30EE9A9F4D8}" presName="parentText" presStyleLbl="node1" presStyleIdx="1" presStyleCnt="2">
        <dgm:presLayoutVars>
          <dgm:chMax val="0"/>
          <dgm:bulletEnabled val="1"/>
        </dgm:presLayoutVars>
      </dgm:prSet>
      <dgm:spPr/>
    </dgm:pt>
  </dgm:ptLst>
  <dgm:cxnLst>
    <dgm:cxn modelId="{475AB072-CC51-4C58-B459-1832DEE50168}" srcId="{A213C59C-E671-4C4B-BB7E-B7803793ACCD}" destId="{B9BA68DA-909A-431F-ACFC-A30EE9A9F4D8}" srcOrd="1" destOrd="0" parTransId="{3D21A40D-540B-47A9-A56D-58232A384731}" sibTransId="{206373EC-8015-413B-A0DA-2B8A208CD22F}"/>
    <dgm:cxn modelId="{6B6C7296-3CA1-4201-8092-26CE624A3D19}" type="presOf" srcId="{A213C59C-E671-4C4B-BB7E-B7803793ACCD}" destId="{460FF444-F9E5-47EE-9C02-924CD904FEEB}" srcOrd="0" destOrd="0" presId="urn:microsoft.com/office/officeart/2005/8/layout/vList2"/>
    <dgm:cxn modelId="{DDE730B1-9F27-43E6-8C73-74B6ECB96255}" type="presOf" srcId="{BFD6AB5A-1A2C-4C55-A5BE-8E486A08F2DE}" destId="{84AB03E0-ACFB-4ABB-9643-153AF185A403}" srcOrd="0" destOrd="0" presId="urn:microsoft.com/office/officeart/2005/8/layout/vList2"/>
    <dgm:cxn modelId="{7AE409D3-4D7E-490C-8E6E-97468588F8DA}" type="presOf" srcId="{B9BA68DA-909A-431F-ACFC-A30EE9A9F4D8}" destId="{1D37820F-B5C6-4AB0-B10A-FED6084082F5}" srcOrd="0" destOrd="0" presId="urn:microsoft.com/office/officeart/2005/8/layout/vList2"/>
    <dgm:cxn modelId="{6B6EFED8-BB32-4F8E-BFBE-93B0317F242C}" srcId="{A213C59C-E671-4C4B-BB7E-B7803793ACCD}" destId="{BFD6AB5A-1A2C-4C55-A5BE-8E486A08F2DE}" srcOrd="0" destOrd="0" parTransId="{B56C6950-601F-4E5D-BEDE-2E3199AFAE21}" sibTransId="{1726058B-9957-42FE-A93E-43350A1198AF}"/>
    <dgm:cxn modelId="{1A2EDAA4-E671-4822-9926-90C00E2BFF0D}" type="presParOf" srcId="{460FF444-F9E5-47EE-9C02-924CD904FEEB}" destId="{84AB03E0-ACFB-4ABB-9643-153AF185A403}" srcOrd="0" destOrd="0" presId="urn:microsoft.com/office/officeart/2005/8/layout/vList2"/>
    <dgm:cxn modelId="{0C4E5A97-CDCD-4F1E-A0ED-D25A9C7E7272}" type="presParOf" srcId="{460FF444-F9E5-47EE-9C02-924CD904FEEB}" destId="{EB1281FA-1274-4669-8F30-322BAB993980}" srcOrd="1" destOrd="0" presId="urn:microsoft.com/office/officeart/2005/8/layout/vList2"/>
    <dgm:cxn modelId="{5216043C-0DCF-4B79-812F-231F22AD771B}" type="presParOf" srcId="{460FF444-F9E5-47EE-9C02-924CD904FEEB}" destId="{1D37820F-B5C6-4AB0-B10A-FED6084082F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DE8B0-DA1F-45C5-9E9D-0F7924E90E6F}">
      <dsp:nvSpPr>
        <dsp:cNvPr id="0" name=""/>
        <dsp:cNvSpPr/>
      </dsp:nvSpPr>
      <dsp:spPr>
        <a:xfrm>
          <a:off x="0" y="43590"/>
          <a:ext cx="6628804" cy="11582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1) GSL/P Medicines (any community pharmacy can supply)</a:t>
          </a:r>
          <a:endParaRPr lang="en-US" sz="3000" kern="1200" dirty="0"/>
        </a:p>
      </dsp:txBody>
      <dsp:txXfrm>
        <a:off x="56543" y="100133"/>
        <a:ext cx="6515718" cy="1045213"/>
      </dsp:txXfrm>
    </dsp:sp>
    <dsp:sp modelId="{C418FDBF-9197-40BD-A405-00AB1AA3C9C2}">
      <dsp:nvSpPr>
        <dsp:cNvPr id="0" name=""/>
        <dsp:cNvSpPr/>
      </dsp:nvSpPr>
      <dsp:spPr>
        <a:xfrm>
          <a:off x="0" y="1288290"/>
          <a:ext cx="6628804" cy="1158299"/>
        </a:xfrm>
        <a:prstGeom prst="roundRect">
          <a:avLst/>
        </a:prstGeom>
        <a:gradFill rotWithShape="0">
          <a:gsLst>
            <a:gs pos="0">
              <a:schemeClr val="accent2">
                <a:hueOff val="1560506"/>
                <a:satOff val="-1946"/>
                <a:lumOff val="458"/>
                <a:alphaOff val="0"/>
                <a:tint val="96000"/>
                <a:lumMod val="100000"/>
              </a:schemeClr>
            </a:gs>
            <a:gs pos="78000">
              <a:schemeClr val="accent2">
                <a:hueOff val="1560506"/>
                <a:satOff val="-1946"/>
                <a:lumOff val="4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2) POM Medicines (CPOSS Pharmacy only)</a:t>
          </a:r>
          <a:endParaRPr lang="en-US" sz="3000" kern="1200" dirty="0"/>
        </a:p>
      </dsp:txBody>
      <dsp:txXfrm>
        <a:off x="56543" y="1344833"/>
        <a:ext cx="6515718" cy="1045213"/>
      </dsp:txXfrm>
    </dsp:sp>
    <dsp:sp modelId="{D32F96FE-D9F6-4E4E-B068-397FFCC3C324}">
      <dsp:nvSpPr>
        <dsp:cNvPr id="0" name=""/>
        <dsp:cNvSpPr/>
      </dsp:nvSpPr>
      <dsp:spPr>
        <a:xfrm>
          <a:off x="0" y="2532990"/>
          <a:ext cx="6628804" cy="1158299"/>
        </a:xfrm>
        <a:prstGeom prst="roundRect">
          <a:avLst/>
        </a:prstGeom>
        <a:gradFill rotWithShape="0">
          <a:gsLst>
            <a:gs pos="0">
              <a:schemeClr val="accent2">
                <a:hueOff val="3121013"/>
                <a:satOff val="-3893"/>
                <a:lumOff val="915"/>
                <a:alphaOff val="0"/>
                <a:tint val="96000"/>
                <a:lumMod val="100000"/>
              </a:schemeClr>
            </a:gs>
            <a:gs pos="78000">
              <a:schemeClr val="accent2">
                <a:hueOff val="3121013"/>
                <a:satOff val="-3893"/>
                <a:lumOff val="91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3) Long Term Conditions (FP10 from GP)</a:t>
          </a:r>
          <a:endParaRPr lang="en-US" sz="3000" kern="1200"/>
        </a:p>
      </dsp:txBody>
      <dsp:txXfrm>
        <a:off x="56543" y="2589533"/>
        <a:ext cx="6515718" cy="1045213"/>
      </dsp:txXfrm>
    </dsp:sp>
    <dsp:sp modelId="{3E8DE175-31B2-4EFB-9442-F0A54E3EA97D}">
      <dsp:nvSpPr>
        <dsp:cNvPr id="0" name=""/>
        <dsp:cNvSpPr/>
      </dsp:nvSpPr>
      <dsp:spPr>
        <a:xfrm>
          <a:off x="0" y="3777690"/>
          <a:ext cx="6628804" cy="1158299"/>
        </a:xfrm>
        <a:prstGeom prst="roundRect">
          <a:avLst/>
        </a:prstGeom>
        <a:gradFill rotWithShape="0">
          <a:gsLst>
            <a:gs pos="0">
              <a:schemeClr val="accent2">
                <a:hueOff val="4681519"/>
                <a:satOff val="-5839"/>
                <a:lumOff val="1373"/>
                <a:alphaOff val="0"/>
                <a:tint val="96000"/>
                <a:lumMod val="100000"/>
              </a:schemeClr>
            </a:gs>
            <a:gs pos="78000">
              <a:schemeClr val="accent2">
                <a:hueOff val="4681519"/>
                <a:satOff val="-5839"/>
                <a:lumOff val="137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4) IP Medicines (FP10 from IP Optom)</a:t>
          </a:r>
          <a:endParaRPr lang="en-US" sz="3000" kern="1200"/>
        </a:p>
      </dsp:txBody>
      <dsp:txXfrm>
        <a:off x="56543" y="3834233"/>
        <a:ext cx="6515718" cy="1045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C383A-54FB-468E-BCB7-C45279062432}">
      <dsp:nvSpPr>
        <dsp:cNvPr id="0" name=""/>
        <dsp:cNvSpPr/>
      </dsp:nvSpPr>
      <dsp:spPr>
        <a:xfrm>
          <a:off x="0" y="0"/>
          <a:ext cx="8596668"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5F2B9E-545F-4508-9A66-0C055B56B727}">
      <dsp:nvSpPr>
        <dsp:cNvPr id="0" name=""/>
        <dsp:cNvSpPr/>
      </dsp:nvSpPr>
      <dsp:spPr>
        <a:xfrm>
          <a:off x="0" y="0"/>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80-year-old male, currently receiving Pension Credit</a:t>
          </a:r>
          <a:endParaRPr lang="en-US" sz="2800" kern="1200" dirty="0"/>
        </a:p>
      </dsp:txBody>
      <dsp:txXfrm>
        <a:off x="0" y="0"/>
        <a:ext cx="8596668" cy="970193"/>
      </dsp:txXfrm>
    </dsp:sp>
    <dsp:sp modelId="{D24A28A9-49AE-4E98-BCC2-7C279AE9BDBD}">
      <dsp:nvSpPr>
        <dsp:cNvPr id="0" name=""/>
        <dsp:cNvSpPr/>
      </dsp:nvSpPr>
      <dsp:spPr>
        <a:xfrm>
          <a:off x="0" y="970193"/>
          <a:ext cx="8596668"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B3F5A1-7243-4969-8BCD-26AC5A6DCEA8}">
      <dsp:nvSpPr>
        <dsp:cNvPr id="0" name=""/>
        <dsp:cNvSpPr/>
      </dsp:nvSpPr>
      <dsp:spPr>
        <a:xfrm>
          <a:off x="0" y="970193"/>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No long-term systemic health problems</a:t>
          </a:r>
          <a:endParaRPr lang="en-US" sz="2800" kern="1200" dirty="0"/>
        </a:p>
      </dsp:txBody>
      <dsp:txXfrm>
        <a:off x="0" y="970193"/>
        <a:ext cx="8596668" cy="970193"/>
      </dsp:txXfrm>
    </dsp:sp>
    <dsp:sp modelId="{264AE3FC-BF1A-47A3-8262-D760B38BC3C3}">
      <dsp:nvSpPr>
        <dsp:cNvPr id="0" name=""/>
        <dsp:cNvSpPr/>
      </dsp:nvSpPr>
      <dsp:spPr>
        <a:xfrm>
          <a:off x="0" y="1940386"/>
          <a:ext cx="8596668"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218EB-271B-4B79-B56A-9D2FA71A7C72}">
      <dsp:nvSpPr>
        <dsp:cNvPr id="0" name=""/>
        <dsp:cNvSpPr/>
      </dsp:nvSpPr>
      <dsp:spPr>
        <a:xfrm>
          <a:off x="0" y="1940386"/>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CUES practitioner has diagnosed acute bacterial conjunctivitis</a:t>
          </a:r>
          <a:endParaRPr lang="en-US" sz="2800" kern="1200"/>
        </a:p>
      </dsp:txBody>
      <dsp:txXfrm>
        <a:off x="0" y="1940386"/>
        <a:ext cx="8596668" cy="970193"/>
      </dsp:txXfrm>
    </dsp:sp>
    <dsp:sp modelId="{13749FA9-E57D-4ADE-BBDC-A5B9B8FD368D}">
      <dsp:nvSpPr>
        <dsp:cNvPr id="0" name=""/>
        <dsp:cNvSpPr/>
      </dsp:nvSpPr>
      <dsp:spPr>
        <a:xfrm>
          <a:off x="0" y="2910579"/>
          <a:ext cx="8596668"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BD5AB-35B4-4475-B403-27D6106B30D9}">
      <dsp:nvSpPr>
        <dsp:cNvPr id="0" name=""/>
        <dsp:cNvSpPr/>
      </dsp:nvSpPr>
      <dsp:spPr>
        <a:xfrm>
          <a:off x="0" y="2910579"/>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 GSL/P, POM (CPOSS pharmacy), Long Term Conditions (FP10 from GP), or referral to IP </a:t>
          </a:r>
          <a:r>
            <a:rPr lang="en-GB" sz="2800" kern="1200" dirty="0" err="1"/>
            <a:t>Optom</a:t>
          </a:r>
          <a:endParaRPr lang="en-US" sz="2800" kern="1200" dirty="0"/>
        </a:p>
      </dsp:txBody>
      <dsp:txXfrm>
        <a:off x="0" y="2910579"/>
        <a:ext cx="8596668" cy="970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E78D6-CFA0-415F-B4ED-FE44BADC9BA5}">
      <dsp:nvSpPr>
        <dsp:cNvPr id="0" name=""/>
        <dsp:cNvSpPr/>
      </dsp:nvSpPr>
      <dsp:spPr>
        <a:xfrm>
          <a:off x="0" y="64290"/>
          <a:ext cx="6628804" cy="23750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dirty="0"/>
            <a:t>GSL/ P Medicines – patient will be required to purchase, regardless of age or personal finances</a:t>
          </a:r>
          <a:endParaRPr lang="en-US" sz="3500" kern="1200" dirty="0"/>
        </a:p>
      </dsp:txBody>
      <dsp:txXfrm>
        <a:off x="115943" y="180233"/>
        <a:ext cx="6396918" cy="2143213"/>
      </dsp:txXfrm>
    </dsp:sp>
    <dsp:sp modelId="{84AB03E0-ACFB-4ABB-9643-153AF185A403}">
      <dsp:nvSpPr>
        <dsp:cNvPr id="0" name=""/>
        <dsp:cNvSpPr/>
      </dsp:nvSpPr>
      <dsp:spPr>
        <a:xfrm>
          <a:off x="0" y="2540190"/>
          <a:ext cx="6628804" cy="2375099"/>
        </a:xfrm>
        <a:prstGeom prst="roundRect">
          <a:avLst/>
        </a:prstGeom>
        <a:gradFill rotWithShape="0">
          <a:gsLst>
            <a:gs pos="0">
              <a:schemeClr val="accent2">
                <a:hueOff val="4681519"/>
                <a:satOff val="-5839"/>
                <a:lumOff val="1373"/>
                <a:alphaOff val="0"/>
                <a:tint val="96000"/>
                <a:lumMod val="100000"/>
              </a:schemeClr>
            </a:gs>
            <a:gs pos="78000">
              <a:schemeClr val="accent2">
                <a:hueOff val="4681519"/>
                <a:satOff val="-5839"/>
                <a:lumOff val="137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a:t>Any community pharmacy can sell these, alternatively the patient may buy OTC from optical practice (if in stock)</a:t>
          </a:r>
          <a:endParaRPr lang="en-US" sz="3500" kern="1200"/>
        </a:p>
      </dsp:txBody>
      <dsp:txXfrm>
        <a:off x="115943" y="2656133"/>
        <a:ext cx="6396918" cy="21432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C383A-54FB-468E-BCB7-C45279062432}">
      <dsp:nvSpPr>
        <dsp:cNvPr id="0" name=""/>
        <dsp:cNvSpPr/>
      </dsp:nvSpPr>
      <dsp:spPr>
        <a:xfrm>
          <a:off x="0" y="0"/>
          <a:ext cx="8596668"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5F2B9E-545F-4508-9A66-0C055B56B727}">
      <dsp:nvSpPr>
        <dsp:cNvPr id="0" name=""/>
        <dsp:cNvSpPr/>
      </dsp:nvSpPr>
      <dsp:spPr>
        <a:xfrm>
          <a:off x="0" y="0"/>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72-year-old female, not currently receiving any state financial aid</a:t>
          </a:r>
          <a:endParaRPr lang="en-US" sz="2800" kern="1200" dirty="0"/>
        </a:p>
      </dsp:txBody>
      <dsp:txXfrm>
        <a:off x="0" y="0"/>
        <a:ext cx="8596668" cy="970193"/>
      </dsp:txXfrm>
    </dsp:sp>
    <dsp:sp modelId="{D24A28A9-49AE-4E98-BCC2-7C279AE9BDBD}">
      <dsp:nvSpPr>
        <dsp:cNvPr id="0" name=""/>
        <dsp:cNvSpPr/>
      </dsp:nvSpPr>
      <dsp:spPr>
        <a:xfrm>
          <a:off x="0" y="970193"/>
          <a:ext cx="8596668"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B3F5A1-7243-4969-8BCD-26AC5A6DCEA8}">
      <dsp:nvSpPr>
        <dsp:cNvPr id="0" name=""/>
        <dsp:cNvSpPr/>
      </dsp:nvSpPr>
      <dsp:spPr>
        <a:xfrm>
          <a:off x="0" y="970193"/>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Diagnosed with scleroderma </a:t>
          </a:r>
        </a:p>
      </dsp:txBody>
      <dsp:txXfrm>
        <a:off x="0" y="970193"/>
        <a:ext cx="8596668" cy="970193"/>
      </dsp:txXfrm>
    </dsp:sp>
    <dsp:sp modelId="{264AE3FC-BF1A-47A3-8262-D760B38BC3C3}">
      <dsp:nvSpPr>
        <dsp:cNvPr id="0" name=""/>
        <dsp:cNvSpPr/>
      </dsp:nvSpPr>
      <dsp:spPr>
        <a:xfrm>
          <a:off x="0" y="1940386"/>
          <a:ext cx="8596668"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218EB-271B-4B79-B56A-9D2FA71A7C72}">
      <dsp:nvSpPr>
        <dsp:cNvPr id="0" name=""/>
        <dsp:cNvSpPr/>
      </dsp:nvSpPr>
      <dsp:spPr>
        <a:xfrm>
          <a:off x="0" y="1940386"/>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CUES practitioner has diagnosed aqueous-deficient dry eye</a:t>
          </a:r>
          <a:endParaRPr lang="en-US" sz="2800" kern="1200" dirty="0"/>
        </a:p>
      </dsp:txBody>
      <dsp:txXfrm>
        <a:off x="0" y="1940386"/>
        <a:ext cx="8596668" cy="970193"/>
      </dsp:txXfrm>
    </dsp:sp>
    <dsp:sp modelId="{13749FA9-E57D-4ADE-BBDC-A5B9B8FD368D}">
      <dsp:nvSpPr>
        <dsp:cNvPr id="0" name=""/>
        <dsp:cNvSpPr/>
      </dsp:nvSpPr>
      <dsp:spPr>
        <a:xfrm>
          <a:off x="0" y="2910579"/>
          <a:ext cx="8596668"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BD5AB-35B4-4475-B403-27D6106B30D9}">
      <dsp:nvSpPr>
        <dsp:cNvPr id="0" name=""/>
        <dsp:cNvSpPr/>
      </dsp:nvSpPr>
      <dsp:spPr>
        <a:xfrm>
          <a:off x="0" y="2910579"/>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 GSL/P, POM (CPOSS pharmacy), Long Term Conditions (FP10 from GP), or referral to IP </a:t>
          </a:r>
          <a:r>
            <a:rPr lang="en-GB" sz="2800" kern="1200" dirty="0" err="1"/>
            <a:t>Optom</a:t>
          </a:r>
          <a:endParaRPr lang="en-US" sz="2800" kern="1200" dirty="0"/>
        </a:p>
      </dsp:txBody>
      <dsp:txXfrm>
        <a:off x="0" y="2910579"/>
        <a:ext cx="8596668" cy="9701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E78D6-CFA0-415F-B4ED-FE44BADC9BA5}">
      <dsp:nvSpPr>
        <dsp:cNvPr id="0" name=""/>
        <dsp:cNvSpPr/>
      </dsp:nvSpPr>
      <dsp:spPr>
        <a:xfrm>
          <a:off x="0" y="64290"/>
          <a:ext cx="6628804" cy="23750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dirty="0"/>
            <a:t>Long Term Conditions – write to GP to request a repeat prescription on FP10. Quote exception from OTC guidance</a:t>
          </a:r>
          <a:endParaRPr lang="en-US" sz="3500" kern="1200" dirty="0"/>
        </a:p>
      </dsp:txBody>
      <dsp:txXfrm>
        <a:off x="115943" y="180233"/>
        <a:ext cx="6396918" cy="2143213"/>
      </dsp:txXfrm>
    </dsp:sp>
    <dsp:sp modelId="{84AB03E0-ACFB-4ABB-9643-153AF185A403}">
      <dsp:nvSpPr>
        <dsp:cNvPr id="0" name=""/>
        <dsp:cNvSpPr/>
      </dsp:nvSpPr>
      <dsp:spPr>
        <a:xfrm>
          <a:off x="0" y="2540190"/>
          <a:ext cx="6628804" cy="2375099"/>
        </a:xfrm>
        <a:prstGeom prst="roundRect">
          <a:avLst/>
        </a:prstGeom>
        <a:gradFill rotWithShape="0">
          <a:gsLst>
            <a:gs pos="0">
              <a:schemeClr val="accent2">
                <a:hueOff val="4681519"/>
                <a:satOff val="-5839"/>
                <a:lumOff val="1373"/>
                <a:alphaOff val="0"/>
                <a:tint val="96000"/>
                <a:lumMod val="100000"/>
              </a:schemeClr>
            </a:gs>
            <a:gs pos="78000">
              <a:schemeClr val="accent2">
                <a:hueOff val="4681519"/>
                <a:satOff val="-5839"/>
                <a:lumOff val="137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Please include full name of drug, concentration, form, dosage, duration of course and therapeutic indication.</a:t>
          </a:r>
        </a:p>
      </dsp:txBody>
      <dsp:txXfrm>
        <a:off x="115943" y="2656133"/>
        <a:ext cx="6396918" cy="21432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C383A-54FB-468E-BCB7-C45279062432}">
      <dsp:nvSpPr>
        <dsp:cNvPr id="0" name=""/>
        <dsp:cNvSpPr/>
      </dsp:nvSpPr>
      <dsp:spPr>
        <a:xfrm>
          <a:off x="0" y="0"/>
          <a:ext cx="8596668"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5F2B9E-545F-4508-9A66-0C055B56B727}">
      <dsp:nvSpPr>
        <dsp:cNvPr id="0" name=""/>
        <dsp:cNvSpPr/>
      </dsp:nvSpPr>
      <dsp:spPr>
        <a:xfrm>
          <a:off x="0" y="0"/>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21-year-old female, not currently receiving any state financial aid</a:t>
          </a:r>
          <a:endParaRPr lang="en-US" sz="2800" kern="1200" dirty="0"/>
        </a:p>
      </dsp:txBody>
      <dsp:txXfrm>
        <a:off x="0" y="0"/>
        <a:ext cx="8596668" cy="970193"/>
      </dsp:txXfrm>
    </dsp:sp>
    <dsp:sp modelId="{D24A28A9-49AE-4E98-BCC2-7C279AE9BDBD}">
      <dsp:nvSpPr>
        <dsp:cNvPr id="0" name=""/>
        <dsp:cNvSpPr/>
      </dsp:nvSpPr>
      <dsp:spPr>
        <a:xfrm>
          <a:off x="0" y="970193"/>
          <a:ext cx="8596668"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B3F5A1-7243-4969-8BCD-26AC5A6DCEA8}">
      <dsp:nvSpPr>
        <dsp:cNvPr id="0" name=""/>
        <dsp:cNvSpPr/>
      </dsp:nvSpPr>
      <dsp:spPr>
        <a:xfrm>
          <a:off x="0" y="970193"/>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Corneal abrasion found on slit-lamp </a:t>
          </a:r>
        </a:p>
      </dsp:txBody>
      <dsp:txXfrm>
        <a:off x="0" y="970193"/>
        <a:ext cx="8596668" cy="970193"/>
      </dsp:txXfrm>
    </dsp:sp>
    <dsp:sp modelId="{264AE3FC-BF1A-47A3-8262-D760B38BC3C3}">
      <dsp:nvSpPr>
        <dsp:cNvPr id="0" name=""/>
        <dsp:cNvSpPr/>
      </dsp:nvSpPr>
      <dsp:spPr>
        <a:xfrm>
          <a:off x="0" y="1940386"/>
          <a:ext cx="8596668"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218EB-271B-4B79-B56A-9D2FA71A7C72}">
      <dsp:nvSpPr>
        <dsp:cNvPr id="0" name=""/>
        <dsp:cNvSpPr/>
      </dsp:nvSpPr>
      <dsp:spPr>
        <a:xfrm>
          <a:off x="0" y="1940386"/>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No sign of infective keratitis, no foreign body, no chemical or penetrating injuries</a:t>
          </a:r>
        </a:p>
      </dsp:txBody>
      <dsp:txXfrm>
        <a:off x="0" y="1940386"/>
        <a:ext cx="8596668" cy="970193"/>
      </dsp:txXfrm>
    </dsp:sp>
    <dsp:sp modelId="{13749FA9-E57D-4ADE-BBDC-A5B9B8FD368D}">
      <dsp:nvSpPr>
        <dsp:cNvPr id="0" name=""/>
        <dsp:cNvSpPr/>
      </dsp:nvSpPr>
      <dsp:spPr>
        <a:xfrm>
          <a:off x="0" y="2910579"/>
          <a:ext cx="8596668"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BD5AB-35B4-4475-B403-27D6106B30D9}">
      <dsp:nvSpPr>
        <dsp:cNvPr id="0" name=""/>
        <dsp:cNvSpPr/>
      </dsp:nvSpPr>
      <dsp:spPr>
        <a:xfrm>
          <a:off x="0" y="2910579"/>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 GSL/P, POM (CPOSS pharmacy), Long Term Conditions (FP10 from GP), or referral to IP </a:t>
          </a:r>
          <a:r>
            <a:rPr lang="en-GB" sz="2800" kern="1200" dirty="0" err="1"/>
            <a:t>Optom</a:t>
          </a:r>
          <a:endParaRPr lang="en-US" sz="2800" kern="1200" dirty="0"/>
        </a:p>
      </dsp:txBody>
      <dsp:txXfrm>
        <a:off x="0" y="2910579"/>
        <a:ext cx="8596668" cy="9701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E78D6-CFA0-415F-B4ED-FE44BADC9BA5}">
      <dsp:nvSpPr>
        <dsp:cNvPr id="0" name=""/>
        <dsp:cNvSpPr/>
      </dsp:nvSpPr>
      <dsp:spPr>
        <a:xfrm>
          <a:off x="0" y="0"/>
          <a:ext cx="6628804" cy="23750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dirty="0"/>
            <a:t>POM Medicine – written order form to CPOSS pharmacy. Medicine will be supplied free at point of delivery to patient </a:t>
          </a:r>
          <a:endParaRPr lang="en-US" sz="3500" kern="1200" dirty="0"/>
        </a:p>
      </dsp:txBody>
      <dsp:txXfrm>
        <a:off x="115943" y="115943"/>
        <a:ext cx="6396918" cy="2143213"/>
      </dsp:txXfrm>
    </dsp:sp>
    <dsp:sp modelId="{84AB03E0-ACFB-4ABB-9643-153AF185A403}">
      <dsp:nvSpPr>
        <dsp:cNvPr id="0" name=""/>
        <dsp:cNvSpPr/>
      </dsp:nvSpPr>
      <dsp:spPr>
        <a:xfrm>
          <a:off x="0" y="2540190"/>
          <a:ext cx="6628804" cy="2375099"/>
        </a:xfrm>
        <a:prstGeom prst="roundRect">
          <a:avLst/>
        </a:prstGeom>
        <a:gradFill rotWithShape="0">
          <a:gsLst>
            <a:gs pos="0">
              <a:schemeClr val="accent2">
                <a:hueOff val="4681519"/>
                <a:satOff val="-5839"/>
                <a:lumOff val="1373"/>
                <a:alphaOff val="0"/>
                <a:tint val="96000"/>
                <a:lumMod val="100000"/>
              </a:schemeClr>
            </a:gs>
            <a:gs pos="78000">
              <a:schemeClr val="accent2">
                <a:hueOff val="4681519"/>
                <a:satOff val="-5839"/>
                <a:lumOff val="137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dirty="0"/>
            <a:t>LOC will share a list of participating CPOSS pharmacies</a:t>
          </a:r>
          <a:endParaRPr lang="en-US" sz="3500" kern="1200" dirty="0"/>
        </a:p>
      </dsp:txBody>
      <dsp:txXfrm>
        <a:off x="115943" y="2656133"/>
        <a:ext cx="6396918" cy="21432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C383A-54FB-468E-BCB7-C45279062432}">
      <dsp:nvSpPr>
        <dsp:cNvPr id="0" name=""/>
        <dsp:cNvSpPr/>
      </dsp:nvSpPr>
      <dsp:spPr>
        <a:xfrm>
          <a:off x="0" y="0"/>
          <a:ext cx="8596668"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5F2B9E-545F-4508-9A66-0C055B56B727}">
      <dsp:nvSpPr>
        <dsp:cNvPr id="0" name=""/>
        <dsp:cNvSpPr/>
      </dsp:nvSpPr>
      <dsp:spPr>
        <a:xfrm>
          <a:off x="0" y="0"/>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34-year-old male with symptoms of acute anterior uveitis, right eye only</a:t>
          </a:r>
          <a:endParaRPr lang="en-US" sz="2800" kern="1200" dirty="0"/>
        </a:p>
      </dsp:txBody>
      <dsp:txXfrm>
        <a:off x="0" y="0"/>
        <a:ext cx="8596668" cy="970193"/>
      </dsp:txXfrm>
    </dsp:sp>
    <dsp:sp modelId="{D24A28A9-49AE-4E98-BCC2-7C279AE9BDBD}">
      <dsp:nvSpPr>
        <dsp:cNvPr id="0" name=""/>
        <dsp:cNvSpPr/>
      </dsp:nvSpPr>
      <dsp:spPr>
        <a:xfrm>
          <a:off x="0" y="970193"/>
          <a:ext cx="8596668"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B3F5A1-7243-4969-8BCD-26AC5A6DCEA8}">
      <dsp:nvSpPr>
        <dsp:cNvPr id="0" name=""/>
        <dsp:cNvSpPr/>
      </dsp:nvSpPr>
      <dsp:spPr>
        <a:xfrm>
          <a:off x="0" y="970193"/>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Has suffered 3 previous episodes </a:t>
          </a:r>
        </a:p>
      </dsp:txBody>
      <dsp:txXfrm>
        <a:off x="0" y="970193"/>
        <a:ext cx="8596668" cy="970193"/>
      </dsp:txXfrm>
    </dsp:sp>
    <dsp:sp modelId="{264AE3FC-BF1A-47A3-8262-D760B38BC3C3}">
      <dsp:nvSpPr>
        <dsp:cNvPr id="0" name=""/>
        <dsp:cNvSpPr/>
      </dsp:nvSpPr>
      <dsp:spPr>
        <a:xfrm>
          <a:off x="0" y="1940386"/>
          <a:ext cx="8596668"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218EB-271B-4B79-B56A-9D2FA71A7C72}">
      <dsp:nvSpPr>
        <dsp:cNvPr id="0" name=""/>
        <dsp:cNvSpPr/>
      </dsp:nvSpPr>
      <dsp:spPr>
        <a:xfrm>
          <a:off x="0" y="1940386"/>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No long-term systemic health problems</a:t>
          </a:r>
          <a:endParaRPr lang="en-US" sz="2800" kern="1200" dirty="0"/>
        </a:p>
      </dsp:txBody>
      <dsp:txXfrm>
        <a:off x="0" y="1940386"/>
        <a:ext cx="8596668" cy="970193"/>
      </dsp:txXfrm>
    </dsp:sp>
    <dsp:sp modelId="{13749FA9-E57D-4ADE-BBDC-A5B9B8FD368D}">
      <dsp:nvSpPr>
        <dsp:cNvPr id="0" name=""/>
        <dsp:cNvSpPr/>
      </dsp:nvSpPr>
      <dsp:spPr>
        <a:xfrm>
          <a:off x="0" y="2910579"/>
          <a:ext cx="8596668"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BD5AB-35B4-4475-B403-27D6106B30D9}">
      <dsp:nvSpPr>
        <dsp:cNvPr id="0" name=""/>
        <dsp:cNvSpPr/>
      </dsp:nvSpPr>
      <dsp:spPr>
        <a:xfrm>
          <a:off x="0" y="2910579"/>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dirty="0"/>
            <a:t>? Long Term Conditions (FP10 from GP), referral to IP </a:t>
          </a:r>
          <a:r>
            <a:rPr lang="en-GB" sz="2800" kern="1200" dirty="0" err="1"/>
            <a:t>Optom</a:t>
          </a:r>
          <a:r>
            <a:rPr lang="en-GB" sz="2800" kern="1200" dirty="0"/>
            <a:t>, referral to Eye Casualty</a:t>
          </a:r>
          <a:endParaRPr lang="en-US" sz="2800" kern="1200" dirty="0"/>
        </a:p>
      </dsp:txBody>
      <dsp:txXfrm>
        <a:off x="0" y="2910579"/>
        <a:ext cx="8596668" cy="9701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B03E0-ACFB-4ABB-9643-153AF185A403}">
      <dsp:nvSpPr>
        <dsp:cNvPr id="0" name=""/>
        <dsp:cNvSpPr/>
      </dsp:nvSpPr>
      <dsp:spPr>
        <a:xfrm>
          <a:off x="0" y="68689"/>
          <a:ext cx="6628804" cy="2379341"/>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Referral to IP </a:t>
          </a:r>
          <a:r>
            <a:rPr lang="en-US" sz="2900" kern="1200" dirty="0" err="1"/>
            <a:t>Optom</a:t>
          </a:r>
          <a:r>
            <a:rPr lang="en-US" sz="2900" kern="1200" dirty="0"/>
            <a:t> (subject to same-day availability)</a:t>
          </a:r>
        </a:p>
      </dsp:txBody>
      <dsp:txXfrm>
        <a:off x="116150" y="184839"/>
        <a:ext cx="6396504" cy="2147041"/>
      </dsp:txXfrm>
    </dsp:sp>
    <dsp:sp modelId="{1D37820F-B5C6-4AB0-B10A-FED6084082F5}">
      <dsp:nvSpPr>
        <dsp:cNvPr id="0" name=""/>
        <dsp:cNvSpPr/>
      </dsp:nvSpPr>
      <dsp:spPr>
        <a:xfrm>
          <a:off x="0" y="2531550"/>
          <a:ext cx="6628804" cy="2379341"/>
        </a:xfrm>
        <a:prstGeom prst="roundRect">
          <a:avLst/>
        </a:prstGeom>
        <a:gradFill rotWithShape="0">
          <a:gsLst>
            <a:gs pos="0">
              <a:schemeClr val="accent2">
                <a:hueOff val="4681519"/>
                <a:satOff val="-5839"/>
                <a:lumOff val="1373"/>
                <a:alphaOff val="0"/>
                <a:tint val="96000"/>
                <a:lumMod val="100000"/>
              </a:schemeClr>
            </a:gs>
            <a:gs pos="78000">
              <a:schemeClr val="accent2">
                <a:hueOff val="4681519"/>
                <a:satOff val="-5839"/>
                <a:lumOff val="137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Refer to ophthalmologist if, e.g. suspected </a:t>
          </a:r>
          <a:r>
            <a:rPr lang="en-GB" sz="2900" b="0" i="0" kern="1200" dirty="0"/>
            <a:t>granulomatous inflammation, bilateral involvement, underlying systemic aetiology, posterior segment involvement</a:t>
          </a:r>
          <a:endParaRPr lang="en-US" sz="2900" kern="1200" dirty="0"/>
        </a:p>
      </dsp:txBody>
      <dsp:txXfrm>
        <a:off x="116150" y="2647700"/>
        <a:ext cx="6396504" cy="21470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D5710A87-6DDA-6B4F-AED1-CD32CDE2725C}" type="datetimeFigureOut">
              <a:rPr lang="en-US" smtClean="0"/>
              <a:t>4/26/2021</a:t>
            </a:fld>
            <a:endParaRPr lang="en-US"/>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CD8AFBC-E0BF-7A45-A097-CD46B6CDBE0E}" type="slidenum">
              <a:rPr lang="en-US" smtClean="0"/>
              <a:t>‹#›</a:t>
            </a:fld>
            <a:endParaRPr lang="en-US"/>
          </a:p>
        </p:txBody>
      </p:sp>
    </p:spTree>
    <p:extLst>
      <p:ext uri="{BB962C8B-B14F-4D97-AF65-F5344CB8AC3E}">
        <p14:creationId xmlns:p14="http://schemas.microsoft.com/office/powerpoint/2010/main" val="611327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a:t>
            </a:r>
          </a:p>
        </p:txBody>
      </p:sp>
      <p:sp>
        <p:nvSpPr>
          <p:cNvPr id="4" name="Slide Number Placeholder 3"/>
          <p:cNvSpPr>
            <a:spLocks noGrp="1"/>
          </p:cNvSpPr>
          <p:nvPr>
            <p:ph type="sldNum" sz="quarter" idx="5"/>
          </p:nvPr>
        </p:nvSpPr>
        <p:spPr/>
        <p:txBody>
          <a:bodyPr/>
          <a:lstStyle/>
          <a:p>
            <a:fld id="{DCD8AFBC-E0BF-7A45-A097-CD46B6CDBE0E}" type="slidenum">
              <a:rPr lang="en-US" smtClean="0"/>
              <a:t>2</a:t>
            </a:fld>
            <a:endParaRPr lang="en-US"/>
          </a:p>
        </p:txBody>
      </p:sp>
    </p:spTree>
    <p:extLst>
      <p:ext uri="{BB962C8B-B14F-4D97-AF65-F5344CB8AC3E}">
        <p14:creationId xmlns:p14="http://schemas.microsoft.com/office/powerpoint/2010/main" val="2409202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GE</a:t>
            </a:r>
          </a:p>
        </p:txBody>
      </p:sp>
      <p:sp>
        <p:nvSpPr>
          <p:cNvPr id="4" name="Slide Number Placeholder 3"/>
          <p:cNvSpPr>
            <a:spLocks noGrp="1"/>
          </p:cNvSpPr>
          <p:nvPr>
            <p:ph type="sldNum" sz="quarter" idx="5"/>
          </p:nvPr>
        </p:nvSpPr>
        <p:spPr/>
        <p:txBody>
          <a:bodyPr/>
          <a:lstStyle/>
          <a:p>
            <a:fld id="{DCD8AFBC-E0BF-7A45-A097-CD46B6CDBE0E}" type="slidenum">
              <a:rPr lang="en-US" smtClean="0"/>
              <a:t>5</a:t>
            </a:fld>
            <a:endParaRPr lang="en-US"/>
          </a:p>
        </p:txBody>
      </p:sp>
    </p:spTree>
    <p:extLst>
      <p:ext uri="{BB962C8B-B14F-4D97-AF65-F5344CB8AC3E}">
        <p14:creationId xmlns:p14="http://schemas.microsoft.com/office/powerpoint/2010/main" val="293196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840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00410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263974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656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7423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87167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617434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7399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55063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4811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1573397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2422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8480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50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89424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90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76345767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england.nhs.uk/medicines-2/conditions-for-which-over-the-counter-items-should-not-routinely-be-prescribe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1.docx"/><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2.docx"/><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3.docx"/><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4.docx"/><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Jagdeep.singh@primaryeyecare.co.uk"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ello@referral.suppo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5771" y="1520327"/>
            <a:ext cx="9097016" cy="3398514"/>
          </a:xfrm>
        </p:spPr>
        <p:txBody>
          <a:bodyPr>
            <a:normAutofit/>
          </a:bodyPr>
          <a:lstStyle/>
          <a:p>
            <a:pPr algn="l">
              <a:lnSpc>
                <a:spcPct val="90000"/>
              </a:lnSpc>
            </a:pPr>
            <a:r>
              <a:rPr lang="en-GB" sz="4400" dirty="0"/>
              <a:t>Staffordshire Covid-19 Urgent Eyecare Service (CUES) Virtual Training Event</a:t>
            </a:r>
            <a:br>
              <a:rPr lang="en-GB" sz="2600" dirty="0"/>
            </a:br>
            <a:br>
              <a:rPr lang="en-GB" sz="2600" dirty="0"/>
            </a:br>
            <a:br>
              <a:rPr lang="en-GB" sz="2600" dirty="0"/>
            </a:br>
            <a:br>
              <a:rPr lang="en-GB" sz="2600" b="1" dirty="0"/>
            </a:br>
            <a:endParaRPr lang="en-US" sz="26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5498" y="5364216"/>
            <a:ext cx="2202465" cy="629276"/>
          </a:xfrm>
          <a:prstGeom prst="rect">
            <a:avLst/>
          </a:prstGeom>
          <a:ln>
            <a:noFill/>
          </a:ln>
          <a:effectLst>
            <a:outerShdw blurRad="292100" dist="139700" dir="2700000" algn="tl" rotWithShape="0">
              <a:srgbClr val="333333">
                <a:alpha val="65000"/>
              </a:srgbClr>
            </a:outerShdw>
          </a:effectLst>
        </p:spPr>
      </p:pic>
      <p:pic>
        <p:nvPicPr>
          <p:cNvPr id="3" name="Picture 3" descr="A close up of a logo&#10;&#10;Description generated with high confidence">
            <a:extLst>
              <a:ext uri="{FF2B5EF4-FFF2-40B4-BE49-F238E27FC236}">
                <a16:creationId xmlns:a16="http://schemas.microsoft.com/office/drawing/2014/main" id="{559583A7-DEC1-4F17-8694-029D4ED6860B}"/>
              </a:ext>
            </a:extLst>
          </p:cNvPr>
          <p:cNvPicPr>
            <a:picLocks noChangeAspect="1"/>
          </p:cNvPicPr>
          <p:nvPr/>
        </p:nvPicPr>
        <p:blipFill>
          <a:blip r:embed="rId3"/>
          <a:stretch>
            <a:fillRect/>
          </a:stretch>
        </p:blipFill>
        <p:spPr>
          <a:xfrm>
            <a:off x="1012705" y="4790024"/>
            <a:ext cx="2473015" cy="1350226"/>
          </a:xfrm>
          <a:prstGeom prst="rect">
            <a:avLst/>
          </a:prstGeom>
        </p:spPr>
      </p:pic>
    </p:spTree>
    <p:extLst>
      <p:ext uri="{BB962C8B-B14F-4D97-AF65-F5344CB8AC3E}">
        <p14:creationId xmlns:p14="http://schemas.microsoft.com/office/powerpoint/2010/main" val="465408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B2C-22F5-824A-B62F-4FACF611387A}"/>
              </a:ext>
            </a:extLst>
          </p:cNvPr>
          <p:cNvSpPr>
            <a:spLocks noGrp="1"/>
          </p:cNvSpPr>
          <p:nvPr>
            <p:ph type="title"/>
          </p:nvPr>
        </p:nvSpPr>
        <p:spPr>
          <a:xfrm>
            <a:off x="1690986" y="1096104"/>
            <a:ext cx="7766936" cy="2653836"/>
          </a:xfrm>
        </p:spPr>
        <p:txBody>
          <a:bodyPr vert="horz" lIns="91440" tIns="45720" rIns="91440" bIns="45720" rtlCol="0" anchor="b">
            <a:normAutofit/>
          </a:bodyPr>
          <a:lstStyle/>
          <a:p>
            <a:pPr algn="ctr"/>
            <a:r>
              <a:rPr lang="en-US" sz="5400" dirty="0"/>
              <a:t>Demonstration</a:t>
            </a:r>
          </a:p>
        </p:txBody>
      </p:sp>
    </p:spTree>
    <p:extLst>
      <p:ext uri="{BB962C8B-B14F-4D97-AF65-F5344CB8AC3E}">
        <p14:creationId xmlns:p14="http://schemas.microsoft.com/office/powerpoint/2010/main" val="36627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B486-CCEB-46EB-BD02-E9FB62248E07}"/>
              </a:ext>
            </a:extLst>
          </p:cNvPr>
          <p:cNvSpPr>
            <a:spLocks noGrp="1"/>
          </p:cNvSpPr>
          <p:nvPr>
            <p:ph type="title"/>
          </p:nvPr>
        </p:nvSpPr>
        <p:spPr>
          <a:xfrm>
            <a:off x="677334" y="609600"/>
            <a:ext cx="8596668" cy="901959"/>
          </a:xfrm>
        </p:spPr>
        <p:txBody>
          <a:bodyPr/>
          <a:lstStyle/>
          <a:p>
            <a:r>
              <a:rPr lang="en-GB" dirty="0"/>
              <a:t>IP Assessment within CUES</a:t>
            </a:r>
          </a:p>
        </p:txBody>
      </p:sp>
      <p:sp>
        <p:nvSpPr>
          <p:cNvPr id="3" name="Content Placeholder 2">
            <a:extLst>
              <a:ext uri="{FF2B5EF4-FFF2-40B4-BE49-F238E27FC236}">
                <a16:creationId xmlns:a16="http://schemas.microsoft.com/office/drawing/2014/main" id="{D30D3734-E0B0-41F5-B75D-A24660EDFED8}"/>
              </a:ext>
            </a:extLst>
          </p:cNvPr>
          <p:cNvSpPr>
            <a:spLocks noGrp="1"/>
          </p:cNvSpPr>
          <p:nvPr>
            <p:ph idx="1"/>
          </p:nvPr>
        </p:nvSpPr>
        <p:spPr>
          <a:xfrm>
            <a:off x="677334" y="1511559"/>
            <a:ext cx="9265656" cy="4649544"/>
          </a:xfrm>
        </p:spPr>
        <p:txBody>
          <a:bodyPr>
            <a:normAutofit lnSpcReduction="10000"/>
          </a:bodyPr>
          <a:lstStyle/>
          <a:p>
            <a:pPr>
              <a:lnSpc>
                <a:spcPct val="110000"/>
              </a:lnSpc>
            </a:pPr>
            <a:r>
              <a:rPr lang="en-GB" sz="1600" dirty="0"/>
              <a:t>To identify a practice that has IP availability, use the ‘DOS Explorer’ in Opera (under ‘General’ tab)</a:t>
            </a:r>
          </a:p>
          <a:p>
            <a:pPr>
              <a:lnSpc>
                <a:spcPct val="110000"/>
              </a:lnSpc>
            </a:pPr>
            <a:r>
              <a:rPr lang="en-GB" sz="1600" dirty="0"/>
              <a:t>Currently have 5 IP Optometrists across Staffordshire (North, South, East)</a:t>
            </a:r>
          </a:p>
          <a:p>
            <a:pPr>
              <a:lnSpc>
                <a:spcPct val="110000"/>
              </a:lnSpc>
            </a:pPr>
            <a:r>
              <a:rPr lang="en-GB" sz="1600" dirty="0"/>
              <a:t>Core and IP Optometrists are responsible for their prescribing. All optometrists are expected to work within their competency and experience when managing patients within CUES and refer to College of Optometrist Clinical Management Guidelines recommendations</a:t>
            </a:r>
          </a:p>
          <a:p>
            <a:pPr>
              <a:lnSpc>
                <a:spcPct val="110000"/>
              </a:lnSpc>
            </a:pPr>
            <a:r>
              <a:rPr lang="en-GB" sz="1600" dirty="0"/>
              <a:t>Primary Eyecare Services set up a cost centre. PES pay NHS England for the medicines and be charged back to the CCG at cost price</a:t>
            </a:r>
          </a:p>
          <a:p>
            <a:pPr>
              <a:lnSpc>
                <a:spcPct val="110000"/>
              </a:lnSpc>
            </a:pPr>
            <a:r>
              <a:rPr lang="en-GB" sz="1600" dirty="0"/>
              <a:t>FP10’s are still being chased with CCG. Difficulty accessing FP10’s nationally due to CCG authorisation</a:t>
            </a:r>
          </a:p>
          <a:p>
            <a:pPr>
              <a:lnSpc>
                <a:spcPct val="110000"/>
              </a:lnSpc>
            </a:pPr>
            <a:r>
              <a:rPr lang="en-GB" sz="1600" dirty="0"/>
              <a:t>If an IP optometrist without an FP10 sees a patient and needs to prescribe medicine on FP10 formulary they can issue a private prescription or if patient insists on NHS funded prescription can request the medication via GP. IP Optometrist will still get IP fee = £25.00</a:t>
            </a:r>
          </a:p>
          <a:p>
            <a:pPr>
              <a:lnSpc>
                <a:spcPct val="110000"/>
              </a:lnSpc>
            </a:pPr>
            <a:r>
              <a:rPr lang="en-GB" sz="1600" dirty="0"/>
              <a:t>Send prescriptions to Pharmacies/GP’s using NHS email addresses where needed</a:t>
            </a:r>
          </a:p>
          <a:p>
            <a:pPr>
              <a:lnSpc>
                <a:spcPct val="110000"/>
              </a:lnSpc>
            </a:pPr>
            <a:r>
              <a:rPr lang="en-GB" sz="1600" dirty="0"/>
              <a:t>Remote prescribing possible in the future</a:t>
            </a:r>
          </a:p>
          <a:p>
            <a:endParaRPr lang="en-GB" sz="1600" dirty="0"/>
          </a:p>
        </p:txBody>
      </p:sp>
    </p:spTree>
    <p:extLst>
      <p:ext uri="{BB962C8B-B14F-4D97-AF65-F5344CB8AC3E}">
        <p14:creationId xmlns:p14="http://schemas.microsoft.com/office/powerpoint/2010/main" val="2479156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B2C-22F5-824A-B62F-4FACF611387A}"/>
              </a:ext>
            </a:extLst>
          </p:cNvPr>
          <p:cNvSpPr>
            <a:spLocks noGrp="1"/>
          </p:cNvSpPr>
          <p:nvPr>
            <p:ph type="title"/>
          </p:nvPr>
        </p:nvSpPr>
        <p:spPr>
          <a:xfrm>
            <a:off x="1690986" y="2102082"/>
            <a:ext cx="7766936" cy="2653836"/>
          </a:xfrm>
        </p:spPr>
        <p:txBody>
          <a:bodyPr vert="horz" lIns="91440" tIns="45720" rIns="91440" bIns="45720" rtlCol="0" anchor="ctr">
            <a:normAutofit/>
          </a:bodyPr>
          <a:lstStyle/>
          <a:p>
            <a:pPr algn="ctr"/>
            <a:r>
              <a:rPr lang="en-US" sz="5400" dirty="0"/>
              <a:t>Staffordshire CUES Medicines Supply</a:t>
            </a:r>
            <a:br>
              <a:rPr lang="en-US" sz="5400" dirty="0"/>
            </a:br>
            <a:r>
              <a:rPr lang="en-US" sz="1800" dirty="0"/>
              <a:t>Mark McCracken – Vice Chairman, Independent and Therapeutic Optometrist</a:t>
            </a:r>
          </a:p>
        </p:txBody>
      </p:sp>
    </p:spTree>
    <p:extLst>
      <p:ext uri="{BB962C8B-B14F-4D97-AF65-F5344CB8AC3E}">
        <p14:creationId xmlns:p14="http://schemas.microsoft.com/office/powerpoint/2010/main" val="987350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37F56-3BA7-4866-8235-73ACE2DE8487}"/>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02135C4C-8FD9-4C81-982B-B9AD6D719075}"/>
              </a:ext>
            </a:extLst>
          </p:cNvPr>
          <p:cNvSpPr>
            <a:spLocks noGrp="1"/>
          </p:cNvSpPr>
          <p:nvPr>
            <p:ph idx="1"/>
          </p:nvPr>
        </p:nvSpPr>
        <p:spPr>
          <a:xfrm>
            <a:off x="677334" y="1491917"/>
            <a:ext cx="8596668" cy="4549446"/>
          </a:xfrm>
        </p:spPr>
        <p:txBody>
          <a:bodyPr/>
          <a:lstStyle/>
          <a:p>
            <a:r>
              <a:rPr lang="en-GB" sz="1600" dirty="0"/>
              <a:t>MECS launched in Stafford &amp; Surrounds and Cannock Chase CCG areas </a:t>
            </a:r>
          </a:p>
          <a:p>
            <a:r>
              <a:rPr lang="en-GB" sz="1600" dirty="0"/>
              <a:t>Appetite from patient feedback, GPs, LPCs and CCGs for enhanced pharmacy medicines supply under the service, free at point of delivery to the patient</a:t>
            </a:r>
          </a:p>
          <a:p>
            <a:r>
              <a:rPr lang="en-GB" sz="1600" dirty="0"/>
              <a:t>Launch of Staffordshire OTC policy in May 2018 “for conditions which should not routinely be prescribed in primary care”</a:t>
            </a:r>
          </a:p>
          <a:p>
            <a:r>
              <a:rPr lang="en-US" sz="1600" dirty="0"/>
              <a:t>“That which is considered to be self-limiting, and so does not need treatment as it will heal or cure of its own accord; Which lends itself to self-care, i.e. the person suffering does not normally need to seek medical advice and can manage the condition by purchasing OTC items directly.” </a:t>
            </a:r>
          </a:p>
          <a:p>
            <a:r>
              <a:rPr lang="en-US" sz="1600" dirty="0"/>
              <a:t>Conjunctivitis</a:t>
            </a:r>
          </a:p>
          <a:p>
            <a:r>
              <a:rPr lang="en-US" sz="1600" dirty="0"/>
              <a:t>Dry Eyes/Sore(tired) eyes </a:t>
            </a:r>
          </a:p>
          <a:p>
            <a:r>
              <a:rPr lang="en-US" sz="1600" dirty="0"/>
              <a:t>Exceptions…</a:t>
            </a:r>
            <a:endParaRPr lang="en-GB" sz="1600" dirty="0"/>
          </a:p>
          <a:p>
            <a:endParaRPr lang="en-GB" dirty="0"/>
          </a:p>
        </p:txBody>
      </p:sp>
    </p:spTree>
    <p:extLst>
      <p:ext uri="{BB962C8B-B14F-4D97-AF65-F5344CB8AC3E}">
        <p14:creationId xmlns:p14="http://schemas.microsoft.com/office/powerpoint/2010/main" val="232136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E8B1-E7C5-4442-A686-E46BE6F7CEE2}"/>
              </a:ext>
            </a:extLst>
          </p:cNvPr>
          <p:cNvSpPr>
            <a:spLocks noGrp="1"/>
          </p:cNvSpPr>
          <p:nvPr>
            <p:ph type="title"/>
          </p:nvPr>
        </p:nvSpPr>
        <p:spPr/>
        <p:txBody>
          <a:bodyPr>
            <a:normAutofit fontScale="90000"/>
          </a:bodyPr>
          <a:lstStyle/>
          <a:p>
            <a:r>
              <a:rPr lang="en-US" kern="1200" dirty="0">
                <a:latin typeface="+mj-lt"/>
                <a:ea typeface="+mj-ea"/>
                <a:cs typeface="+mj-cs"/>
              </a:rPr>
              <a:t>Optometrists’ </a:t>
            </a:r>
            <a:br>
              <a:rPr lang="en-US" kern="1200" dirty="0">
                <a:latin typeface="+mj-lt"/>
                <a:ea typeface="+mj-ea"/>
                <a:cs typeface="+mj-cs"/>
              </a:rPr>
            </a:br>
            <a:r>
              <a:rPr lang="en-US" kern="1200" dirty="0">
                <a:latin typeface="+mj-lt"/>
                <a:ea typeface="+mj-ea"/>
                <a:cs typeface="+mj-cs"/>
              </a:rPr>
              <a:t>Formulary – </a:t>
            </a:r>
            <a:br>
              <a:rPr lang="en-US" kern="1200" dirty="0">
                <a:latin typeface="+mj-lt"/>
                <a:ea typeface="+mj-ea"/>
                <a:cs typeface="+mj-cs"/>
              </a:rPr>
            </a:br>
            <a:r>
              <a:rPr lang="en-US" kern="1200" dirty="0">
                <a:latin typeface="+mj-lt"/>
                <a:ea typeface="+mj-ea"/>
                <a:cs typeface="+mj-cs"/>
              </a:rPr>
              <a:t>Community </a:t>
            </a:r>
            <a:br>
              <a:rPr lang="en-US" kern="1200" dirty="0">
                <a:latin typeface="+mj-lt"/>
                <a:ea typeface="+mj-ea"/>
                <a:cs typeface="+mj-cs"/>
              </a:rPr>
            </a:br>
            <a:r>
              <a:rPr lang="en-US" kern="1200" dirty="0">
                <a:latin typeface="+mj-lt"/>
                <a:ea typeface="+mj-ea"/>
                <a:cs typeface="+mj-cs"/>
              </a:rPr>
              <a:t>Optometry </a:t>
            </a:r>
            <a:br>
              <a:rPr lang="en-US" kern="1200" dirty="0">
                <a:latin typeface="+mj-lt"/>
                <a:ea typeface="+mj-ea"/>
                <a:cs typeface="+mj-cs"/>
              </a:rPr>
            </a:br>
            <a:r>
              <a:rPr lang="en-US" kern="1200" dirty="0">
                <a:latin typeface="+mj-lt"/>
                <a:ea typeface="+mj-ea"/>
                <a:cs typeface="+mj-cs"/>
              </a:rPr>
              <a:t>Service</a:t>
            </a:r>
            <a:endParaRPr lang="en-GB" dirty="0"/>
          </a:p>
        </p:txBody>
      </p:sp>
      <p:graphicFrame>
        <p:nvGraphicFramePr>
          <p:cNvPr id="6" name="Object 5">
            <a:extLst>
              <a:ext uri="{FF2B5EF4-FFF2-40B4-BE49-F238E27FC236}">
                <a16:creationId xmlns:a16="http://schemas.microsoft.com/office/drawing/2014/main" id="{916FFA38-7091-4424-9731-B36809720C01}"/>
              </a:ext>
            </a:extLst>
          </p:cNvPr>
          <p:cNvGraphicFramePr>
            <a:graphicFrameLocks noChangeAspect="1"/>
          </p:cNvGraphicFramePr>
          <p:nvPr>
            <p:extLst>
              <p:ext uri="{D42A27DB-BD31-4B8C-83A1-F6EECF244321}">
                <p14:modId xmlns:p14="http://schemas.microsoft.com/office/powerpoint/2010/main" val="2890446071"/>
              </p:ext>
            </p:extLst>
          </p:nvPr>
        </p:nvGraphicFramePr>
        <p:xfrm>
          <a:off x="3363913" y="1208088"/>
          <a:ext cx="6259512" cy="5099050"/>
        </p:xfrm>
        <a:graphic>
          <a:graphicData uri="http://schemas.openxmlformats.org/presentationml/2006/ole">
            <mc:AlternateContent xmlns:mc="http://schemas.openxmlformats.org/markup-compatibility/2006">
              <mc:Choice xmlns:v="urn:schemas-microsoft-com:vml" Requires="v">
                <p:oleObj name="Document" r:id="rId2" imgW="5727700" imgH="4597400" progId="Word.Document.12">
                  <p:embed/>
                </p:oleObj>
              </mc:Choice>
              <mc:Fallback>
                <p:oleObj name="Document" r:id="rId2" imgW="5727700" imgH="4597400" progId="Word.Document.12">
                  <p:embed/>
                  <p:pic>
                    <p:nvPicPr>
                      <p:cNvPr id="6" name="Object 5">
                        <a:extLst>
                          <a:ext uri="{FF2B5EF4-FFF2-40B4-BE49-F238E27FC236}">
                            <a16:creationId xmlns:a16="http://schemas.microsoft.com/office/drawing/2014/main" id="{916FFA38-7091-4424-9731-B36809720C01}"/>
                          </a:ext>
                        </a:extLst>
                      </p:cNvPr>
                      <p:cNvPicPr/>
                      <p:nvPr/>
                    </p:nvPicPr>
                    <p:blipFill>
                      <a:blip r:embed="rId3"/>
                      <a:stretch>
                        <a:fillRect/>
                      </a:stretch>
                    </p:blipFill>
                    <p:spPr>
                      <a:xfrm>
                        <a:off x="3363913" y="1208088"/>
                        <a:ext cx="6259512" cy="5099050"/>
                      </a:xfrm>
                      <a:prstGeom prst="rect">
                        <a:avLst/>
                      </a:prstGeom>
                    </p:spPr>
                  </p:pic>
                </p:oleObj>
              </mc:Fallback>
            </mc:AlternateContent>
          </a:graphicData>
        </a:graphic>
      </p:graphicFrame>
    </p:spTree>
    <p:extLst>
      <p:ext uri="{BB962C8B-B14F-4D97-AF65-F5344CB8AC3E}">
        <p14:creationId xmlns:p14="http://schemas.microsoft.com/office/powerpoint/2010/main" val="14345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FC27-3B0B-47DF-9FE6-B0C0AA31EC62}"/>
              </a:ext>
            </a:extLst>
          </p:cNvPr>
          <p:cNvSpPr>
            <a:spLocks noGrp="1"/>
          </p:cNvSpPr>
          <p:nvPr>
            <p:ph type="title"/>
          </p:nvPr>
        </p:nvSpPr>
        <p:spPr/>
        <p:txBody>
          <a:bodyPr/>
          <a:lstStyle/>
          <a:p>
            <a:r>
              <a:rPr lang="en-GB" dirty="0"/>
              <a:t>Covid Urgent Eyecare Service (CUES)</a:t>
            </a:r>
          </a:p>
        </p:txBody>
      </p:sp>
      <p:sp>
        <p:nvSpPr>
          <p:cNvPr id="3" name="Content Placeholder 2">
            <a:extLst>
              <a:ext uri="{FF2B5EF4-FFF2-40B4-BE49-F238E27FC236}">
                <a16:creationId xmlns:a16="http://schemas.microsoft.com/office/drawing/2014/main" id="{E0CFBB7B-A82A-445A-AFC2-861113F2FEDF}"/>
              </a:ext>
            </a:extLst>
          </p:cNvPr>
          <p:cNvSpPr>
            <a:spLocks noGrp="1"/>
          </p:cNvSpPr>
          <p:nvPr>
            <p:ph idx="1"/>
          </p:nvPr>
        </p:nvSpPr>
        <p:spPr>
          <a:xfrm>
            <a:off x="677334" y="1388231"/>
            <a:ext cx="8596668" cy="3880773"/>
          </a:xfrm>
        </p:spPr>
        <p:txBody>
          <a:bodyPr>
            <a:normAutofit/>
          </a:bodyPr>
          <a:lstStyle/>
          <a:p>
            <a:r>
              <a:rPr lang="en-GB" sz="1600" dirty="0"/>
              <a:t>First national lockdown March 2020</a:t>
            </a:r>
          </a:p>
          <a:p>
            <a:r>
              <a:rPr lang="en-US" sz="1600" dirty="0"/>
              <a:t>The need for a community acute eyecare service close to home - with added emphasis on looking after those patients who are self-isolating or who are shielding – became more important than ever. </a:t>
            </a:r>
          </a:p>
          <a:p>
            <a:r>
              <a:rPr lang="en-US" sz="1600" dirty="0"/>
              <a:t>CUES developed April 2020.</a:t>
            </a:r>
          </a:p>
          <a:p>
            <a:r>
              <a:rPr lang="en-US" sz="1600" dirty="0"/>
              <a:t>Added enhancements of Optometry Independent Prescribing and OCT scanning </a:t>
            </a:r>
          </a:p>
          <a:p>
            <a:r>
              <a:rPr lang="en-US" sz="1600" dirty="0"/>
              <a:t>Staffs LOC and PES negotiated with the Staffordshire LPCs and with the CCGs’ Medicines </a:t>
            </a:r>
            <a:r>
              <a:rPr lang="en-US" sz="1600" dirty="0" err="1"/>
              <a:t>Optimisation</a:t>
            </a:r>
            <a:r>
              <a:rPr lang="en-US" sz="1600" dirty="0"/>
              <a:t> team re an enhanced medicines supply service</a:t>
            </a:r>
          </a:p>
          <a:p>
            <a:r>
              <a:rPr lang="en-US" sz="1600" dirty="0"/>
              <a:t>The introduction of a </a:t>
            </a:r>
            <a:r>
              <a:rPr lang="en-US" sz="1600" b="1" dirty="0"/>
              <a:t>Community Pharmacy Optometry Supply Service (CPOSS) </a:t>
            </a:r>
            <a:r>
              <a:rPr lang="en-US" sz="1600" dirty="0"/>
              <a:t>will further help to drive down the numbers of patients who need to travel to the GP or to the Trust setting for their eyecare and for their medicines supply </a:t>
            </a:r>
          </a:p>
        </p:txBody>
      </p:sp>
    </p:spTree>
    <p:extLst>
      <p:ext uri="{BB962C8B-B14F-4D97-AF65-F5344CB8AC3E}">
        <p14:creationId xmlns:p14="http://schemas.microsoft.com/office/powerpoint/2010/main" val="1879637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22282-9DED-4117-BFC9-6CD2225420F2}"/>
              </a:ext>
            </a:extLst>
          </p:cNvPr>
          <p:cNvSpPr>
            <a:spLocks noGrp="1"/>
          </p:cNvSpPr>
          <p:nvPr>
            <p:ph type="title"/>
          </p:nvPr>
        </p:nvSpPr>
        <p:spPr>
          <a:xfrm>
            <a:off x="528363" y="1387839"/>
            <a:ext cx="3100660" cy="4093028"/>
          </a:xfrm>
        </p:spPr>
        <p:txBody>
          <a:bodyPr anchor="ctr">
            <a:normAutofit fontScale="90000"/>
          </a:bodyPr>
          <a:lstStyle/>
          <a:p>
            <a:r>
              <a:rPr lang="en-GB" sz="4400" dirty="0"/>
              <a:t>Categories of Medicines Supply under the CUES Service</a:t>
            </a:r>
          </a:p>
        </p:txBody>
      </p:sp>
      <p:graphicFrame>
        <p:nvGraphicFramePr>
          <p:cNvPr id="10" name="Content Placeholder 2">
            <a:extLst>
              <a:ext uri="{FF2B5EF4-FFF2-40B4-BE49-F238E27FC236}">
                <a16:creationId xmlns:a16="http://schemas.microsoft.com/office/drawing/2014/main" id="{1E08BDC8-19E3-4D90-8F7B-5E3E090BBD09}"/>
              </a:ext>
            </a:extLst>
          </p:cNvPr>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3727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A row of samples for medical testing">
            <a:extLst>
              <a:ext uri="{FF2B5EF4-FFF2-40B4-BE49-F238E27FC236}">
                <a16:creationId xmlns:a16="http://schemas.microsoft.com/office/drawing/2014/main" id="{64F9F6BC-3F0B-4850-856C-C1DB1C3B793E}"/>
              </a:ext>
            </a:extLst>
          </p:cNvPr>
          <p:cNvPicPr>
            <a:picLocks noChangeAspect="1"/>
          </p:cNvPicPr>
          <p:nvPr/>
        </p:nvPicPr>
        <p:blipFill rotWithShape="1">
          <a:blip r:embed="rId2"/>
          <a:srcRect l="1336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47CEE6F6-B474-44EE-9C1C-D52622C1FD08}"/>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dirty="0"/>
              <a:t>1) GSL/P Medicines</a:t>
            </a:r>
            <a:endParaRPr lang="en-US" sz="4800" i="1" dirty="0"/>
          </a:p>
        </p:txBody>
      </p:sp>
      <p:sp>
        <p:nvSpPr>
          <p:cNvPr id="3" name="Text Placeholder 2">
            <a:extLst>
              <a:ext uri="{FF2B5EF4-FFF2-40B4-BE49-F238E27FC236}">
                <a16:creationId xmlns:a16="http://schemas.microsoft.com/office/drawing/2014/main" id="{E794E318-1881-433B-9BF2-904D1200E211}"/>
              </a:ext>
            </a:extLst>
          </p:cNvPr>
          <p:cNvSpPr>
            <a:spLocks noGrp="1"/>
          </p:cNvSpPr>
          <p:nvPr>
            <p:ph type="body" idx="1"/>
          </p:nvPr>
        </p:nvSpPr>
        <p:spPr>
          <a:xfrm>
            <a:off x="677335" y="4050831"/>
            <a:ext cx="4079721" cy="1096901"/>
          </a:xfrm>
        </p:spPr>
        <p:txBody>
          <a:bodyPr vert="horz" lIns="91440" tIns="45720" rIns="91440" bIns="45720" rtlCol="0" anchor="t">
            <a:normAutofit/>
          </a:bodyPr>
          <a:lstStyle/>
          <a:p>
            <a:pPr algn="r"/>
            <a:r>
              <a:rPr lang="en-US" sz="2400" i="1" u="sng" dirty="0"/>
              <a:t>(any community pharmacy can supply)</a:t>
            </a:r>
          </a:p>
        </p:txBody>
      </p:sp>
    </p:spTree>
    <p:extLst>
      <p:ext uri="{BB962C8B-B14F-4D97-AF65-F5344CB8AC3E}">
        <p14:creationId xmlns:p14="http://schemas.microsoft.com/office/powerpoint/2010/main" val="437893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A864-8765-4981-9249-3CF3EE381B39}"/>
              </a:ext>
            </a:extLst>
          </p:cNvPr>
          <p:cNvSpPr>
            <a:spLocks noGrp="1"/>
          </p:cNvSpPr>
          <p:nvPr>
            <p:ph type="title"/>
          </p:nvPr>
        </p:nvSpPr>
        <p:spPr/>
        <p:txBody>
          <a:bodyPr/>
          <a:lstStyle/>
          <a:p>
            <a:r>
              <a:rPr lang="en-GB" dirty="0"/>
              <a:t>GSL/P Medicines</a:t>
            </a:r>
          </a:p>
        </p:txBody>
      </p:sp>
      <p:sp>
        <p:nvSpPr>
          <p:cNvPr id="3" name="Content Placeholder 2">
            <a:extLst>
              <a:ext uri="{FF2B5EF4-FFF2-40B4-BE49-F238E27FC236}">
                <a16:creationId xmlns:a16="http://schemas.microsoft.com/office/drawing/2014/main" id="{4B81C324-F891-4063-915A-769705E920D7}"/>
              </a:ext>
            </a:extLst>
          </p:cNvPr>
          <p:cNvSpPr>
            <a:spLocks noGrp="1"/>
          </p:cNvSpPr>
          <p:nvPr>
            <p:ph idx="1"/>
          </p:nvPr>
        </p:nvSpPr>
        <p:spPr>
          <a:xfrm>
            <a:off x="677334" y="1435264"/>
            <a:ext cx="8596668" cy="4393036"/>
          </a:xfrm>
        </p:spPr>
        <p:txBody>
          <a:bodyPr>
            <a:normAutofit/>
          </a:bodyPr>
          <a:lstStyle/>
          <a:p>
            <a:r>
              <a:rPr lang="en-GB" sz="1600" dirty="0"/>
              <a:t>Under NHSE/I’s OTC policy *, the eye conditions to which the NHS Staffordshire and Stoke-on-Trent Self-care policy applies are:</a:t>
            </a:r>
          </a:p>
          <a:p>
            <a:r>
              <a:rPr lang="en-GB" sz="1600" dirty="0"/>
              <a:t>1) Conjunctivitis</a:t>
            </a:r>
          </a:p>
          <a:p>
            <a:r>
              <a:rPr lang="en-GB" sz="1600" dirty="0"/>
              <a:t>2) Dry eyes / sore (tired) eyes</a:t>
            </a:r>
          </a:p>
          <a:p>
            <a:r>
              <a:rPr lang="en-GB" sz="1600" i="1" u="sng" dirty="0"/>
              <a:t>Remember: Self-care advice should always be considered before medication!</a:t>
            </a:r>
          </a:p>
          <a:p>
            <a:r>
              <a:rPr lang="en-GB" sz="1600" i="1" dirty="0">
                <a:effectLst/>
                <a:ea typeface="Calibri" panose="020F0502020204030204" pitchFamily="34" charset="0"/>
                <a:cs typeface="Times New Roman" panose="02020603050405020304" pitchFamily="18" charset="0"/>
              </a:rPr>
              <a:t>* Guidance on conditions for which over the counter items should not routinely be prescribed in primary care: </a:t>
            </a:r>
            <a:r>
              <a:rPr lang="en-GB" sz="1600" i="1" u="sng" dirty="0">
                <a:solidFill>
                  <a:srgbClr val="0000FF"/>
                </a:solidFill>
                <a:effectLst/>
                <a:ea typeface="Calibri" panose="020F0502020204030204" pitchFamily="34" charset="0"/>
                <a:cs typeface="Times New Roman" panose="02020603050405020304" pitchFamily="18" charset="0"/>
                <a:hlinkClick r:id="rId2"/>
              </a:rPr>
              <a:t>NHS England » Guidance on conditions for which over the counter items should not routinely be prescribed in primary care</a:t>
            </a:r>
            <a:endParaRPr lang="en-GB" sz="1600" dirty="0">
              <a:effectLst/>
              <a:ea typeface="Calibri" panose="020F0502020204030204" pitchFamily="34" charset="0"/>
              <a:cs typeface="Times New Roman" panose="02020603050405020304" pitchFamily="18" charset="0"/>
            </a:endParaRPr>
          </a:p>
          <a:p>
            <a:endParaRPr lang="en-GB" sz="2400" i="1" u="sng" dirty="0"/>
          </a:p>
        </p:txBody>
      </p:sp>
    </p:spTree>
    <p:extLst>
      <p:ext uri="{BB962C8B-B14F-4D97-AF65-F5344CB8AC3E}">
        <p14:creationId xmlns:p14="http://schemas.microsoft.com/office/powerpoint/2010/main" val="2332453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1DAF-3365-4700-92BD-D8D713114365}"/>
              </a:ext>
            </a:extLst>
          </p:cNvPr>
          <p:cNvSpPr>
            <a:spLocks noGrp="1"/>
          </p:cNvSpPr>
          <p:nvPr>
            <p:ph type="title"/>
          </p:nvPr>
        </p:nvSpPr>
        <p:spPr/>
        <p:txBody>
          <a:bodyPr/>
          <a:lstStyle/>
          <a:p>
            <a:r>
              <a:rPr lang="en-GB" dirty="0"/>
              <a:t>GSL/P Medicines</a:t>
            </a:r>
          </a:p>
        </p:txBody>
      </p:sp>
      <p:sp>
        <p:nvSpPr>
          <p:cNvPr id="3" name="Content Placeholder 2">
            <a:extLst>
              <a:ext uri="{FF2B5EF4-FFF2-40B4-BE49-F238E27FC236}">
                <a16:creationId xmlns:a16="http://schemas.microsoft.com/office/drawing/2014/main" id="{060A32BD-ECF0-4587-987E-8DDF0E88D9E5}"/>
              </a:ext>
            </a:extLst>
          </p:cNvPr>
          <p:cNvSpPr>
            <a:spLocks noGrp="1"/>
          </p:cNvSpPr>
          <p:nvPr>
            <p:ph idx="1"/>
          </p:nvPr>
        </p:nvSpPr>
        <p:spPr>
          <a:xfrm>
            <a:off x="677334" y="1472759"/>
            <a:ext cx="9318923" cy="4892530"/>
          </a:xfrm>
        </p:spPr>
        <p:txBody>
          <a:bodyPr>
            <a:normAutofit fontScale="92500" lnSpcReduction="20000"/>
          </a:bodyPr>
          <a:lstStyle/>
          <a:p>
            <a:pPr>
              <a:lnSpc>
                <a:spcPct val="120000"/>
              </a:lnSpc>
              <a:spcAft>
                <a:spcPts val="800"/>
              </a:spcAft>
            </a:pPr>
            <a:r>
              <a:rPr lang="en-GB" sz="1700" dirty="0">
                <a:effectLst/>
                <a:ea typeface="Calibri" panose="020F0502020204030204" pitchFamily="34" charset="0"/>
                <a:cs typeface="Times New Roman" panose="02020603050405020304" pitchFamily="18" charset="0"/>
              </a:rPr>
              <a:t>Therefore, for any medicine supplied for either of the above conditions, the patient will be required to purchase OTC (regardless of age or personal finances).  This includes all the GSL and P medicines in the standard CUES/MECS Optometrists’ Formulary i.e.</a:t>
            </a:r>
          </a:p>
          <a:p>
            <a:pPr marL="342900" lvl="0" indent="-342900">
              <a:lnSpc>
                <a:spcPct val="120000"/>
              </a:lnSpc>
              <a:buFont typeface="+mj-lt"/>
              <a:buAutoNum type="arabicPeriod"/>
            </a:pPr>
            <a:r>
              <a:rPr lang="en-GB" sz="1700" b="1" dirty="0">
                <a:effectLst/>
                <a:ea typeface="Calibri" panose="020F0502020204030204" pitchFamily="34" charset="0"/>
                <a:cs typeface="Times New Roman" panose="02020603050405020304" pitchFamily="18" charset="0"/>
              </a:rPr>
              <a:t>Chloramphenicol (P)</a:t>
            </a:r>
            <a:r>
              <a:rPr lang="en-GB" sz="1700" dirty="0">
                <a:effectLst/>
                <a:ea typeface="Calibri" panose="020F0502020204030204" pitchFamily="34" charset="0"/>
                <a:cs typeface="Times New Roman" panose="02020603050405020304" pitchFamily="18" charset="0"/>
              </a:rPr>
              <a:t>, i.e. acute bacterial conjunctivitis only, for adults and children 2 years and over **</a:t>
            </a:r>
          </a:p>
          <a:p>
            <a:pPr marL="342900" lvl="0" indent="-342900">
              <a:lnSpc>
                <a:spcPct val="120000"/>
              </a:lnSpc>
              <a:buFont typeface="+mj-lt"/>
              <a:buAutoNum type="arabicPeriod"/>
            </a:pPr>
            <a:r>
              <a:rPr lang="en-GB" sz="1700" b="1" dirty="0">
                <a:effectLst/>
                <a:ea typeface="Calibri" panose="020F0502020204030204" pitchFamily="34" charset="0"/>
                <a:cs typeface="Times New Roman" panose="02020603050405020304" pitchFamily="18" charset="0"/>
              </a:rPr>
              <a:t>Hypromellose</a:t>
            </a:r>
            <a:endParaRPr lang="en-GB" sz="1700" dirty="0">
              <a:effectLst/>
              <a:ea typeface="Calibri" panose="020F0502020204030204" pitchFamily="34" charset="0"/>
              <a:cs typeface="Times New Roman" panose="02020603050405020304" pitchFamily="18" charset="0"/>
            </a:endParaRPr>
          </a:p>
          <a:p>
            <a:pPr marL="342900" lvl="0" indent="-342900">
              <a:lnSpc>
                <a:spcPct val="120000"/>
              </a:lnSpc>
              <a:buFont typeface="+mj-lt"/>
              <a:buAutoNum type="arabicPeriod"/>
            </a:pPr>
            <a:r>
              <a:rPr lang="en-GB" sz="1700" b="1" dirty="0">
                <a:effectLst/>
                <a:ea typeface="Calibri" panose="020F0502020204030204" pitchFamily="34" charset="0"/>
                <a:cs typeface="Times New Roman" panose="02020603050405020304" pitchFamily="18" charset="0"/>
              </a:rPr>
              <a:t>Carbomer 980</a:t>
            </a:r>
            <a:endParaRPr lang="en-GB" sz="1700" dirty="0">
              <a:effectLst/>
              <a:ea typeface="Calibri" panose="020F0502020204030204" pitchFamily="34" charset="0"/>
              <a:cs typeface="Times New Roman" panose="02020603050405020304" pitchFamily="18" charset="0"/>
            </a:endParaRPr>
          </a:p>
          <a:p>
            <a:pPr marL="342900" lvl="0" indent="-342900">
              <a:lnSpc>
                <a:spcPct val="120000"/>
              </a:lnSpc>
              <a:buFont typeface="+mj-lt"/>
              <a:buAutoNum type="arabicPeriod"/>
            </a:pPr>
            <a:r>
              <a:rPr lang="en-GB" sz="1700" b="1" dirty="0">
                <a:effectLst/>
                <a:ea typeface="Calibri" panose="020F0502020204030204" pitchFamily="34" charset="0"/>
                <a:cs typeface="Times New Roman" panose="02020603050405020304" pitchFamily="18" charset="0"/>
              </a:rPr>
              <a:t>Liquid Paraffin (either </a:t>
            </a:r>
            <a:r>
              <a:rPr lang="en-GB" sz="1700" b="1" dirty="0" err="1">
                <a:effectLst/>
                <a:ea typeface="Calibri" panose="020F0502020204030204" pitchFamily="34" charset="0"/>
                <a:cs typeface="Times New Roman" panose="02020603050405020304" pitchFamily="18" charset="0"/>
              </a:rPr>
              <a:t>Xailin</a:t>
            </a:r>
            <a:r>
              <a:rPr lang="en-GB" sz="1700" b="1" dirty="0">
                <a:effectLst/>
                <a:ea typeface="Calibri" panose="020F0502020204030204" pitchFamily="34" charset="0"/>
                <a:cs typeface="Times New Roman" panose="02020603050405020304" pitchFamily="18" charset="0"/>
              </a:rPr>
              <a:t> Night or HYLO NIGHT [formerly </a:t>
            </a:r>
            <a:r>
              <a:rPr lang="en-GB" sz="1700" b="1" dirty="0" err="1">
                <a:effectLst/>
                <a:ea typeface="Calibri" panose="020F0502020204030204" pitchFamily="34" charset="0"/>
                <a:cs typeface="Times New Roman" panose="02020603050405020304" pitchFamily="18" charset="0"/>
              </a:rPr>
              <a:t>VitaPOS</a:t>
            </a:r>
            <a:r>
              <a:rPr lang="en-GB" sz="1700" b="1" dirty="0">
                <a:effectLst/>
                <a:ea typeface="Calibri" panose="020F0502020204030204" pitchFamily="34" charset="0"/>
                <a:cs typeface="Times New Roman" panose="02020603050405020304" pitchFamily="18" charset="0"/>
              </a:rPr>
              <a:t>] eye ointment)</a:t>
            </a:r>
            <a:endParaRPr lang="en-GB" sz="1700" dirty="0">
              <a:effectLst/>
              <a:ea typeface="Calibri" panose="020F0502020204030204" pitchFamily="34" charset="0"/>
              <a:cs typeface="Times New Roman" panose="02020603050405020304" pitchFamily="18" charset="0"/>
            </a:endParaRPr>
          </a:p>
          <a:p>
            <a:pPr marL="342900" lvl="0" indent="-342900">
              <a:lnSpc>
                <a:spcPct val="120000"/>
              </a:lnSpc>
              <a:buFont typeface="+mj-lt"/>
              <a:buAutoNum type="arabicPeriod"/>
            </a:pPr>
            <a:r>
              <a:rPr lang="en-GB" sz="1700" b="1" dirty="0">
                <a:effectLst/>
                <a:ea typeface="Calibri" panose="020F0502020204030204" pitchFamily="34" charset="0"/>
                <a:cs typeface="Times New Roman" panose="02020603050405020304" pitchFamily="18" charset="0"/>
              </a:rPr>
              <a:t>Antazoline and Xylometazoline (</a:t>
            </a:r>
            <a:r>
              <a:rPr lang="en-GB" sz="1700" b="1" dirty="0" err="1">
                <a:effectLst/>
                <a:ea typeface="Calibri" panose="020F0502020204030204" pitchFamily="34" charset="0"/>
                <a:cs typeface="Times New Roman" panose="02020603050405020304" pitchFamily="18" charset="0"/>
              </a:rPr>
              <a:t>Otrivine-Antistin</a:t>
            </a:r>
            <a:r>
              <a:rPr lang="en-GB" sz="1700" b="1" dirty="0">
                <a:effectLst/>
                <a:ea typeface="Calibri" panose="020F0502020204030204" pitchFamily="34" charset="0"/>
                <a:cs typeface="Times New Roman" panose="02020603050405020304" pitchFamily="18" charset="0"/>
              </a:rPr>
              <a:t>)</a:t>
            </a:r>
            <a:endParaRPr lang="en-GB" sz="1700" dirty="0">
              <a:effectLst/>
              <a:ea typeface="Calibri" panose="020F0502020204030204" pitchFamily="34" charset="0"/>
              <a:cs typeface="Times New Roman" panose="02020603050405020304" pitchFamily="18" charset="0"/>
            </a:endParaRPr>
          </a:p>
          <a:p>
            <a:pPr marL="342900" lvl="0" indent="-342900">
              <a:lnSpc>
                <a:spcPct val="120000"/>
              </a:lnSpc>
              <a:buFont typeface="+mj-lt"/>
              <a:buAutoNum type="arabicPeriod"/>
            </a:pPr>
            <a:r>
              <a:rPr lang="en-GB" sz="1700" b="1" dirty="0">
                <a:effectLst/>
                <a:ea typeface="Calibri" panose="020F0502020204030204" pitchFamily="34" charset="0"/>
                <a:cs typeface="Times New Roman" panose="02020603050405020304" pitchFamily="18" charset="0"/>
              </a:rPr>
              <a:t>Sodium Cromoglicate</a:t>
            </a:r>
            <a:endParaRPr lang="en-GB" sz="1700" dirty="0">
              <a:effectLst/>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mj-lt"/>
              <a:buAutoNum type="arabicPeriod"/>
            </a:pPr>
            <a:r>
              <a:rPr lang="en-GB" sz="1700" b="1" dirty="0">
                <a:effectLst/>
                <a:ea typeface="Calibri" panose="020F0502020204030204" pitchFamily="34" charset="0"/>
                <a:cs typeface="Times New Roman" panose="02020603050405020304" pitchFamily="18" charset="0"/>
              </a:rPr>
              <a:t>Sodium Hyaluronate</a:t>
            </a:r>
          </a:p>
          <a:p>
            <a:pPr>
              <a:lnSpc>
                <a:spcPct val="120000"/>
              </a:lnSpc>
              <a:spcAft>
                <a:spcPts val="800"/>
              </a:spcAft>
              <a:buFont typeface="+mj-lt"/>
              <a:buAutoNum type="arabicPeriod"/>
            </a:pPr>
            <a:r>
              <a:rPr lang="en-GB" sz="1700" i="1" dirty="0">
                <a:effectLst/>
                <a:ea typeface="Calibri" panose="020F0502020204030204" pitchFamily="34" charset="0"/>
                <a:cs typeface="Times New Roman" panose="02020603050405020304" pitchFamily="18" charset="0"/>
              </a:rPr>
              <a:t>** The Optometrists’ Formulary (The College of Optometrists): </a:t>
            </a:r>
            <a:r>
              <a:rPr lang="en-GB" sz="1700" i="1" u="sng" dirty="0">
                <a:solidFill>
                  <a:srgbClr val="0000FF"/>
                </a:solidFill>
                <a:effectLst/>
                <a:ea typeface="Calibri" panose="020F0502020204030204" pitchFamily="34" charset="0"/>
                <a:cs typeface="Times New Roman" panose="02020603050405020304" pitchFamily="18" charset="0"/>
                <a:hlinkClick r:id="rId2"/>
              </a:rPr>
              <a:t>Optometrists' Formulary (college-optometrists.org)</a:t>
            </a:r>
            <a:endParaRPr lang="en-GB" sz="17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147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AC4C0-82E1-554D-83DE-3515A2E18DC6}"/>
              </a:ext>
            </a:extLst>
          </p:cNvPr>
          <p:cNvSpPr>
            <a:spLocks noGrp="1"/>
          </p:cNvSpPr>
          <p:nvPr>
            <p:ph type="title"/>
          </p:nvPr>
        </p:nvSpPr>
        <p:spPr>
          <a:xfrm>
            <a:off x="1043950" y="1179151"/>
            <a:ext cx="3300646" cy="4463889"/>
          </a:xfrm>
        </p:spPr>
        <p:txBody>
          <a:bodyPr anchor="ctr">
            <a:normAutofit/>
          </a:bodyPr>
          <a:lstStyle/>
          <a:p>
            <a:r>
              <a:rPr lang="en-US" dirty="0"/>
              <a:t>Introduction</a:t>
            </a:r>
          </a:p>
        </p:txBody>
      </p:sp>
      <p:sp>
        <p:nvSpPr>
          <p:cNvPr id="3" name="Content Placeholder 2">
            <a:extLst>
              <a:ext uri="{FF2B5EF4-FFF2-40B4-BE49-F238E27FC236}">
                <a16:creationId xmlns:a16="http://schemas.microsoft.com/office/drawing/2014/main" id="{6D103FA5-0DE9-804B-A718-FEE56FE2177A}"/>
              </a:ext>
            </a:extLst>
          </p:cNvPr>
          <p:cNvSpPr>
            <a:spLocks noGrp="1"/>
          </p:cNvSpPr>
          <p:nvPr>
            <p:ph idx="1"/>
          </p:nvPr>
        </p:nvSpPr>
        <p:spPr>
          <a:xfrm>
            <a:off x="4978918" y="1109145"/>
            <a:ext cx="6341016" cy="4603900"/>
          </a:xfrm>
        </p:spPr>
        <p:txBody>
          <a:bodyPr anchor="ctr">
            <a:normAutofit/>
          </a:bodyPr>
          <a:lstStyle/>
          <a:p>
            <a:r>
              <a:rPr lang="en-GB" dirty="0"/>
              <a:t>Welcome</a:t>
            </a:r>
          </a:p>
          <a:p>
            <a:r>
              <a:rPr lang="en-GB" dirty="0"/>
              <a:t>Staffordshire LOC</a:t>
            </a:r>
          </a:p>
          <a:p>
            <a:pPr marL="758825" indent="-314325"/>
            <a:r>
              <a:rPr lang="en-GB" dirty="0"/>
              <a:t>Irfan </a:t>
            </a:r>
            <a:r>
              <a:rPr lang="en-GB" dirty="0" err="1"/>
              <a:t>Razvi</a:t>
            </a:r>
            <a:r>
              <a:rPr lang="en-GB" dirty="0"/>
              <a:t>, Chairman</a:t>
            </a:r>
          </a:p>
          <a:p>
            <a:pPr marL="758825" indent="-314325"/>
            <a:r>
              <a:rPr lang="en-GB" dirty="0"/>
              <a:t>Mark McCracken, Vice Chairman</a:t>
            </a:r>
          </a:p>
          <a:p>
            <a:r>
              <a:rPr lang="en-GB" dirty="0"/>
              <a:t>Primary Eyecare Services </a:t>
            </a:r>
          </a:p>
          <a:p>
            <a:pPr lvl="1"/>
            <a:r>
              <a:rPr lang="en-GB" sz="1800" dirty="0"/>
              <a:t>Jagdeep Singh, Clinical Governance &amp; Performance Lead (Staffordshire, Cheshire and Merseyside)</a:t>
            </a:r>
          </a:p>
          <a:p>
            <a:pPr marL="0" lvl="1" indent="0">
              <a:buNone/>
            </a:pPr>
            <a:endParaRPr lang="en-GB" sz="1800" dirty="0"/>
          </a:p>
          <a:p>
            <a:pPr lvl="1"/>
            <a:endParaRPr lang="en-GB" dirty="0"/>
          </a:p>
          <a:p>
            <a:pPr lvl="1"/>
            <a:endParaRPr lang="en-GB" dirty="0"/>
          </a:p>
        </p:txBody>
      </p:sp>
    </p:spTree>
    <p:extLst>
      <p:ext uri="{BB962C8B-B14F-4D97-AF65-F5344CB8AC3E}">
        <p14:creationId xmlns:p14="http://schemas.microsoft.com/office/powerpoint/2010/main" val="2144105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A981-7752-4DF6-AFAA-01DA68B2B7FB}"/>
              </a:ext>
            </a:extLst>
          </p:cNvPr>
          <p:cNvSpPr>
            <a:spLocks noGrp="1"/>
          </p:cNvSpPr>
          <p:nvPr>
            <p:ph type="title"/>
          </p:nvPr>
        </p:nvSpPr>
        <p:spPr/>
        <p:txBody>
          <a:bodyPr/>
          <a:lstStyle/>
          <a:p>
            <a:r>
              <a:rPr lang="en-GB" dirty="0"/>
              <a:t>GSL/P Medicines</a:t>
            </a:r>
          </a:p>
        </p:txBody>
      </p:sp>
      <p:sp>
        <p:nvSpPr>
          <p:cNvPr id="3" name="Content Placeholder 2">
            <a:extLst>
              <a:ext uri="{FF2B5EF4-FFF2-40B4-BE49-F238E27FC236}">
                <a16:creationId xmlns:a16="http://schemas.microsoft.com/office/drawing/2014/main" id="{4C004025-7F12-4FD1-9052-4EE7E99CF09E}"/>
              </a:ext>
            </a:extLst>
          </p:cNvPr>
          <p:cNvSpPr>
            <a:spLocks noGrp="1"/>
          </p:cNvSpPr>
          <p:nvPr>
            <p:ph idx="1"/>
          </p:nvPr>
        </p:nvSpPr>
        <p:spPr>
          <a:xfrm>
            <a:off x="677334" y="1423742"/>
            <a:ext cx="8596668" cy="3880773"/>
          </a:xfrm>
        </p:spPr>
        <p:txBody>
          <a:bodyPr/>
          <a:lstStyle/>
          <a:p>
            <a:r>
              <a:rPr lang="en-US" sz="1600" dirty="0"/>
              <a:t>The CUES patient may buy GSL/P medicines OTC from the optical practice (if in stock)</a:t>
            </a:r>
          </a:p>
          <a:p>
            <a:r>
              <a:rPr lang="en-US" sz="1600" dirty="0"/>
              <a:t>Alternatively, the CUES practitioner may signpost the patient to any community pharmacy for purchase of GSL/P medicines OTC, by means of the </a:t>
            </a:r>
            <a:r>
              <a:rPr lang="en-US" sz="1600" b="1" dirty="0"/>
              <a:t>Optometrist Referral to Pharmacy form </a:t>
            </a:r>
            <a:r>
              <a:rPr lang="en-US" sz="1600" dirty="0"/>
              <a:t>(available from Staffordshire LOC website Downloads tab)</a:t>
            </a:r>
          </a:p>
          <a:p>
            <a:endParaRPr lang="en-GB" dirty="0"/>
          </a:p>
        </p:txBody>
      </p:sp>
    </p:spTree>
    <p:extLst>
      <p:ext uri="{BB962C8B-B14F-4D97-AF65-F5344CB8AC3E}">
        <p14:creationId xmlns:p14="http://schemas.microsoft.com/office/powerpoint/2010/main" val="733612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A6CD54A5-596F-46EA-8408-A4761417F793}"/>
              </a:ext>
            </a:extLst>
          </p:cNvPr>
          <p:cNvGraphicFramePr>
            <a:graphicFrameLocks noChangeAspect="1"/>
          </p:cNvGraphicFramePr>
          <p:nvPr>
            <p:extLst>
              <p:ext uri="{D42A27DB-BD31-4B8C-83A1-F6EECF244321}">
                <p14:modId xmlns:p14="http://schemas.microsoft.com/office/powerpoint/2010/main" val="159665026"/>
              </p:ext>
            </p:extLst>
          </p:nvPr>
        </p:nvGraphicFramePr>
        <p:xfrm>
          <a:off x="3214068" y="252484"/>
          <a:ext cx="4968169" cy="6605516"/>
        </p:xfrm>
        <a:graphic>
          <a:graphicData uri="http://schemas.openxmlformats.org/presentationml/2006/ole">
            <mc:AlternateContent xmlns:mc="http://schemas.openxmlformats.org/markup-compatibility/2006">
              <mc:Choice xmlns:v="urn:schemas-microsoft-com:vml" Requires="v">
                <p:oleObj name="Document" r:id="rId2" imgW="7354226" imgH="9776882" progId="Word.Document.12">
                  <p:embed/>
                </p:oleObj>
              </mc:Choice>
              <mc:Fallback>
                <p:oleObj name="Document" r:id="rId2" imgW="7354226" imgH="9776882" progId="Word.Document.12">
                  <p:embed/>
                  <p:pic>
                    <p:nvPicPr>
                      <p:cNvPr id="2" name="Object 1">
                        <a:extLst>
                          <a:ext uri="{FF2B5EF4-FFF2-40B4-BE49-F238E27FC236}">
                            <a16:creationId xmlns:a16="http://schemas.microsoft.com/office/drawing/2014/main" id="{A6CD54A5-596F-46EA-8408-A4761417F793}"/>
                          </a:ext>
                        </a:extLst>
                      </p:cNvPr>
                      <p:cNvPicPr/>
                      <p:nvPr/>
                    </p:nvPicPr>
                    <p:blipFill>
                      <a:blip r:embed="rId3"/>
                      <a:stretch>
                        <a:fillRect/>
                      </a:stretch>
                    </p:blipFill>
                    <p:spPr>
                      <a:xfrm>
                        <a:off x="3214068" y="252484"/>
                        <a:ext cx="4968169" cy="6605516"/>
                      </a:xfrm>
                      <a:prstGeom prst="rect">
                        <a:avLst/>
                      </a:prstGeom>
                    </p:spPr>
                  </p:pic>
                </p:oleObj>
              </mc:Fallback>
            </mc:AlternateContent>
          </a:graphicData>
        </a:graphic>
      </p:graphicFrame>
    </p:spTree>
    <p:extLst>
      <p:ext uri="{BB962C8B-B14F-4D97-AF65-F5344CB8AC3E}">
        <p14:creationId xmlns:p14="http://schemas.microsoft.com/office/powerpoint/2010/main" val="714738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A row of samples for medical testing">
            <a:extLst>
              <a:ext uri="{FF2B5EF4-FFF2-40B4-BE49-F238E27FC236}">
                <a16:creationId xmlns:a16="http://schemas.microsoft.com/office/drawing/2014/main" id="{64F9F6BC-3F0B-4850-856C-C1DB1C3B793E}"/>
              </a:ext>
            </a:extLst>
          </p:cNvPr>
          <p:cNvPicPr>
            <a:picLocks noChangeAspect="1"/>
          </p:cNvPicPr>
          <p:nvPr/>
        </p:nvPicPr>
        <p:blipFill rotWithShape="1">
          <a:blip r:embed="rId2"/>
          <a:srcRect l="1336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47CEE6F6-B474-44EE-9C1C-D52622C1FD08}"/>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dirty="0"/>
              <a:t>2) POM Medicines</a:t>
            </a:r>
            <a:endParaRPr lang="en-US" sz="4800" i="1" dirty="0"/>
          </a:p>
        </p:txBody>
      </p:sp>
      <p:sp>
        <p:nvSpPr>
          <p:cNvPr id="3" name="Text Placeholder 2">
            <a:extLst>
              <a:ext uri="{FF2B5EF4-FFF2-40B4-BE49-F238E27FC236}">
                <a16:creationId xmlns:a16="http://schemas.microsoft.com/office/drawing/2014/main" id="{E794E318-1881-433B-9BF2-904D1200E211}"/>
              </a:ext>
            </a:extLst>
          </p:cNvPr>
          <p:cNvSpPr>
            <a:spLocks noGrp="1"/>
          </p:cNvSpPr>
          <p:nvPr>
            <p:ph type="body" idx="1"/>
          </p:nvPr>
        </p:nvSpPr>
        <p:spPr>
          <a:xfrm>
            <a:off x="677335" y="4050831"/>
            <a:ext cx="4079721" cy="1096901"/>
          </a:xfrm>
        </p:spPr>
        <p:txBody>
          <a:bodyPr vert="horz" lIns="91440" tIns="45720" rIns="91440" bIns="45720" rtlCol="0" anchor="t">
            <a:normAutofit/>
          </a:bodyPr>
          <a:lstStyle/>
          <a:p>
            <a:pPr algn="r"/>
            <a:r>
              <a:rPr lang="en-US" sz="2400" i="1" u="sng" dirty="0"/>
              <a:t>(CPOSS pharmacy only)</a:t>
            </a:r>
          </a:p>
        </p:txBody>
      </p:sp>
    </p:spTree>
    <p:extLst>
      <p:ext uri="{BB962C8B-B14F-4D97-AF65-F5344CB8AC3E}">
        <p14:creationId xmlns:p14="http://schemas.microsoft.com/office/powerpoint/2010/main" val="425231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A864-8765-4981-9249-3CF3EE381B39}"/>
              </a:ext>
            </a:extLst>
          </p:cNvPr>
          <p:cNvSpPr>
            <a:spLocks noGrp="1"/>
          </p:cNvSpPr>
          <p:nvPr>
            <p:ph type="title"/>
          </p:nvPr>
        </p:nvSpPr>
        <p:spPr/>
        <p:txBody>
          <a:bodyPr/>
          <a:lstStyle/>
          <a:p>
            <a:r>
              <a:rPr lang="en-GB" dirty="0"/>
              <a:t>POM Medicines</a:t>
            </a:r>
          </a:p>
        </p:txBody>
      </p:sp>
      <p:sp>
        <p:nvSpPr>
          <p:cNvPr id="3" name="Content Placeholder 2">
            <a:extLst>
              <a:ext uri="{FF2B5EF4-FFF2-40B4-BE49-F238E27FC236}">
                <a16:creationId xmlns:a16="http://schemas.microsoft.com/office/drawing/2014/main" id="{4B81C324-F891-4063-915A-769705E920D7}"/>
              </a:ext>
            </a:extLst>
          </p:cNvPr>
          <p:cNvSpPr>
            <a:spLocks noGrp="1"/>
          </p:cNvSpPr>
          <p:nvPr>
            <p:ph idx="1"/>
          </p:nvPr>
        </p:nvSpPr>
        <p:spPr>
          <a:xfrm>
            <a:off x="677334" y="1479652"/>
            <a:ext cx="8596668" cy="4393036"/>
          </a:xfrm>
        </p:spPr>
        <p:txBody>
          <a:bodyPr>
            <a:normAutofit/>
          </a:bodyPr>
          <a:lstStyle/>
          <a:p>
            <a:pPr>
              <a:lnSpc>
                <a:spcPct val="107000"/>
              </a:lnSpc>
              <a:spcAft>
                <a:spcPts val="800"/>
              </a:spcAft>
            </a:pPr>
            <a:r>
              <a:rPr lang="en-GB" sz="1600" dirty="0">
                <a:effectLst/>
                <a:ea typeface="Calibri" panose="020F0502020204030204" pitchFamily="34" charset="0"/>
                <a:cs typeface="Times New Roman" panose="02020603050405020304" pitchFamily="18" charset="0"/>
              </a:rPr>
              <a:t>There are only two POMs in the standard CUES/MECS optometrists’ Formulary.  These are:</a:t>
            </a:r>
          </a:p>
          <a:p>
            <a:pPr marL="342900" lvl="0" indent="-342900">
              <a:lnSpc>
                <a:spcPct val="107000"/>
              </a:lnSpc>
              <a:buFont typeface="+mj-lt"/>
              <a:buAutoNum type="arabicPeriod"/>
            </a:pPr>
            <a:r>
              <a:rPr lang="en-GB" sz="1600" b="1" dirty="0">
                <a:effectLst/>
                <a:ea typeface="Calibri" panose="020F0502020204030204" pitchFamily="34" charset="0"/>
                <a:cs typeface="Times New Roman" panose="02020603050405020304" pitchFamily="18" charset="0"/>
              </a:rPr>
              <a:t>Chloramphenicol (POM)</a:t>
            </a:r>
            <a:r>
              <a:rPr lang="en-GB" sz="1600" dirty="0">
                <a:effectLst/>
                <a:ea typeface="Calibri" panose="020F0502020204030204" pitchFamily="34" charset="0"/>
                <a:cs typeface="Times New Roman" panose="02020603050405020304" pitchFamily="18" charset="0"/>
              </a:rPr>
              <a:t>, i.e. First-line topical treatment for superficial ocular infections and as prophylactic following minor ocular trauma, for adults and children (1 month and over </a:t>
            </a:r>
            <a:r>
              <a:rPr lang="en-GB" sz="1600" i="1" u="sng" dirty="0">
                <a:effectLst/>
                <a:ea typeface="Calibri" panose="020F0502020204030204" pitchFamily="34" charset="0"/>
                <a:cs typeface="Times New Roman" panose="02020603050405020304" pitchFamily="18" charset="0"/>
              </a:rPr>
              <a:t>only if 1.0% eye ointment</a:t>
            </a:r>
            <a:r>
              <a:rPr lang="en-GB" sz="1600" dirty="0">
                <a:effectLst/>
                <a:ea typeface="Calibri" panose="020F0502020204030204" pitchFamily="34" charset="0"/>
                <a:cs typeface="Times New Roman" panose="02020603050405020304" pitchFamily="18" charset="0"/>
              </a:rPr>
              <a:t> – 2 years and over if 0.5% eye drops) **</a:t>
            </a:r>
          </a:p>
          <a:p>
            <a:pPr marL="342900" lvl="0" indent="-342900">
              <a:lnSpc>
                <a:spcPct val="107000"/>
              </a:lnSpc>
              <a:spcAft>
                <a:spcPts val="800"/>
              </a:spcAft>
              <a:buFont typeface="+mj-lt"/>
              <a:buAutoNum type="arabicPeriod"/>
            </a:pPr>
            <a:r>
              <a:rPr lang="en-GB" sz="1600" b="1" dirty="0" err="1">
                <a:effectLst/>
                <a:ea typeface="Calibri" panose="020F0502020204030204" pitchFamily="34" charset="0"/>
                <a:cs typeface="Times New Roman" panose="02020603050405020304" pitchFamily="18" charset="0"/>
              </a:rPr>
              <a:t>Fusidic</a:t>
            </a:r>
            <a:r>
              <a:rPr lang="en-GB" sz="1600" b="1" dirty="0">
                <a:effectLst/>
                <a:ea typeface="Calibri" panose="020F0502020204030204" pitchFamily="34" charset="0"/>
                <a:cs typeface="Times New Roman" panose="02020603050405020304" pitchFamily="18" charset="0"/>
              </a:rPr>
              <a:t> Acid</a:t>
            </a:r>
            <a:endParaRPr lang="en-GB" sz="1600" dirty="0">
              <a:effectLst/>
              <a:ea typeface="Calibri" panose="020F0502020204030204" pitchFamily="34" charset="0"/>
              <a:cs typeface="Times New Roman" panose="02020603050405020304" pitchFamily="18" charset="0"/>
            </a:endParaRPr>
          </a:p>
          <a:p>
            <a:r>
              <a:rPr lang="en-GB" sz="1600" i="1" dirty="0">
                <a:effectLst/>
                <a:ea typeface="Calibri" panose="020F0502020204030204" pitchFamily="34" charset="0"/>
                <a:cs typeface="Times New Roman" panose="02020603050405020304" pitchFamily="18" charset="0"/>
              </a:rPr>
              <a:t>** The Optometrists’ Formulary (The College of Optometrists): </a:t>
            </a:r>
            <a:r>
              <a:rPr lang="en-GB" sz="1600" i="1" u="sng" dirty="0">
                <a:solidFill>
                  <a:srgbClr val="0000FF"/>
                </a:solidFill>
                <a:effectLst/>
                <a:ea typeface="Calibri" panose="020F0502020204030204" pitchFamily="34" charset="0"/>
                <a:cs typeface="Times New Roman" panose="02020603050405020304" pitchFamily="18" charset="0"/>
                <a:hlinkClick r:id="rId2"/>
              </a:rPr>
              <a:t>Optometrists' Formulary (college-optometrists.org)</a:t>
            </a:r>
            <a:endParaRPr lang="en-GB" sz="1600" dirty="0">
              <a:effectLst/>
              <a:ea typeface="Calibri" panose="020F0502020204030204" pitchFamily="34" charset="0"/>
              <a:cs typeface="Times New Roman" panose="02020603050405020304" pitchFamily="18" charset="0"/>
            </a:endParaRPr>
          </a:p>
          <a:p>
            <a:endParaRPr lang="en-GB" sz="2400" i="1" u="sng" dirty="0"/>
          </a:p>
        </p:txBody>
      </p:sp>
    </p:spTree>
    <p:extLst>
      <p:ext uri="{BB962C8B-B14F-4D97-AF65-F5344CB8AC3E}">
        <p14:creationId xmlns:p14="http://schemas.microsoft.com/office/powerpoint/2010/main" val="28595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A864-8765-4981-9249-3CF3EE381B39}"/>
              </a:ext>
            </a:extLst>
          </p:cNvPr>
          <p:cNvSpPr>
            <a:spLocks noGrp="1"/>
          </p:cNvSpPr>
          <p:nvPr>
            <p:ph type="title"/>
          </p:nvPr>
        </p:nvSpPr>
        <p:spPr/>
        <p:txBody>
          <a:bodyPr/>
          <a:lstStyle/>
          <a:p>
            <a:r>
              <a:rPr lang="en-GB" dirty="0"/>
              <a:t>POM Medicines</a:t>
            </a:r>
          </a:p>
        </p:txBody>
      </p:sp>
      <p:sp>
        <p:nvSpPr>
          <p:cNvPr id="3" name="Content Placeholder 2">
            <a:extLst>
              <a:ext uri="{FF2B5EF4-FFF2-40B4-BE49-F238E27FC236}">
                <a16:creationId xmlns:a16="http://schemas.microsoft.com/office/drawing/2014/main" id="{4B81C324-F891-4063-915A-769705E920D7}"/>
              </a:ext>
            </a:extLst>
          </p:cNvPr>
          <p:cNvSpPr>
            <a:spLocks noGrp="1"/>
          </p:cNvSpPr>
          <p:nvPr>
            <p:ph idx="1"/>
          </p:nvPr>
        </p:nvSpPr>
        <p:spPr>
          <a:xfrm>
            <a:off x="677334" y="1470774"/>
            <a:ext cx="8596668" cy="4393036"/>
          </a:xfrm>
        </p:spPr>
        <p:txBody>
          <a:bodyPr>
            <a:normAutofit/>
          </a:bodyPr>
          <a:lstStyle/>
          <a:p>
            <a:pPr>
              <a:spcAft>
                <a:spcPts val="800"/>
              </a:spcAft>
            </a:pPr>
            <a:r>
              <a:rPr lang="en-GB" sz="1600" dirty="0">
                <a:effectLst/>
                <a:ea typeface="Calibri" panose="020F0502020204030204" pitchFamily="34" charset="0"/>
                <a:cs typeface="Times New Roman" panose="02020603050405020304" pitchFamily="18" charset="0"/>
              </a:rPr>
              <a:t>Following the discontinuation of </a:t>
            </a:r>
            <a:r>
              <a:rPr lang="en-GB" sz="1600" dirty="0" err="1">
                <a:effectLst/>
                <a:ea typeface="Calibri" panose="020F0502020204030204" pitchFamily="34" charset="0"/>
                <a:cs typeface="Times New Roman" panose="02020603050405020304" pitchFamily="18" charset="0"/>
              </a:rPr>
              <a:t>Fucithalmic</a:t>
            </a:r>
            <a:r>
              <a:rPr lang="en-GB" sz="1600" dirty="0">
                <a:effectLst/>
                <a:ea typeface="Calibri" panose="020F0502020204030204" pitchFamily="34" charset="0"/>
                <a:cs typeface="Times New Roman" panose="02020603050405020304" pitchFamily="18" charset="0"/>
              </a:rPr>
              <a:t>, the cost of </a:t>
            </a:r>
            <a:r>
              <a:rPr lang="en-GB" sz="1600" dirty="0" err="1">
                <a:effectLst/>
                <a:ea typeface="Calibri" panose="020F0502020204030204" pitchFamily="34" charset="0"/>
                <a:cs typeface="Times New Roman" panose="02020603050405020304" pitchFamily="18" charset="0"/>
              </a:rPr>
              <a:t>Fusidic</a:t>
            </a:r>
            <a:r>
              <a:rPr lang="en-GB" sz="1600" dirty="0">
                <a:effectLst/>
                <a:ea typeface="Calibri" panose="020F0502020204030204" pitchFamily="34" charset="0"/>
                <a:cs typeface="Times New Roman" panose="02020603050405020304" pitchFamily="18" charset="0"/>
              </a:rPr>
              <a:t> Acid eye drops is highly exorbitant.  Therefore, Chloramphenicol should be used as first line</a:t>
            </a:r>
          </a:p>
          <a:p>
            <a:pPr>
              <a:spcAft>
                <a:spcPts val="800"/>
              </a:spcAft>
            </a:pPr>
            <a:r>
              <a:rPr lang="en-GB" sz="1600" dirty="0">
                <a:effectLst/>
                <a:ea typeface="Calibri" panose="020F0502020204030204" pitchFamily="34" charset="0"/>
                <a:cs typeface="Times New Roman" panose="02020603050405020304" pitchFamily="18" charset="0"/>
              </a:rPr>
              <a:t>However, </a:t>
            </a:r>
            <a:r>
              <a:rPr lang="en-GB" sz="1600" dirty="0" err="1">
                <a:effectLst/>
                <a:ea typeface="Calibri" panose="020F0502020204030204" pitchFamily="34" charset="0"/>
                <a:cs typeface="Times New Roman" panose="02020603050405020304" pitchFamily="18" charset="0"/>
              </a:rPr>
              <a:t>Fusidic</a:t>
            </a:r>
            <a:r>
              <a:rPr lang="en-GB" sz="1600" dirty="0">
                <a:effectLst/>
                <a:ea typeface="Calibri" panose="020F0502020204030204" pitchFamily="34" charset="0"/>
                <a:cs typeface="Times New Roman" panose="02020603050405020304" pitchFamily="18" charset="0"/>
              </a:rPr>
              <a:t> Acid is useful in instances of pregnancy or lactation, or in cases of known hypersensitivity to Chloramphenicol **</a:t>
            </a:r>
          </a:p>
          <a:p>
            <a:pPr>
              <a:spcAft>
                <a:spcPts val="800"/>
              </a:spcAft>
            </a:pPr>
            <a:r>
              <a:rPr lang="en-GB" sz="1600" dirty="0">
                <a:effectLst/>
                <a:ea typeface="Calibri" panose="020F0502020204030204" pitchFamily="34" charset="0"/>
                <a:cs typeface="Times New Roman" panose="02020603050405020304" pitchFamily="18" charset="0"/>
              </a:rPr>
              <a:t>Pharmacies participating in the </a:t>
            </a:r>
            <a:r>
              <a:rPr lang="en-GB" sz="1600" b="1" dirty="0">
                <a:effectLst/>
                <a:ea typeface="Calibri" panose="020F0502020204030204" pitchFamily="34" charset="0"/>
                <a:cs typeface="Times New Roman" panose="02020603050405020304" pitchFamily="18" charset="0"/>
              </a:rPr>
              <a:t>Community Pharmacy Optometry Supply Service (CPOSS)</a:t>
            </a:r>
            <a:r>
              <a:rPr lang="en-GB" sz="1600" dirty="0">
                <a:effectLst/>
                <a:ea typeface="Calibri" panose="020F0502020204030204" pitchFamily="34" charset="0"/>
                <a:cs typeface="Times New Roman" panose="02020603050405020304" pitchFamily="18" charset="0"/>
              </a:rPr>
              <a:t> can supply POMs under a </a:t>
            </a:r>
            <a:r>
              <a:rPr lang="en-GB" sz="1600" b="1" dirty="0">
                <a:effectLst/>
                <a:ea typeface="Calibri" panose="020F0502020204030204" pitchFamily="34" charset="0"/>
                <a:cs typeface="Times New Roman" panose="02020603050405020304" pitchFamily="18" charset="0"/>
              </a:rPr>
              <a:t>written order form</a:t>
            </a:r>
            <a:r>
              <a:rPr lang="en-GB" sz="1600" dirty="0">
                <a:effectLst/>
                <a:ea typeface="Calibri" panose="020F0502020204030204" pitchFamily="34" charset="0"/>
                <a:cs typeface="Times New Roman" panose="02020603050405020304" pitchFamily="18" charset="0"/>
              </a:rPr>
              <a:t> issued by the CUES practitioner </a:t>
            </a:r>
            <a:r>
              <a:rPr lang="en-GB" sz="1600" i="1" dirty="0">
                <a:effectLst/>
                <a:ea typeface="Calibri" panose="020F0502020204030204" pitchFamily="34" charset="0"/>
                <a:cs typeface="Times New Roman" panose="02020603050405020304" pitchFamily="18" charset="0"/>
              </a:rPr>
              <a:t>(available from Staffordshire LOC website Downloads tab)</a:t>
            </a:r>
          </a:p>
          <a:p>
            <a:pPr>
              <a:spcAft>
                <a:spcPts val="800"/>
              </a:spcAft>
            </a:pPr>
            <a:r>
              <a:rPr lang="en-GB" sz="1600" dirty="0">
                <a:effectLst/>
                <a:ea typeface="Calibri" panose="020F0502020204030204" pitchFamily="34" charset="0"/>
                <a:cs typeface="Times New Roman" panose="02020603050405020304" pitchFamily="18" charset="0"/>
              </a:rPr>
              <a:t>Alternatively, there is the option to print off a written order form from the CUES OPERA module</a:t>
            </a:r>
          </a:p>
          <a:p>
            <a:pPr>
              <a:spcAft>
                <a:spcPts val="800"/>
              </a:spcAft>
            </a:pPr>
            <a:r>
              <a:rPr lang="en-GB" sz="1600" i="1" u="sng" dirty="0">
                <a:effectLst/>
                <a:ea typeface="Calibri" panose="020F0502020204030204" pitchFamily="34" charset="0"/>
                <a:cs typeface="Times New Roman" panose="02020603050405020304" pitchFamily="18" charset="0"/>
              </a:rPr>
              <a:t>POMs cannot be requested using the Optometrist Referral to Pharmacy form.</a:t>
            </a:r>
            <a:endParaRPr lang="en-GB" sz="1600" dirty="0">
              <a:effectLst/>
              <a:ea typeface="Calibri" panose="020F0502020204030204" pitchFamily="34" charset="0"/>
              <a:cs typeface="Times New Roman" panose="02020603050405020304" pitchFamily="18" charset="0"/>
            </a:endParaRPr>
          </a:p>
          <a:p>
            <a:endParaRPr lang="en-GB" sz="2400" i="1" u="sng" dirty="0"/>
          </a:p>
        </p:txBody>
      </p:sp>
    </p:spTree>
    <p:extLst>
      <p:ext uri="{BB962C8B-B14F-4D97-AF65-F5344CB8AC3E}">
        <p14:creationId xmlns:p14="http://schemas.microsoft.com/office/powerpoint/2010/main" val="4219960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3EECA0E7-25B4-41AC-8C4D-BA080E33857D}"/>
              </a:ext>
            </a:extLst>
          </p:cNvPr>
          <p:cNvGraphicFramePr>
            <a:graphicFrameLocks noChangeAspect="1"/>
          </p:cNvGraphicFramePr>
          <p:nvPr/>
        </p:nvGraphicFramePr>
        <p:xfrm>
          <a:off x="529390" y="153988"/>
          <a:ext cx="8939464" cy="6548437"/>
        </p:xfrm>
        <a:graphic>
          <a:graphicData uri="http://schemas.openxmlformats.org/presentationml/2006/ole">
            <mc:AlternateContent xmlns:mc="http://schemas.openxmlformats.org/markup-compatibility/2006">
              <mc:Choice xmlns:v="urn:schemas-microsoft-com:vml" Requires="v">
                <p:oleObj name="Document" r:id="rId2" imgW="10085937" imgH="6548648" progId="Word.Document.12">
                  <p:embed/>
                </p:oleObj>
              </mc:Choice>
              <mc:Fallback>
                <p:oleObj name="Document" r:id="rId2" imgW="10085937" imgH="6548648" progId="Word.Document.12">
                  <p:embed/>
                  <p:pic>
                    <p:nvPicPr>
                      <p:cNvPr id="3" name="Object 2">
                        <a:extLst>
                          <a:ext uri="{FF2B5EF4-FFF2-40B4-BE49-F238E27FC236}">
                            <a16:creationId xmlns:a16="http://schemas.microsoft.com/office/drawing/2014/main" id="{3EECA0E7-25B4-41AC-8C4D-BA080E33857D}"/>
                          </a:ext>
                        </a:extLst>
                      </p:cNvPr>
                      <p:cNvPicPr/>
                      <p:nvPr/>
                    </p:nvPicPr>
                    <p:blipFill>
                      <a:blip r:embed="rId3"/>
                      <a:stretch>
                        <a:fillRect/>
                      </a:stretch>
                    </p:blipFill>
                    <p:spPr>
                      <a:xfrm>
                        <a:off x="529390" y="153988"/>
                        <a:ext cx="8939464" cy="6548437"/>
                      </a:xfrm>
                      <a:prstGeom prst="rect">
                        <a:avLst/>
                      </a:prstGeom>
                    </p:spPr>
                  </p:pic>
                </p:oleObj>
              </mc:Fallback>
            </mc:AlternateContent>
          </a:graphicData>
        </a:graphic>
      </p:graphicFrame>
    </p:spTree>
    <p:extLst>
      <p:ext uri="{BB962C8B-B14F-4D97-AF65-F5344CB8AC3E}">
        <p14:creationId xmlns:p14="http://schemas.microsoft.com/office/powerpoint/2010/main" val="211779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FB011D2F-B2C2-4AB1-821C-77E37BCF0FA0}"/>
              </a:ext>
            </a:extLst>
          </p:cNvPr>
          <p:cNvGraphicFramePr>
            <a:graphicFrameLocks noChangeAspect="1"/>
          </p:cNvGraphicFramePr>
          <p:nvPr/>
        </p:nvGraphicFramePr>
        <p:xfrm>
          <a:off x="2791328" y="0"/>
          <a:ext cx="5787188" cy="7688186"/>
        </p:xfrm>
        <a:graphic>
          <a:graphicData uri="http://schemas.openxmlformats.org/presentationml/2006/ole">
            <mc:AlternateContent xmlns:mc="http://schemas.openxmlformats.org/markup-compatibility/2006">
              <mc:Choice xmlns:v="urn:schemas-microsoft-com:vml" Requires="v">
                <p:oleObj name="Document" r:id="rId2" imgW="7345947" imgH="10193403" progId="Word.Document.12">
                  <p:embed/>
                </p:oleObj>
              </mc:Choice>
              <mc:Fallback>
                <p:oleObj name="Document" r:id="rId2" imgW="7345947" imgH="10193403" progId="Word.Document.12">
                  <p:embed/>
                  <p:pic>
                    <p:nvPicPr>
                      <p:cNvPr id="2" name="Object 1">
                        <a:extLst>
                          <a:ext uri="{FF2B5EF4-FFF2-40B4-BE49-F238E27FC236}">
                            <a16:creationId xmlns:a16="http://schemas.microsoft.com/office/drawing/2014/main" id="{FB011D2F-B2C2-4AB1-821C-77E37BCF0FA0}"/>
                          </a:ext>
                        </a:extLst>
                      </p:cNvPr>
                      <p:cNvPicPr/>
                      <p:nvPr/>
                    </p:nvPicPr>
                    <p:blipFill>
                      <a:blip r:embed="rId3"/>
                      <a:stretch>
                        <a:fillRect/>
                      </a:stretch>
                    </p:blipFill>
                    <p:spPr>
                      <a:xfrm>
                        <a:off x="2791328" y="0"/>
                        <a:ext cx="5787188" cy="7688186"/>
                      </a:xfrm>
                      <a:prstGeom prst="rect">
                        <a:avLst/>
                      </a:prstGeom>
                    </p:spPr>
                  </p:pic>
                </p:oleObj>
              </mc:Fallback>
            </mc:AlternateContent>
          </a:graphicData>
        </a:graphic>
      </p:graphicFrame>
    </p:spTree>
    <p:extLst>
      <p:ext uri="{BB962C8B-B14F-4D97-AF65-F5344CB8AC3E}">
        <p14:creationId xmlns:p14="http://schemas.microsoft.com/office/powerpoint/2010/main" val="3448444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A row of samples for medical testing">
            <a:extLst>
              <a:ext uri="{FF2B5EF4-FFF2-40B4-BE49-F238E27FC236}">
                <a16:creationId xmlns:a16="http://schemas.microsoft.com/office/drawing/2014/main" id="{64F9F6BC-3F0B-4850-856C-C1DB1C3B793E}"/>
              </a:ext>
            </a:extLst>
          </p:cNvPr>
          <p:cNvPicPr>
            <a:picLocks noChangeAspect="1"/>
          </p:cNvPicPr>
          <p:nvPr/>
        </p:nvPicPr>
        <p:blipFill rotWithShape="1">
          <a:blip r:embed="rId2"/>
          <a:srcRect l="1336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47CEE6F6-B474-44EE-9C1C-D52622C1FD08}"/>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dirty="0"/>
              <a:t>3) Long Term Conditions</a:t>
            </a:r>
            <a:endParaRPr lang="en-US" sz="4800" i="1" dirty="0"/>
          </a:p>
        </p:txBody>
      </p:sp>
      <p:sp>
        <p:nvSpPr>
          <p:cNvPr id="3" name="Text Placeholder 2">
            <a:extLst>
              <a:ext uri="{FF2B5EF4-FFF2-40B4-BE49-F238E27FC236}">
                <a16:creationId xmlns:a16="http://schemas.microsoft.com/office/drawing/2014/main" id="{E794E318-1881-433B-9BF2-904D1200E211}"/>
              </a:ext>
            </a:extLst>
          </p:cNvPr>
          <p:cNvSpPr>
            <a:spLocks noGrp="1"/>
          </p:cNvSpPr>
          <p:nvPr>
            <p:ph type="body" idx="1"/>
          </p:nvPr>
        </p:nvSpPr>
        <p:spPr>
          <a:xfrm>
            <a:off x="677335" y="4050831"/>
            <a:ext cx="4079721" cy="1096901"/>
          </a:xfrm>
        </p:spPr>
        <p:txBody>
          <a:bodyPr vert="horz" lIns="91440" tIns="45720" rIns="91440" bIns="45720" rtlCol="0" anchor="t">
            <a:normAutofit/>
          </a:bodyPr>
          <a:lstStyle/>
          <a:p>
            <a:pPr algn="r"/>
            <a:r>
              <a:rPr lang="en-US" sz="2400" i="1" u="sng" dirty="0"/>
              <a:t>(FP10 from GP)</a:t>
            </a:r>
          </a:p>
        </p:txBody>
      </p:sp>
    </p:spTree>
    <p:extLst>
      <p:ext uri="{BB962C8B-B14F-4D97-AF65-F5344CB8AC3E}">
        <p14:creationId xmlns:p14="http://schemas.microsoft.com/office/powerpoint/2010/main" val="3172498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A864-8765-4981-9249-3CF3EE381B39}"/>
              </a:ext>
            </a:extLst>
          </p:cNvPr>
          <p:cNvSpPr>
            <a:spLocks noGrp="1"/>
          </p:cNvSpPr>
          <p:nvPr>
            <p:ph type="title"/>
          </p:nvPr>
        </p:nvSpPr>
        <p:spPr/>
        <p:txBody>
          <a:bodyPr/>
          <a:lstStyle/>
          <a:p>
            <a:r>
              <a:rPr lang="en-GB" dirty="0"/>
              <a:t>Long Term Conditions</a:t>
            </a:r>
          </a:p>
        </p:txBody>
      </p:sp>
      <p:sp>
        <p:nvSpPr>
          <p:cNvPr id="3" name="Content Placeholder 2">
            <a:extLst>
              <a:ext uri="{FF2B5EF4-FFF2-40B4-BE49-F238E27FC236}">
                <a16:creationId xmlns:a16="http://schemas.microsoft.com/office/drawing/2014/main" id="{4B81C324-F891-4063-915A-769705E920D7}"/>
              </a:ext>
            </a:extLst>
          </p:cNvPr>
          <p:cNvSpPr>
            <a:spLocks noGrp="1"/>
          </p:cNvSpPr>
          <p:nvPr>
            <p:ph idx="1"/>
          </p:nvPr>
        </p:nvSpPr>
        <p:spPr>
          <a:xfrm>
            <a:off x="677334" y="1426385"/>
            <a:ext cx="8596668" cy="4393036"/>
          </a:xfrm>
        </p:spPr>
        <p:txBody>
          <a:bodyPr>
            <a:normAutofit/>
          </a:bodyPr>
          <a:lstStyle/>
          <a:p>
            <a:r>
              <a:rPr lang="en-GB" sz="1600" dirty="0">
                <a:effectLst/>
                <a:ea typeface="Calibri" panose="020F0502020204030204" pitchFamily="34" charset="0"/>
                <a:cs typeface="Times New Roman" panose="02020603050405020304" pitchFamily="18" charset="0"/>
              </a:rPr>
              <a:t>If the eye condition is secondary to a more general condition, then there is an exception from NHSE/I’s OTC &amp; DLCV policies, i.e. </a:t>
            </a:r>
            <a:r>
              <a:rPr lang="en-GB" sz="1600" i="1" u="sng" dirty="0">
                <a:effectLst/>
                <a:ea typeface="Calibri" panose="020F0502020204030204" pitchFamily="34" charset="0"/>
                <a:cs typeface="Times New Roman" panose="02020603050405020304" pitchFamily="18" charset="0"/>
              </a:rPr>
              <a:t>“Patients prescribed OTC products to treat an adverse effect or symptom of a more complex illness and/or prescription only medications should continue to have these products prescribed on the NHS.”</a:t>
            </a:r>
          </a:p>
          <a:p>
            <a:endParaRPr lang="en-GB" sz="1600" i="1" u="sng" dirty="0">
              <a:effectLst/>
              <a:ea typeface="Calibri" panose="020F0502020204030204" pitchFamily="34" charset="0"/>
              <a:cs typeface="Times New Roman" panose="02020603050405020304" pitchFamily="18" charset="0"/>
            </a:endParaRPr>
          </a:p>
          <a:p>
            <a:r>
              <a:rPr lang="en-GB" sz="1600" dirty="0">
                <a:effectLst/>
                <a:ea typeface="Calibri" panose="020F0502020204030204" pitchFamily="34" charset="0"/>
                <a:cs typeface="Times New Roman" panose="02020603050405020304" pitchFamily="18" charset="0"/>
              </a:rPr>
              <a:t>Staffordshire LOC and Primary Eyecare Services Ltd advise that CUES practitioners can use this exception (sparingly) in requests for repeat medicines from GPs, </a:t>
            </a:r>
            <a:r>
              <a:rPr lang="en-GB" sz="1600" b="1" i="1" dirty="0">
                <a:effectLst/>
                <a:ea typeface="Calibri" panose="020F0502020204030204" pitchFamily="34" charset="0"/>
                <a:cs typeface="Times New Roman" panose="02020603050405020304" pitchFamily="18" charset="0"/>
              </a:rPr>
              <a:t>quoting both the fact that this is a general exception from the OTC guidance, and quoting the underlined text – with the reason for this deviation</a:t>
            </a:r>
            <a:r>
              <a:rPr lang="en-GB" sz="1600" dirty="0">
                <a:effectLst/>
                <a:ea typeface="Calibri" panose="020F0502020204030204" pitchFamily="34" charset="0"/>
                <a:cs typeface="Times New Roman" panose="02020603050405020304" pitchFamily="18" charset="0"/>
              </a:rPr>
              <a:t>.  In so doing, this will help prevent your prescription requests from being bounced back.</a:t>
            </a:r>
            <a:endParaRPr lang="en-GB" sz="1600" i="1" u="sng" dirty="0"/>
          </a:p>
        </p:txBody>
      </p:sp>
    </p:spTree>
    <p:extLst>
      <p:ext uri="{BB962C8B-B14F-4D97-AF65-F5344CB8AC3E}">
        <p14:creationId xmlns:p14="http://schemas.microsoft.com/office/powerpoint/2010/main" val="1314434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A row of samples for medical testing">
            <a:extLst>
              <a:ext uri="{FF2B5EF4-FFF2-40B4-BE49-F238E27FC236}">
                <a16:creationId xmlns:a16="http://schemas.microsoft.com/office/drawing/2014/main" id="{64F9F6BC-3F0B-4850-856C-C1DB1C3B793E}"/>
              </a:ext>
            </a:extLst>
          </p:cNvPr>
          <p:cNvPicPr>
            <a:picLocks noChangeAspect="1"/>
          </p:cNvPicPr>
          <p:nvPr/>
        </p:nvPicPr>
        <p:blipFill rotWithShape="1">
          <a:blip r:embed="rId2"/>
          <a:srcRect l="1336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47CEE6F6-B474-44EE-9C1C-D52622C1FD08}"/>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r>
              <a:rPr lang="en-US" sz="4800" dirty="0"/>
              <a:t>4) IP Medicines</a:t>
            </a:r>
            <a:endParaRPr lang="en-US" sz="4800" i="1" dirty="0"/>
          </a:p>
        </p:txBody>
      </p:sp>
      <p:sp>
        <p:nvSpPr>
          <p:cNvPr id="3" name="Text Placeholder 2">
            <a:extLst>
              <a:ext uri="{FF2B5EF4-FFF2-40B4-BE49-F238E27FC236}">
                <a16:creationId xmlns:a16="http://schemas.microsoft.com/office/drawing/2014/main" id="{E794E318-1881-433B-9BF2-904D1200E211}"/>
              </a:ext>
            </a:extLst>
          </p:cNvPr>
          <p:cNvSpPr>
            <a:spLocks noGrp="1"/>
          </p:cNvSpPr>
          <p:nvPr>
            <p:ph type="body" idx="1"/>
          </p:nvPr>
        </p:nvSpPr>
        <p:spPr>
          <a:xfrm>
            <a:off x="677335" y="4050831"/>
            <a:ext cx="4079721" cy="1096901"/>
          </a:xfrm>
        </p:spPr>
        <p:txBody>
          <a:bodyPr vert="horz" lIns="91440" tIns="45720" rIns="91440" bIns="45720" rtlCol="0" anchor="t">
            <a:normAutofit/>
          </a:bodyPr>
          <a:lstStyle/>
          <a:p>
            <a:pPr algn="r"/>
            <a:r>
              <a:rPr lang="en-US" sz="2400" i="1" u="sng" dirty="0"/>
              <a:t>(FP10 from IP </a:t>
            </a:r>
            <a:r>
              <a:rPr lang="en-US" sz="2400" i="1" u="sng" dirty="0" err="1"/>
              <a:t>Optom</a:t>
            </a:r>
            <a:r>
              <a:rPr lang="en-US" sz="2400" i="1" u="sng" dirty="0"/>
              <a:t>)</a:t>
            </a:r>
          </a:p>
        </p:txBody>
      </p:sp>
    </p:spTree>
    <p:extLst>
      <p:ext uri="{BB962C8B-B14F-4D97-AF65-F5344CB8AC3E}">
        <p14:creationId xmlns:p14="http://schemas.microsoft.com/office/powerpoint/2010/main" val="231942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B2C-22F5-824A-B62F-4FACF611387A}"/>
              </a:ext>
            </a:extLst>
          </p:cNvPr>
          <p:cNvSpPr>
            <a:spLocks noGrp="1"/>
          </p:cNvSpPr>
          <p:nvPr>
            <p:ph type="title"/>
          </p:nvPr>
        </p:nvSpPr>
        <p:spPr>
          <a:xfrm>
            <a:off x="1690986" y="2937546"/>
            <a:ext cx="7766936" cy="982908"/>
          </a:xfrm>
        </p:spPr>
        <p:txBody>
          <a:bodyPr vert="horz" lIns="91440" tIns="45720" rIns="91440" bIns="45720" rtlCol="0" anchor="b">
            <a:normAutofit/>
          </a:bodyPr>
          <a:lstStyle/>
          <a:p>
            <a:pPr algn="ctr"/>
            <a:r>
              <a:rPr lang="en-US" sz="5400" dirty="0"/>
              <a:t>Housekeeping</a:t>
            </a:r>
          </a:p>
        </p:txBody>
      </p:sp>
    </p:spTree>
    <p:extLst>
      <p:ext uri="{BB962C8B-B14F-4D97-AF65-F5344CB8AC3E}">
        <p14:creationId xmlns:p14="http://schemas.microsoft.com/office/powerpoint/2010/main" val="1513978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A864-8765-4981-9249-3CF3EE381B39}"/>
              </a:ext>
            </a:extLst>
          </p:cNvPr>
          <p:cNvSpPr>
            <a:spLocks noGrp="1"/>
          </p:cNvSpPr>
          <p:nvPr>
            <p:ph type="title"/>
          </p:nvPr>
        </p:nvSpPr>
        <p:spPr/>
        <p:txBody>
          <a:bodyPr/>
          <a:lstStyle/>
          <a:p>
            <a:r>
              <a:rPr lang="en-GB" dirty="0"/>
              <a:t>IP Medicines</a:t>
            </a:r>
          </a:p>
        </p:txBody>
      </p:sp>
      <p:sp>
        <p:nvSpPr>
          <p:cNvPr id="3" name="Content Placeholder 2">
            <a:extLst>
              <a:ext uri="{FF2B5EF4-FFF2-40B4-BE49-F238E27FC236}">
                <a16:creationId xmlns:a16="http://schemas.microsoft.com/office/drawing/2014/main" id="{4B81C324-F891-4063-915A-769705E920D7}"/>
              </a:ext>
            </a:extLst>
          </p:cNvPr>
          <p:cNvSpPr>
            <a:spLocks noGrp="1"/>
          </p:cNvSpPr>
          <p:nvPr>
            <p:ph idx="1"/>
          </p:nvPr>
        </p:nvSpPr>
        <p:spPr>
          <a:xfrm>
            <a:off x="677334" y="1399753"/>
            <a:ext cx="8596668" cy="4393036"/>
          </a:xfrm>
        </p:spPr>
        <p:txBody>
          <a:bodyPr>
            <a:normAutofit/>
          </a:bodyPr>
          <a:lstStyle/>
          <a:p>
            <a:pPr>
              <a:spcAft>
                <a:spcPts val="800"/>
              </a:spcAft>
            </a:pPr>
            <a:r>
              <a:rPr lang="en-GB" sz="1600" dirty="0">
                <a:effectLst/>
                <a:ea typeface="Calibri" panose="020F0502020204030204" pitchFamily="34" charset="0"/>
                <a:cs typeface="Times New Roman" panose="02020603050405020304" pitchFamily="18" charset="0"/>
              </a:rPr>
              <a:t>The IP Formulary comprises an extended range of topical </a:t>
            </a:r>
            <a:r>
              <a:rPr lang="en-GB" sz="1600" dirty="0" err="1">
                <a:effectLst/>
                <a:ea typeface="Calibri" panose="020F0502020204030204" pitchFamily="34" charset="0"/>
                <a:cs typeface="Times New Roman" panose="02020603050405020304" pitchFamily="18" charset="0"/>
              </a:rPr>
              <a:t>antibacterials</a:t>
            </a:r>
            <a:r>
              <a:rPr lang="en-GB" sz="1600" dirty="0">
                <a:effectLst/>
                <a:ea typeface="Calibri" panose="020F0502020204030204" pitchFamily="34" charset="0"/>
                <a:cs typeface="Times New Roman" panose="02020603050405020304" pitchFamily="18" charset="0"/>
              </a:rPr>
              <a:t>, anti-</a:t>
            </a:r>
            <a:r>
              <a:rPr lang="en-GB" sz="1600" dirty="0" err="1">
                <a:effectLst/>
                <a:ea typeface="Calibri" panose="020F0502020204030204" pitchFamily="34" charset="0"/>
                <a:cs typeface="Times New Roman" panose="02020603050405020304" pitchFamily="18" charset="0"/>
              </a:rPr>
              <a:t>virals</a:t>
            </a:r>
            <a:r>
              <a:rPr lang="en-GB" sz="1600" dirty="0">
                <a:effectLst/>
                <a:ea typeface="Calibri" panose="020F0502020204030204" pitchFamily="34" charset="0"/>
                <a:cs typeface="Times New Roman" panose="02020603050405020304" pitchFamily="18" charset="0"/>
              </a:rPr>
              <a:t>, anti-allergy, steroids, antimuscarinic and NSAIDs, enabling IP optometrists to manage a broader scope of eye conditions under CUES.  </a:t>
            </a:r>
            <a:r>
              <a:rPr lang="en-GB" sz="1600" i="1" u="sng" dirty="0">
                <a:effectLst/>
                <a:ea typeface="Calibri" panose="020F0502020204030204" pitchFamily="34" charset="0"/>
                <a:cs typeface="Times New Roman" panose="02020603050405020304" pitchFamily="18" charset="0"/>
              </a:rPr>
              <a:t>Any community pharmacy can dispense to an FP10 from an IP </a:t>
            </a:r>
            <a:r>
              <a:rPr lang="en-GB" sz="1600" i="1" u="sng" dirty="0" err="1">
                <a:effectLst/>
                <a:ea typeface="Calibri" panose="020F0502020204030204" pitchFamily="34" charset="0"/>
                <a:cs typeface="Times New Roman" panose="02020603050405020304" pitchFamily="18" charset="0"/>
              </a:rPr>
              <a:t>optom</a:t>
            </a:r>
            <a:r>
              <a:rPr lang="en-GB" sz="1600" i="1" u="sng" dirty="0">
                <a:effectLst/>
                <a:ea typeface="Calibri" panose="020F0502020204030204" pitchFamily="34" charset="0"/>
                <a:cs typeface="Times New Roman" panose="02020603050405020304" pitchFamily="18" charset="0"/>
              </a:rPr>
              <a:t>.</a:t>
            </a:r>
            <a:endParaRPr lang="en-GB" sz="1600" dirty="0">
              <a:effectLst/>
              <a:ea typeface="Calibri" panose="020F0502020204030204" pitchFamily="34" charset="0"/>
              <a:cs typeface="Times New Roman" panose="02020603050405020304" pitchFamily="18" charset="0"/>
            </a:endParaRPr>
          </a:p>
          <a:p>
            <a:r>
              <a:rPr lang="en-GB" sz="1600" dirty="0">
                <a:effectLst/>
                <a:ea typeface="Calibri" panose="020F0502020204030204" pitchFamily="34" charset="0"/>
                <a:cs typeface="Times New Roman" panose="02020603050405020304" pitchFamily="18" charset="0"/>
              </a:rPr>
              <a:t>It is recommended that both IP and non-IP CUES practitioners utilise the College of Optometrist’s Clinical Management Guidelines (CMGs) ***</a:t>
            </a:r>
          </a:p>
          <a:p>
            <a:r>
              <a:rPr lang="en-GB" sz="1600" i="1" dirty="0">
                <a:effectLst/>
                <a:ea typeface="Calibri" panose="020F0502020204030204" pitchFamily="34" charset="0"/>
                <a:cs typeface="Times New Roman" panose="02020603050405020304" pitchFamily="18" charset="0"/>
              </a:rPr>
              <a:t>*** Clinical Management Guidelines (The College of Optometrists): </a:t>
            </a:r>
            <a:r>
              <a:rPr lang="en-GB" sz="1600" i="1" u="sng" dirty="0">
                <a:solidFill>
                  <a:srgbClr val="0000FF"/>
                </a:solidFill>
                <a:effectLst/>
                <a:ea typeface="Calibri" panose="020F0502020204030204" pitchFamily="34" charset="0"/>
                <a:cs typeface="Times New Roman" panose="02020603050405020304" pitchFamily="18" charset="0"/>
                <a:hlinkClick r:id="rId2"/>
              </a:rPr>
              <a:t>Clinical Management Guidelines (college-optometrists.org)</a:t>
            </a:r>
            <a:endParaRPr lang="en-GB" sz="1600" dirty="0">
              <a:effectLst/>
              <a:ea typeface="Calibri" panose="020F0502020204030204" pitchFamily="34" charset="0"/>
              <a:cs typeface="Times New Roman" panose="02020603050405020304" pitchFamily="18" charset="0"/>
            </a:endParaRPr>
          </a:p>
          <a:p>
            <a:endParaRPr lang="en-GB" sz="2000" i="1" u="sng" dirty="0"/>
          </a:p>
        </p:txBody>
      </p:sp>
    </p:spTree>
    <p:extLst>
      <p:ext uri="{BB962C8B-B14F-4D97-AF65-F5344CB8AC3E}">
        <p14:creationId xmlns:p14="http://schemas.microsoft.com/office/powerpoint/2010/main" val="1190299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E8B1-E7C5-4442-A686-E46BE6F7CEE2}"/>
              </a:ext>
            </a:extLst>
          </p:cNvPr>
          <p:cNvSpPr>
            <a:spLocks noGrp="1"/>
          </p:cNvSpPr>
          <p:nvPr>
            <p:ph type="title"/>
          </p:nvPr>
        </p:nvSpPr>
        <p:spPr/>
        <p:txBody>
          <a:bodyPr>
            <a:normAutofit/>
          </a:bodyPr>
          <a:lstStyle/>
          <a:p>
            <a:r>
              <a:rPr lang="en-GB" dirty="0"/>
              <a:t>IP</a:t>
            </a:r>
            <a:br>
              <a:rPr lang="en-GB" dirty="0"/>
            </a:br>
            <a:r>
              <a:rPr lang="en-GB" dirty="0"/>
              <a:t>Formulary</a:t>
            </a:r>
          </a:p>
        </p:txBody>
      </p:sp>
      <p:graphicFrame>
        <p:nvGraphicFramePr>
          <p:cNvPr id="6" name="Content Placeholder 5">
            <a:extLst>
              <a:ext uri="{FF2B5EF4-FFF2-40B4-BE49-F238E27FC236}">
                <a16:creationId xmlns:a16="http://schemas.microsoft.com/office/drawing/2014/main" id="{65C3851B-07F9-4497-AA12-4C128DC242EF}"/>
              </a:ext>
            </a:extLst>
          </p:cNvPr>
          <p:cNvGraphicFramePr>
            <a:graphicFrameLocks noGrp="1" noChangeAspect="1"/>
          </p:cNvGraphicFramePr>
          <p:nvPr>
            <p:ph idx="1"/>
          </p:nvPr>
        </p:nvGraphicFramePr>
        <p:xfrm>
          <a:off x="2585957" y="-3795297"/>
          <a:ext cx="7405096" cy="13470023"/>
        </p:xfrm>
        <a:graphic>
          <a:graphicData uri="http://schemas.openxmlformats.org/presentationml/2006/ole">
            <mc:AlternateContent xmlns:mc="http://schemas.openxmlformats.org/markup-compatibility/2006">
              <mc:Choice xmlns:v="urn:schemas-microsoft-com:vml" Requires="v">
                <p:oleObj name="Document" r:id="rId2" imgW="6164937" imgH="10290771" progId="Word.Document.12">
                  <p:embed/>
                </p:oleObj>
              </mc:Choice>
              <mc:Fallback>
                <p:oleObj name="Document" r:id="rId2" imgW="6164937" imgH="10290771" progId="Word.Document.12">
                  <p:embed/>
                  <p:pic>
                    <p:nvPicPr>
                      <p:cNvPr id="6" name="Content Placeholder 5">
                        <a:extLst>
                          <a:ext uri="{FF2B5EF4-FFF2-40B4-BE49-F238E27FC236}">
                            <a16:creationId xmlns:a16="http://schemas.microsoft.com/office/drawing/2014/main" id="{65C3851B-07F9-4497-AA12-4C128DC242EF}"/>
                          </a:ext>
                        </a:extLst>
                      </p:cNvPr>
                      <p:cNvPicPr/>
                      <p:nvPr/>
                    </p:nvPicPr>
                    <p:blipFill>
                      <a:blip r:embed="rId3"/>
                      <a:stretch>
                        <a:fillRect/>
                      </a:stretch>
                    </p:blipFill>
                    <p:spPr>
                      <a:xfrm>
                        <a:off x="2585957" y="-3795297"/>
                        <a:ext cx="7405096" cy="13470023"/>
                      </a:xfrm>
                      <a:prstGeom prst="rect">
                        <a:avLst/>
                      </a:prstGeom>
                    </p:spPr>
                  </p:pic>
                </p:oleObj>
              </mc:Fallback>
            </mc:AlternateContent>
          </a:graphicData>
        </a:graphic>
      </p:graphicFrame>
    </p:spTree>
    <p:extLst>
      <p:ext uri="{BB962C8B-B14F-4D97-AF65-F5344CB8AC3E}">
        <p14:creationId xmlns:p14="http://schemas.microsoft.com/office/powerpoint/2010/main" val="4162544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B2C-22F5-824A-B62F-4FACF611387A}"/>
              </a:ext>
            </a:extLst>
          </p:cNvPr>
          <p:cNvSpPr>
            <a:spLocks noGrp="1"/>
          </p:cNvSpPr>
          <p:nvPr>
            <p:ph type="title"/>
          </p:nvPr>
        </p:nvSpPr>
        <p:spPr>
          <a:xfrm>
            <a:off x="1673230" y="1646520"/>
            <a:ext cx="7766936" cy="2653836"/>
          </a:xfrm>
        </p:spPr>
        <p:txBody>
          <a:bodyPr vert="horz" lIns="91440" tIns="45720" rIns="91440" bIns="45720" rtlCol="0" anchor="ctr">
            <a:normAutofit/>
          </a:bodyPr>
          <a:lstStyle/>
          <a:p>
            <a:pPr algn="ctr"/>
            <a:r>
              <a:rPr lang="en-US" sz="5400" dirty="0"/>
              <a:t>Case Histories</a:t>
            </a:r>
            <a:br>
              <a:rPr lang="en-US" sz="5400" dirty="0"/>
            </a:br>
            <a:endParaRPr lang="en-US" sz="1800" dirty="0"/>
          </a:p>
        </p:txBody>
      </p:sp>
    </p:spTree>
    <p:extLst>
      <p:ext uri="{BB962C8B-B14F-4D97-AF65-F5344CB8AC3E}">
        <p14:creationId xmlns:p14="http://schemas.microsoft.com/office/powerpoint/2010/main" val="2189260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804D-5667-4840-89DD-8F7B830D9A22}"/>
              </a:ext>
            </a:extLst>
          </p:cNvPr>
          <p:cNvSpPr>
            <a:spLocks noGrp="1"/>
          </p:cNvSpPr>
          <p:nvPr>
            <p:ph type="title"/>
          </p:nvPr>
        </p:nvSpPr>
        <p:spPr>
          <a:xfrm>
            <a:off x="677334" y="609600"/>
            <a:ext cx="8596668" cy="1320800"/>
          </a:xfrm>
        </p:spPr>
        <p:txBody>
          <a:bodyPr>
            <a:normAutofit/>
          </a:bodyPr>
          <a:lstStyle/>
          <a:p>
            <a:r>
              <a:rPr lang="en-GB" dirty="0"/>
              <a:t>Case History (1)</a:t>
            </a:r>
          </a:p>
        </p:txBody>
      </p:sp>
      <p:graphicFrame>
        <p:nvGraphicFramePr>
          <p:cNvPr id="24" name="Content Placeholder 2">
            <a:extLst>
              <a:ext uri="{FF2B5EF4-FFF2-40B4-BE49-F238E27FC236}">
                <a16:creationId xmlns:a16="http://schemas.microsoft.com/office/drawing/2014/main" id="{1ABFC502-542D-4CAD-BDEC-F815DFCCA34C}"/>
              </a:ext>
            </a:extLst>
          </p:cNvPr>
          <p:cNvGraphicFramePr>
            <a:graphicFrameLocks noGrp="1"/>
          </p:cNvGraphicFramePr>
          <p:nvPr>
            <p:ph idx="1"/>
            <p:extLst>
              <p:ext uri="{D42A27DB-BD31-4B8C-83A1-F6EECF244321}">
                <p14:modId xmlns:p14="http://schemas.microsoft.com/office/powerpoint/2010/main" val="774417775"/>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3271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DE04D-827A-401C-9130-0F5B7658202C}"/>
              </a:ext>
            </a:extLst>
          </p:cNvPr>
          <p:cNvSpPr>
            <a:spLocks noGrp="1"/>
          </p:cNvSpPr>
          <p:nvPr>
            <p:ph type="title"/>
          </p:nvPr>
        </p:nvSpPr>
        <p:spPr>
          <a:xfrm>
            <a:off x="652481" y="1382486"/>
            <a:ext cx="3547581" cy="4093028"/>
          </a:xfrm>
        </p:spPr>
        <p:txBody>
          <a:bodyPr anchor="ctr">
            <a:normAutofit/>
          </a:bodyPr>
          <a:lstStyle/>
          <a:p>
            <a:r>
              <a:rPr lang="en-GB" sz="4400"/>
              <a:t>Case History (1)</a:t>
            </a:r>
          </a:p>
        </p:txBody>
      </p:sp>
      <p:graphicFrame>
        <p:nvGraphicFramePr>
          <p:cNvPr id="5" name="Content Placeholder 2">
            <a:extLst>
              <a:ext uri="{FF2B5EF4-FFF2-40B4-BE49-F238E27FC236}">
                <a16:creationId xmlns:a16="http://schemas.microsoft.com/office/drawing/2014/main" id="{5CA652D2-A991-49DF-BFAD-BEEB01EBDC7D}"/>
              </a:ext>
            </a:extLst>
          </p:cNvPr>
          <p:cNvGraphicFramePr>
            <a:graphicFrameLocks noGrp="1"/>
          </p:cNvGraphicFramePr>
          <p:nvPr>
            <p:ph idx="1"/>
            <p:extLst>
              <p:ext uri="{D42A27DB-BD31-4B8C-83A1-F6EECF244321}">
                <p14:modId xmlns:p14="http://schemas.microsoft.com/office/powerpoint/2010/main" val="113088218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159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804D-5667-4840-89DD-8F7B830D9A22}"/>
              </a:ext>
            </a:extLst>
          </p:cNvPr>
          <p:cNvSpPr>
            <a:spLocks noGrp="1"/>
          </p:cNvSpPr>
          <p:nvPr>
            <p:ph type="title"/>
          </p:nvPr>
        </p:nvSpPr>
        <p:spPr>
          <a:xfrm>
            <a:off x="677334" y="609600"/>
            <a:ext cx="8596668" cy="1320800"/>
          </a:xfrm>
        </p:spPr>
        <p:txBody>
          <a:bodyPr>
            <a:normAutofit/>
          </a:bodyPr>
          <a:lstStyle/>
          <a:p>
            <a:r>
              <a:rPr lang="en-GB" dirty="0"/>
              <a:t>Case History (2)</a:t>
            </a:r>
          </a:p>
        </p:txBody>
      </p:sp>
      <p:graphicFrame>
        <p:nvGraphicFramePr>
          <p:cNvPr id="24" name="Content Placeholder 2">
            <a:extLst>
              <a:ext uri="{FF2B5EF4-FFF2-40B4-BE49-F238E27FC236}">
                <a16:creationId xmlns:a16="http://schemas.microsoft.com/office/drawing/2014/main" id="{1ABFC502-542D-4CAD-BDEC-F815DFCCA34C}"/>
              </a:ext>
            </a:extLst>
          </p:cNvPr>
          <p:cNvGraphicFramePr>
            <a:graphicFrameLocks noGrp="1"/>
          </p:cNvGraphicFramePr>
          <p:nvPr>
            <p:ph idx="1"/>
            <p:extLst>
              <p:ext uri="{D42A27DB-BD31-4B8C-83A1-F6EECF244321}">
                <p14:modId xmlns:p14="http://schemas.microsoft.com/office/powerpoint/2010/main" val="1235901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380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DE04D-827A-401C-9130-0F5B7658202C}"/>
              </a:ext>
            </a:extLst>
          </p:cNvPr>
          <p:cNvSpPr>
            <a:spLocks noGrp="1"/>
          </p:cNvSpPr>
          <p:nvPr>
            <p:ph type="title"/>
          </p:nvPr>
        </p:nvSpPr>
        <p:spPr>
          <a:xfrm>
            <a:off x="652481" y="1382486"/>
            <a:ext cx="3547581" cy="4093028"/>
          </a:xfrm>
        </p:spPr>
        <p:txBody>
          <a:bodyPr anchor="ctr">
            <a:normAutofit/>
          </a:bodyPr>
          <a:lstStyle/>
          <a:p>
            <a:r>
              <a:rPr lang="en-GB" sz="4400" dirty="0"/>
              <a:t>Case History (2)</a:t>
            </a:r>
          </a:p>
        </p:txBody>
      </p:sp>
      <p:graphicFrame>
        <p:nvGraphicFramePr>
          <p:cNvPr id="5" name="Content Placeholder 2">
            <a:extLst>
              <a:ext uri="{FF2B5EF4-FFF2-40B4-BE49-F238E27FC236}">
                <a16:creationId xmlns:a16="http://schemas.microsoft.com/office/drawing/2014/main" id="{5CA652D2-A991-49DF-BFAD-BEEB01EBDC7D}"/>
              </a:ext>
            </a:extLst>
          </p:cNvPr>
          <p:cNvGraphicFramePr>
            <a:graphicFrameLocks noGrp="1"/>
          </p:cNvGraphicFramePr>
          <p:nvPr>
            <p:ph idx="1"/>
            <p:extLst>
              <p:ext uri="{D42A27DB-BD31-4B8C-83A1-F6EECF244321}">
                <p14:modId xmlns:p14="http://schemas.microsoft.com/office/powerpoint/2010/main" val="405476729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0179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804D-5667-4840-89DD-8F7B830D9A22}"/>
              </a:ext>
            </a:extLst>
          </p:cNvPr>
          <p:cNvSpPr>
            <a:spLocks noGrp="1"/>
          </p:cNvSpPr>
          <p:nvPr>
            <p:ph type="title"/>
          </p:nvPr>
        </p:nvSpPr>
        <p:spPr>
          <a:xfrm>
            <a:off x="677334" y="609600"/>
            <a:ext cx="8596668" cy="1320800"/>
          </a:xfrm>
        </p:spPr>
        <p:txBody>
          <a:bodyPr>
            <a:normAutofit/>
          </a:bodyPr>
          <a:lstStyle/>
          <a:p>
            <a:r>
              <a:rPr lang="en-GB" dirty="0"/>
              <a:t>Case History (3)</a:t>
            </a:r>
          </a:p>
        </p:txBody>
      </p:sp>
      <p:graphicFrame>
        <p:nvGraphicFramePr>
          <p:cNvPr id="24" name="Content Placeholder 2">
            <a:extLst>
              <a:ext uri="{FF2B5EF4-FFF2-40B4-BE49-F238E27FC236}">
                <a16:creationId xmlns:a16="http://schemas.microsoft.com/office/drawing/2014/main" id="{1ABFC502-542D-4CAD-BDEC-F815DFCCA34C}"/>
              </a:ext>
            </a:extLst>
          </p:cNvPr>
          <p:cNvGraphicFramePr>
            <a:graphicFrameLocks noGrp="1"/>
          </p:cNvGraphicFramePr>
          <p:nvPr>
            <p:ph idx="1"/>
            <p:extLst>
              <p:ext uri="{D42A27DB-BD31-4B8C-83A1-F6EECF244321}">
                <p14:modId xmlns:p14="http://schemas.microsoft.com/office/powerpoint/2010/main" val="325324926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031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DE04D-827A-401C-9130-0F5B7658202C}"/>
              </a:ext>
            </a:extLst>
          </p:cNvPr>
          <p:cNvSpPr>
            <a:spLocks noGrp="1"/>
          </p:cNvSpPr>
          <p:nvPr>
            <p:ph type="title"/>
          </p:nvPr>
        </p:nvSpPr>
        <p:spPr>
          <a:xfrm>
            <a:off x="652481" y="1382486"/>
            <a:ext cx="3547581" cy="4093028"/>
          </a:xfrm>
        </p:spPr>
        <p:txBody>
          <a:bodyPr anchor="ctr">
            <a:normAutofit/>
          </a:bodyPr>
          <a:lstStyle/>
          <a:p>
            <a:r>
              <a:rPr lang="en-GB" sz="4400" dirty="0"/>
              <a:t>Case History (3)</a:t>
            </a:r>
          </a:p>
        </p:txBody>
      </p:sp>
      <p:graphicFrame>
        <p:nvGraphicFramePr>
          <p:cNvPr id="5" name="Content Placeholder 2">
            <a:extLst>
              <a:ext uri="{FF2B5EF4-FFF2-40B4-BE49-F238E27FC236}">
                <a16:creationId xmlns:a16="http://schemas.microsoft.com/office/drawing/2014/main" id="{5CA652D2-A991-49DF-BFAD-BEEB01EBDC7D}"/>
              </a:ext>
            </a:extLst>
          </p:cNvPr>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3960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804D-5667-4840-89DD-8F7B830D9A22}"/>
              </a:ext>
            </a:extLst>
          </p:cNvPr>
          <p:cNvSpPr>
            <a:spLocks noGrp="1"/>
          </p:cNvSpPr>
          <p:nvPr>
            <p:ph type="title"/>
          </p:nvPr>
        </p:nvSpPr>
        <p:spPr>
          <a:xfrm>
            <a:off x="677334" y="609600"/>
            <a:ext cx="8596668" cy="1320800"/>
          </a:xfrm>
        </p:spPr>
        <p:txBody>
          <a:bodyPr>
            <a:normAutofit/>
          </a:bodyPr>
          <a:lstStyle/>
          <a:p>
            <a:r>
              <a:rPr lang="en-GB" dirty="0"/>
              <a:t>Case History (4)</a:t>
            </a:r>
          </a:p>
        </p:txBody>
      </p:sp>
      <p:graphicFrame>
        <p:nvGraphicFramePr>
          <p:cNvPr id="24" name="Content Placeholder 2">
            <a:extLst>
              <a:ext uri="{FF2B5EF4-FFF2-40B4-BE49-F238E27FC236}">
                <a16:creationId xmlns:a16="http://schemas.microsoft.com/office/drawing/2014/main" id="{1ABFC502-542D-4CAD-BDEC-F815DFCCA34C}"/>
              </a:ext>
            </a:extLst>
          </p:cNvPr>
          <p:cNvGraphicFramePr>
            <a:graphicFrameLocks noGrp="1"/>
          </p:cNvGraphicFramePr>
          <p:nvPr>
            <p:ph idx="1"/>
            <p:extLst>
              <p:ext uri="{D42A27DB-BD31-4B8C-83A1-F6EECF244321}">
                <p14:modId xmlns:p14="http://schemas.microsoft.com/office/powerpoint/2010/main" val="725164230"/>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23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68324-FB0B-2240-B081-4B1CBD00F05E}"/>
              </a:ext>
            </a:extLst>
          </p:cNvPr>
          <p:cNvSpPr>
            <a:spLocks noGrp="1"/>
          </p:cNvSpPr>
          <p:nvPr>
            <p:ph type="title"/>
          </p:nvPr>
        </p:nvSpPr>
        <p:spPr/>
        <p:txBody>
          <a:bodyPr/>
          <a:lstStyle/>
          <a:p>
            <a:r>
              <a:rPr lang="en-US" dirty="0"/>
              <a:t>CCG areas currently covered by CUES</a:t>
            </a:r>
          </a:p>
        </p:txBody>
      </p:sp>
      <p:sp>
        <p:nvSpPr>
          <p:cNvPr id="3" name="Content Placeholder 2">
            <a:extLst>
              <a:ext uri="{FF2B5EF4-FFF2-40B4-BE49-F238E27FC236}">
                <a16:creationId xmlns:a16="http://schemas.microsoft.com/office/drawing/2014/main" id="{D1088626-8FEE-2044-B847-D85CD5B4F524}"/>
              </a:ext>
            </a:extLst>
          </p:cNvPr>
          <p:cNvSpPr>
            <a:spLocks noGrp="1"/>
          </p:cNvSpPr>
          <p:nvPr>
            <p:ph idx="1"/>
          </p:nvPr>
        </p:nvSpPr>
        <p:spPr>
          <a:xfrm>
            <a:off x="677334" y="1536569"/>
            <a:ext cx="8596668" cy="4504793"/>
          </a:xfrm>
        </p:spPr>
        <p:txBody>
          <a:bodyPr>
            <a:normAutofit lnSpcReduction="10000"/>
          </a:bodyPr>
          <a:lstStyle/>
          <a:p>
            <a:r>
              <a:rPr lang="en-GB" dirty="0"/>
              <a:t>North Staffordshire</a:t>
            </a:r>
          </a:p>
          <a:p>
            <a:r>
              <a:rPr lang="en-GB" dirty="0"/>
              <a:t>Stoke on Trent</a:t>
            </a:r>
          </a:p>
          <a:p>
            <a:r>
              <a:rPr lang="en-GB" dirty="0"/>
              <a:t>Stafford and Surrounds</a:t>
            </a:r>
          </a:p>
          <a:p>
            <a:r>
              <a:rPr lang="en-GB" dirty="0"/>
              <a:t>Cannock Chase</a:t>
            </a:r>
          </a:p>
          <a:p>
            <a:r>
              <a:rPr lang="en-GB" dirty="0"/>
              <a:t>South East Staffordshire and </a:t>
            </a:r>
            <a:r>
              <a:rPr lang="en-GB" dirty="0" err="1"/>
              <a:t>Seisdon</a:t>
            </a:r>
            <a:endParaRPr lang="en-GB" dirty="0"/>
          </a:p>
          <a:p>
            <a:endParaRPr lang="en-GB" dirty="0"/>
          </a:p>
          <a:p>
            <a:r>
              <a:rPr lang="en-GB" dirty="0"/>
              <a:t>Neighbouring areas that also have the service</a:t>
            </a:r>
          </a:p>
          <a:p>
            <a:pPr lvl="1"/>
            <a:r>
              <a:rPr lang="en-GB" dirty="0"/>
              <a:t>Cheshire</a:t>
            </a:r>
          </a:p>
          <a:p>
            <a:pPr lvl="1"/>
            <a:r>
              <a:rPr lang="en-GB" dirty="0"/>
              <a:t>Black Country</a:t>
            </a:r>
          </a:p>
          <a:p>
            <a:pPr lvl="1"/>
            <a:r>
              <a:rPr lang="en-GB" dirty="0"/>
              <a:t>Derbyshire</a:t>
            </a:r>
          </a:p>
          <a:p>
            <a:pPr lvl="1"/>
            <a:r>
              <a:rPr lang="en-GB" dirty="0"/>
              <a:t>Worcestershire</a:t>
            </a:r>
          </a:p>
          <a:p>
            <a:pPr lvl="1"/>
            <a:r>
              <a:rPr lang="en-GB" dirty="0"/>
              <a:t>Wolverhampton</a:t>
            </a:r>
          </a:p>
        </p:txBody>
      </p:sp>
    </p:spTree>
    <p:extLst>
      <p:ext uri="{BB962C8B-B14F-4D97-AF65-F5344CB8AC3E}">
        <p14:creationId xmlns:p14="http://schemas.microsoft.com/office/powerpoint/2010/main" val="1676030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DE04D-827A-401C-9130-0F5B7658202C}"/>
              </a:ext>
            </a:extLst>
          </p:cNvPr>
          <p:cNvSpPr>
            <a:spLocks noGrp="1"/>
          </p:cNvSpPr>
          <p:nvPr>
            <p:ph type="title"/>
          </p:nvPr>
        </p:nvSpPr>
        <p:spPr>
          <a:xfrm>
            <a:off x="652481" y="1382486"/>
            <a:ext cx="3547581" cy="4093028"/>
          </a:xfrm>
        </p:spPr>
        <p:txBody>
          <a:bodyPr anchor="ctr">
            <a:normAutofit/>
          </a:bodyPr>
          <a:lstStyle/>
          <a:p>
            <a:r>
              <a:rPr lang="en-GB" sz="4400" dirty="0"/>
              <a:t>Case History (4)</a:t>
            </a:r>
          </a:p>
        </p:txBody>
      </p:sp>
      <p:graphicFrame>
        <p:nvGraphicFramePr>
          <p:cNvPr id="5" name="Content Placeholder 2">
            <a:extLst>
              <a:ext uri="{FF2B5EF4-FFF2-40B4-BE49-F238E27FC236}">
                <a16:creationId xmlns:a16="http://schemas.microsoft.com/office/drawing/2014/main" id="{5CA652D2-A991-49DF-BFAD-BEEB01EBDC7D}"/>
              </a:ext>
            </a:extLst>
          </p:cNvPr>
          <p:cNvGraphicFramePr>
            <a:graphicFrameLocks noGrp="1"/>
          </p:cNvGraphicFramePr>
          <p:nvPr>
            <p:ph idx="1"/>
            <p:extLst>
              <p:ext uri="{D42A27DB-BD31-4B8C-83A1-F6EECF244321}">
                <p14:modId xmlns:p14="http://schemas.microsoft.com/office/powerpoint/2010/main" val="30125734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90291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E8B1-E7C5-4442-A686-E46BE6F7CEE2}"/>
              </a:ext>
            </a:extLst>
          </p:cNvPr>
          <p:cNvSpPr>
            <a:spLocks noGrp="1"/>
          </p:cNvSpPr>
          <p:nvPr>
            <p:ph type="title"/>
          </p:nvPr>
        </p:nvSpPr>
        <p:spPr/>
        <p:txBody>
          <a:bodyPr>
            <a:normAutofit fontScale="90000"/>
          </a:bodyPr>
          <a:lstStyle/>
          <a:p>
            <a:r>
              <a:rPr lang="en-GB" dirty="0"/>
              <a:t>CUES </a:t>
            </a:r>
            <a:br>
              <a:rPr lang="en-GB" dirty="0"/>
            </a:br>
            <a:r>
              <a:rPr lang="en-GB" dirty="0"/>
              <a:t>Medicines </a:t>
            </a:r>
            <a:br>
              <a:rPr lang="en-GB" dirty="0"/>
            </a:br>
            <a:r>
              <a:rPr lang="en-GB" dirty="0"/>
              <a:t>Supply</a:t>
            </a:r>
            <a:br>
              <a:rPr lang="en-GB" dirty="0"/>
            </a:br>
            <a:r>
              <a:rPr lang="en-GB" dirty="0"/>
              <a:t>Table</a:t>
            </a:r>
          </a:p>
        </p:txBody>
      </p:sp>
      <p:graphicFrame>
        <p:nvGraphicFramePr>
          <p:cNvPr id="5" name="Content Placeholder 4">
            <a:extLst>
              <a:ext uri="{FF2B5EF4-FFF2-40B4-BE49-F238E27FC236}">
                <a16:creationId xmlns:a16="http://schemas.microsoft.com/office/drawing/2014/main" id="{F2C99AB4-571C-4EFA-B45E-EF0FF6E50521}"/>
              </a:ext>
            </a:extLst>
          </p:cNvPr>
          <p:cNvGraphicFramePr>
            <a:graphicFrameLocks noGrp="1" noChangeAspect="1"/>
          </p:cNvGraphicFramePr>
          <p:nvPr>
            <p:ph idx="1"/>
          </p:nvPr>
        </p:nvGraphicFramePr>
        <p:xfrm>
          <a:off x="677863" y="2160588"/>
          <a:ext cx="8596312" cy="3881437"/>
        </p:xfrm>
        <a:graphic>
          <a:graphicData uri="http://schemas.openxmlformats.org/presentationml/2006/ole">
            <mc:AlternateContent xmlns:mc="http://schemas.openxmlformats.org/markup-compatibility/2006">
              <mc:Choice xmlns:v="urn:schemas-microsoft-com:vml" Requires="v">
                <p:oleObj name="Bitmap Image" r:id="rId2" imgW="0" imgH="0" progId="Paint.Picture">
                  <p:embed/>
                </p:oleObj>
              </mc:Choice>
              <mc:Fallback>
                <p:oleObj name="Bitmap Image" r:id="rId2" imgW="0" imgH="0" progId="Paint.Picture">
                  <p:embed/>
                  <p:pic>
                    <p:nvPicPr>
                      <p:cNvPr id="5" name="Content Placeholder 4">
                        <a:extLst>
                          <a:ext uri="{FF2B5EF4-FFF2-40B4-BE49-F238E27FC236}">
                            <a16:creationId xmlns:a16="http://schemas.microsoft.com/office/drawing/2014/main" id="{F2C99AB4-571C-4EFA-B45E-EF0FF6E50521}"/>
                          </a:ext>
                        </a:extLst>
                      </p:cNvPr>
                      <p:cNvPicPr/>
                      <p:nvPr/>
                    </p:nvPicPr>
                    <p:blipFill/>
                    <p:spPr>
                      <a:xfrm>
                        <a:off x="677863" y="2160588"/>
                        <a:ext cx="8596312" cy="38814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6F0FBB02-7C94-4D97-8110-2C715755BAF8}"/>
              </a:ext>
            </a:extLst>
          </p:cNvPr>
          <p:cNvGraphicFramePr>
            <a:graphicFrameLocks noChangeAspect="1"/>
          </p:cNvGraphicFramePr>
          <p:nvPr/>
        </p:nvGraphicFramePr>
        <p:xfrm>
          <a:off x="3573379" y="83086"/>
          <a:ext cx="5243543" cy="6955388"/>
        </p:xfrm>
        <a:graphic>
          <a:graphicData uri="http://schemas.openxmlformats.org/presentationml/2006/ole">
            <mc:AlternateContent xmlns:mc="http://schemas.openxmlformats.org/markup-compatibility/2006">
              <mc:Choice xmlns:v="urn:schemas-microsoft-com:vml" Requires="v">
                <p:oleObj name="Document" r:id="rId3" imgW="6645116" imgH="8813655" progId="Word.Document.12">
                  <p:embed/>
                </p:oleObj>
              </mc:Choice>
              <mc:Fallback>
                <p:oleObj name="Document" r:id="rId3" imgW="6645116" imgH="8813655" progId="Word.Document.12">
                  <p:embed/>
                  <p:pic>
                    <p:nvPicPr>
                      <p:cNvPr id="8" name="Object 7">
                        <a:extLst>
                          <a:ext uri="{FF2B5EF4-FFF2-40B4-BE49-F238E27FC236}">
                            <a16:creationId xmlns:a16="http://schemas.microsoft.com/office/drawing/2014/main" id="{6F0FBB02-7C94-4D97-8110-2C715755BAF8}"/>
                          </a:ext>
                        </a:extLst>
                      </p:cNvPr>
                      <p:cNvPicPr/>
                      <p:nvPr/>
                    </p:nvPicPr>
                    <p:blipFill>
                      <a:blip r:embed="rId4"/>
                      <a:stretch>
                        <a:fillRect/>
                      </a:stretch>
                    </p:blipFill>
                    <p:spPr>
                      <a:xfrm>
                        <a:off x="3573379" y="83086"/>
                        <a:ext cx="5243543" cy="6955388"/>
                      </a:xfrm>
                      <a:prstGeom prst="rect">
                        <a:avLst/>
                      </a:prstGeom>
                    </p:spPr>
                  </p:pic>
                </p:oleObj>
              </mc:Fallback>
            </mc:AlternateContent>
          </a:graphicData>
        </a:graphic>
      </p:graphicFrame>
    </p:spTree>
    <p:extLst>
      <p:ext uri="{BB962C8B-B14F-4D97-AF65-F5344CB8AC3E}">
        <p14:creationId xmlns:p14="http://schemas.microsoft.com/office/powerpoint/2010/main" val="3347650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B2C-22F5-824A-B62F-4FACF611387A}"/>
              </a:ext>
            </a:extLst>
          </p:cNvPr>
          <p:cNvSpPr>
            <a:spLocks noGrp="1"/>
          </p:cNvSpPr>
          <p:nvPr>
            <p:ph type="title"/>
          </p:nvPr>
        </p:nvSpPr>
        <p:spPr>
          <a:xfrm>
            <a:off x="1673231" y="1259840"/>
            <a:ext cx="7766936" cy="4023360"/>
          </a:xfrm>
        </p:spPr>
        <p:txBody>
          <a:bodyPr vert="horz" lIns="91440" tIns="45720" rIns="91440" bIns="45720" rtlCol="0" anchor="ctr">
            <a:normAutofit fontScale="90000"/>
          </a:bodyPr>
          <a:lstStyle/>
          <a:p>
            <a:pPr algn="ctr">
              <a:spcAft>
                <a:spcPts val="600"/>
              </a:spcAft>
            </a:pPr>
            <a:r>
              <a:rPr lang="en-US" sz="5400" dirty="0"/>
              <a:t>CUES – Remote Consultations</a:t>
            </a:r>
            <a:br>
              <a:rPr lang="en-US" sz="5400" dirty="0"/>
            </a:br>
            <a:br>
              <a:rPr lang="en-US" sz="5400" dirty="0"/>
            </a:br>
            <a:br>
              <a:rPr lang="en-US" sz="2200" dirty="0"/>
            </a:br>
            <a:r>
              <a:rPr lang="en-US" sz="2700" dirty="0"/>
              <a:t>Irfan Razvi </a:t>
            </a:r>
            <a:br>
              <a:rPr lang="en-US" sz="2000" dirty="0"/>
            </a:br>
            <a:r>
              <a:rPr lang="en-US" sz="2000" dirty="0"/>
              <a:t>Chairman and Independent Optometrist</a:t>
            </a:r>
            <a:br>
              <a:rPr lang="en-US" sz="2000" dirty="0"/>
            </a:br>
            <a:r>
              <a:rPr lang="en-US" sz="2400" b="1" dirty="0"/>
              <a:t>Staffordshire Local Optical Committee</a:t>
            </a:r>
            <a:br>
              <a:rPr lang="en-US" sz="1600" dirty="0"/>
            </a:br>
            <a:br>
              <a:rPr lang="en-US" sz="1600" dirty="0"/>
            </a:br>
            <a:endParaRPr lang="en-US" sz="1600" dirty="0"/>
          </a:p>
        </p:txBody>
      </p:sp>
    </p:spTree>
    <p:extLst>
      <p:ext uri="{BB962C8B-B14F-4D97-AF65-F5344CB8AC3E}">
        <p14:creationId xmlns:p14="http://schemas.microsoft.com/office/powerpoint/2010/main" val="2509222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A5170-EEFE-46E7-8837-DC6CA792FDC9}"/>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A3055EAC-4BBC-4F83-86E4-F1F1F1784805}"/>
              </a:ext>
            </a:extLst>
          </p:cNvPr>
          <p:cNvSpPr>
            <a:spLocks noGrp="1"/>
          </p:cNvSpPr>
          <p:nvPr>
            <p:ph idx="1"/>
          </p:nvPr>
        </p:nvSpPr>
        <p:spPr>
          <a:xfrm>
            <a:off x="1057299" y="1587500"/>
            <a:ext cx="8825659" cy="3683000"/>
          </a:xfrm>
        </p:spPr>
        <p:txBody>
          <a:bodyPr>
            <a:normAutofit lnSpcReduction="10000"/>
          </a:bodyPr>
          <a:lstStyle/>
          <a:p>
            <a:pPr marL="0" indent="0">
              <a:buNone/>
            </a:pPr>
            <a:endParaRPr lang="en-GB" sz="2000" dirty="0"/>
          </a:p>
          <a:p>
            <a:r>
              <a:rPr lang="en-GB" sz="2000" dirty="0"/>
              <a:t>Background and Types of Tele-medicine</a:t>
            </a:r>
          </a:p>
          <a:p>
            <a:pPr marL="0" indent="0">
              <a:buNone/>
            </a:pPr>
            <a:endParaRPr lang="en-GB" sz="2000" dirty="0"/>
          </a:p>
          <a:p>
            <a:r>
              <a:rPr lang="en-GB" sz="2000" dirty="0"/>
              <a:t>Application to CUES (COVID-19) &amp; useful links</a:t>
            </a:r>
          </a:p>
          <a:p>
            <a:pPr marL="0" indent="0">
              <a:buNone/>
            </a:pPr>
            <a:endParaRPr lang="en-GB" sz="2000" dirty="0"/>
          </a:p>
          <a:p>
            <a:r>
              <a:rPr lang="en-GB" sz="2000" dirty="0"/>
              <a:t>Future of Remote consultations</a:t>
            </a:r>
          </a:p>
          <a:p>
            <a:pPr marL="0" indent="0">
              <a:buNone/>
            </a:pPr>
            <a:endParaRPr lang="en-GB" dirty="0"/>
          </a:p>
          <a:p>
            <a:pPr marL="0" indent="0" algn="r">
              <a:buNone/>
            </a:pPr>
            <a:endParaRPr lang="en-GB" dirty="0"/>
          </a:p>
          <a:p>
            <a:pPr marL="0" indent="0" algn="r">
              <a:buNone/>
            </a:pPr>
            <a:r>
              <a:rPr lang="en-GB" dirty="0"/>
              <a:t>IR</a:t>
            </a:r>
          </a:p>
        </p:txBody>
      </p:sp>
    </p:spTree>
    <p:extLst>
      <p:ext uri="{BB962C8B-B14F-4D97-AF65-F5344CB8AC3E}">
        <p14:creationId xmlns:p14="http://schemas.microsoft.com/office/powerpoint/2010/main" val="1543859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DED204-B314-4A9D-9EED-D65BDA3FDB3A}"/>
              </a:ext>
            </a:extLst>
          </p:cNvPr>
          <p:cNvSpPr>
            <a:spLocks noGrp="1"/>
          </p:cNvSpPr>
          <p:nvPr>
            <p:ph type="title"/>
          </p:nvPr>
        </p:nvSpPr>
        <p:spPr/>
        <p:txBody>
          <a:bodyPr/>
          <a:lstStyle/>
          <a:p>
            <a:r>
              <a:rPr lang="en-GB" dirty="0"/>
              <a:t>Background of Telemedicine</a:t>
            </a:r>
          </a:p>
        </p:txBody>
      </p:sp>
      <p:sp>
        <p:nvSpPr>
          <p:cNvPr id="3" name="Content Placeholder 2">
            <a:extLst>
              <a:ext uri="{FF2B5EF4-FFF2-40B4-BE49-F238E27FC236}">
                <a16:creationId xmlns:a16="http://schemas.microsoft.com/office/drawing/2014/main" id="{C773AC4E-9963-4F57-B5A3-832109F15A1C}"/>
              </a:ext>
            </a:extLst>
          </p:cNvPr>
          <p:cNvSpPr>
            <a:spLocks noGrp="1"/>
          </p:cNvSpPr>
          <p:nvPr>
            <p:ph idx="1"/>
          </p:nvPr>
        </p:nvSpPr>
        <p:spPr>
          <a:xfrm>
            <a:off x="677334" y="1484605"/>
            <a:ext cx="9551146" cy="4076699"/>
          </a:xfrm>
        </p:spPr>
        <p:txBody>
          <a:bodyPr>
            <a:normAutofit/>
          </a:bodyPr>
          <a:lstStyle/>
          <a:p>
            <a:endParaRPr lang="en-GB" b="1" dirty="0"/>
          </a:p>
          <a:p>
            <a:r>
              <a:rPr lang="en-GB" b="1" dirty="0"/>
              <a:t>History of Telemedicine</a:t>
            </a:r>
            <a:r>
              <a:rPr lang="en-GB" dirty="0"/>
              <a:t>: Use of tech to deliver care at distance</a:t>
            </a:r>
          </a:p>
          <a:p>
            <a:r>
              <a:rPr lang="en-GB" dirty="0"/>
              <a:t>1906: Wilhelm Einthoven, the inventor of the electrocardiograph, started experiments with remote consultations via the telephone network</a:t>
            </a:r>
          </a:p>
          <a:p>
            <a:r>
              <a:rPr lang="en-GB" dirty="0"/>
              <a:t>1960: University of Nebraska – Telepsychiatry, NASA – biotelemetry</a:t>
            </a:r>
          </a:p>
          <a:p>
            <a:r>
              <a:rPr lang="en-GB" dirty="0"/>
              <a:t>1991: UK Telemedicine pathways</a:t>
            </a:r>
          </a:p>
          <a:p>
            <a:r>
              <a:rPr lang="en-GB" dirty="0"/>
              <a:t>2000: Scottish Telemedicine initiative</a:t>
            </a:r>
          </a:p>
          <a:p>
            <a:r>
              <a:rPr lang="en-GB" dirty="0"/>
              <a:t>2020: COVID-19 driven explosion +++ (incl. CUES)</a:t>
            </a:r>
          </a:p>
          <a:p>
            <a:r>
              <a:rPr lang="en-GB" dirty="0"/>
              <a:t>USA, Canada &amp; Australia more established pathways (prior to COVID-19)</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267471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66C5F-11DE-4B31-9754-655B412541F3}"/>
              </a:ext>
            </a:extLst>
          </p:cNvPr>
          <p:cNvSpPr>
            <a:spLocks noGrp="1"/>
          </p:cNvSpPr>
          <p:nvPr>
            <p:ph type="title"/>
          </p:nvPr>
        </p:nvSpPr>
        <p:spPr/>
        <p:txBody>
          <a:bodyPr/>
          <a:lstStyle/>
          <a:p>
            <a:r>
              <a:rPr lang="en-GB" dirty="0"/>
              <a:t>Types of Telemedicine</a:t>
            </a:r>
          </a:p>
        </p:txBody>
      </p:sp>
      <p:sp>
        <p:nvSpPr>
          <p:cNvPr id="3" name="Content Placeholder 2">
            <a:extLst>
              <a:ext uri="{FF2B5EF4-FFF2-40B4-BE49-F238E27FC236}">
                <a16:creationId xmlns:a16="http://schemas.microsoft.com/office/drawing/2014/main" id="{25F23E33-D57D-425F-B46B-DF6369E3510A}"/>
              </a:ext>
            </a:extLst>
          </p:cNvPr>
          <p:cNvSpPr>
            <a:spLocks noGrp="1"/>
          </p:cNvSpPr>
          <p:nvPr>
            <p:ph idx="1"/>
          </p:nvPr>
        </p:nvSpPr>
        <p:spPr>
          <a:xfrm>
            <a:off x="677334" y="1488613"/>
            <a:ext cx="8596668" cy="3880773"/>
          </a:xfrm>
        </p:spPr>
        <p:txBody>
          <a:bodyPr>
            <a:normAutofit/>
          </a:bodyPr>
          <a:lstStyle/>
          <a:p>
            <a:r>
              <a:rPr lang="en-GB" sz="1800" dirty="0"/>
              <a:t>A remote consultation is an appointment that takes place between a patient and a clinician over the telephone or using video, as opposed to face-to-face.</a:t>
            </a:r>
          </a:p>
          <a:p>
            <a:pPr marL="0" indent="0">
              <a:buNone/>
            </a:pPr>
            <a:endParaRPr lang="en-GB" b="1" dirty="0"/>
          </a:p>
          <a:p>
            <a:pPr marL="0" indent="0">
              <a:buNone/>
            </a:pPr>
            <a:r>
              <a:rPr lang="en-GB" b="1" dirty="0"/>
              <a:t>Types</a:t>
            </a:r>
          </a:p>
          <a:p>
            <a:r>
              <a:rPr lang="en-GB" b="1" dirty="0"/>
              <a:t>Store &amp; forward</a:t>
            </a:r>
            <a:r>
              <a:rPr lang="en-GB" dirty="0"/>
              <a:t>: Px -- med images/ </a:t>
            </a:r>
            <a:r>
              <a:rPr lang="en-GB" dirty="0" err="1"/>
              <a:t>biosignals</a:t>
            </a:r>
            <a:r>
              <a:rPr lang="en-GB" dirty="0"/>
              <a:t>-- HCP </a:t>
            </a:r>
            <a:r>
              <a:rPr lang="en-GB" dirty="0" err="1"/>
              <a:t>Eg.</a:t>
            </a:r>
            <a:r>
              <a:rPr lang="en-GB" dirty="0"/>
              <a:t> Optometry/Ophthalmology, Dermatology, Radiology etc</a:t>
            </a:r>
          </a:p>
          <a:p>
            <a:r>
              <a:rPr lang="en-GB" b="1" dirty="0"/>
              <a:t>Remote monitoring</a:t>
            </a:r>
            <a:r>
              <a:rPr lang="en-GB" dirty="0"/>
              <a:t>: tech devices used to monitor clinical signs Px--HCP </a:t>
            </a:r>
            <a:r>
              <a:rPr lang="en-GB" dirty="0" err="1"/>
              <a:t>Eg.</a:t>
            </a:r>
            <a:r>
              <a:rPr lang="en-GB" dirty="0"/>
              <a:t> Monitoring of chronic diseases like CVD</a:t>
            </a:r>
          </a:p>
          <a:p>
            <a:r>
              <a:rPr lang="en-GB" b="1" dirty="0"/>
              <a:t>Real time interactive services</a:t>
            </a:r>
            <a:r>
              <a:rPr lang="en-GB" dirty="0"/>
              <a:t>: Immediate care for Px requiring attention using different tech platforms </a:t>
            </a:r>
            <a:r>
              <a:rPr lang="en-GB" dirty="0" err="1"/>
              <a:t>Eg.</a:t>
            </a:r>
            <a:r>
              <a:rPr lang="en-GB" dirty="0"/>
              <a:t> CUES Telephone &amp; Video-consultations</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8556597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6A4A-E6AC-41C6-B5DA-1E804C17EF3C}"/>
              </a:ext>
            </a:extLst>
          </p:cNvPr>
          <p:cNvSpPr>
            <a:spLocks noGrp="1"/>
          </p:cNvSpPr>
          <p:nvPr>
            <p:ph type="title"/>
          </p:nvPr>
        </p:nvSpPr>
        <p:spPr/>
        <p:txBody>
          <a:bodyPr/>
          <a:lstStyle/>
          <a:p>
            <a:r>
              <a:rPr lang="en-GB" dirty="0"/>
              <a:t>Tele-Optometry: CUES application 1</a:t>
            </a:r>
          </a:p>
        </p:txBody>
      </p:sp>
      <p:sp>
        <p:nvSpPr>
          <p:cNvPr id="3" name="Content Placeholder 2">
            <a:extLst>
              <a:ext uri="{FF2B5EF4-FFF2-40B4-BE49-F238E27FC236}">
                <a16:creationId xmlns:a16="http://schemas.microsoft.com/office/drawing/2014/main" id="{E6C29D90-D8AB-4FF5-A5F2-3FBB3C2AECF7}"/>
              </a:ext>
            </a:extLst>
          </p:cNvPr>
          <p:cNvSpPr>
            <a:spLocks noGrp="1"/>
          </p:cNvSpPr>
          <p:nvPr>
            <p:ph idx="1"/>
          </p:nvPr>
        </p:nvSpPr>
        <p:spPr>
          <a:xfrm>
            <a:off x="677334" y="1583540"/>
            <a:ext cx="8596668" cy="3880773"/>
          </a:xfrm>
        </p:spPr>
        <p:txBody>
          <a:bodyPr>
            <a:normAutofit/>
          </a:bodyPr>
          <a:lstStyle/>
          <a:p>
            <a:r>
              <a:rPr lang="en-GB" b="1" dirty="0"/>
              <a:t>CUES Step 1 </a:t>
            </a:r>
          </a:p>
          <a:p>
            <a:r>
              <a:rPr lang="en-GB" dirty="0"/>
              <a:t>Introduce yourself, where you are calling from. ID the patient and confirm contact details. Then outline why you are calling – CUES consultation</a:t>
            </a:r>
          </a:p>
          <a:p>
            <a:r>
              <a:rPr lang="en-GB" dirty="0"/>
              <a:t>Make sure private setting just like F2F</a:t>
            </a:r>
          </a:p>
          <a:p>
            <a:r>
              <a:rPr lang="en-GB" dirty="0"/>
              <a:t>Check that Px is happy to proceed and private</a:t>
            </a:r>
          </a:p>
          <a:p>
            <a:r>
              <a:rPr lang="en-GB" dirty="0"/>
              <a:t>Start Consultation: Same order as F2F –H&amp;S/Exam/Management. Can begin with brief summary of what you already know (from reception triage) and then give opportunity for Px to add or update you.</a:t>
            </a:r>
          </a:p>
          <a:p>
            <a:r>
              <a:rPr lang="en-GB" dirty="0"/>
              <a:t>Start open ended, then ask more specific questions, increasing in detail, just as you would with F2F H&amp;S.</a:t>
            </a:r>
          </a:p>
          <a:p>
            <a:endParaRPr lang="en-GB" dirty="0"/>
          </a:p>
          <a:p>
            <a:endParaRPr lang="en-GB" dirty="0"/>
          </a:p>
        </p:txBody>
      </p:sp>
    </p:spTree>
    <p:extLst>
      <p:ext uri="{BB962C8B-B14F-4D97-AF65-F5344CB8AC3E}">
        <p14:creationId xmlns:p14="http://schemas.microsoft.com/office/powerpoint/2010/main" val="24859325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2285-F0A6-4052-BB00-3BFCA2FDABEB}"/>
              </a:ext>
            </a:extLst>
          </p:cNvPr>
          <p:cNvSpPr>
            <a:spLocks noGrp="1"/>
          </p:cNvSpPr>
          <p:nvPr>
            <p:ph type="title"/>
          </p:nvPr>
        </p:nvSpPr>
        <p:spPr/>
        <p:txBody>
          <a:bodyPr>
            <a:normAutofit/>
          </a:bodyPr>
          <a:lstStyle/>
          <a:p>
            <a:r>
              <a:rPr lang="en-GB" dirty="0"/>
              <a:t>Tele-Optometry: CUES application 2</a:t>
            </a:r>
          </a:p>
        </p:txBody>
      </p:sp>
      <p:sp>
        <p:nvSpPr>
          <p:cNvPr id="3" name="Content Placeholder 2">
            <a:extLst>
              <a:ext uri="{FF2B5EF4-FFF2-40B4-BE49-F238E27FC236}">
                <a16:creationId xmlns:a16="http://schemas.microsoft.com/office/drawing/2014/main" id="{7A9E6E38-E2E0-4B09-AFBF-9B179F5C0A50}"/>
              </a:ext>
            </a:extLst>
          </p:cNvPr>
          <p:cNvSpPr>
            <a:spLocks noGrp="1"/>
          </p:cNvSpPr>
          <p:nvPr>
            <p:ph idx="1"/>
          </p:nvPr>
        </p:nvSpPr>
        <p:spPr>
          <a:xfrm>
            <a:off x="677334" y="1405014"/>
            <a:ext cx="9505353" cy="4578535"/>
          </a:xfrm>
        </p:spPr>
        <p:txBody>
          <a:bodyPr>
            <a:normAutofit/>
          </a:bodyPr>
          <a:lstStyle/>
          <a:p>
            <a:r>
              <a:rPr lang="en-GB" dirty="0"/>
              <a:t>Vital to record ALL aspects of TMC. R</a:t>
            </a:r>
            <a:r>
              <a:rPr lang="en-GB" sz="1800" dirty="0"/>
              <a:t>ecord some notes as you go along, </a:t>
            </a:r>
            <a:r>
              <a:rPr lang="en-GB" dirty="0"/>
              <a:t>Norma</a:t>
            </a:r>
            <a:r>
              <a:rPr lang="en-GB" sz="1800" dirty="0"/>
              <a:t>l Px record or TM template. (If recorded, you always have option of referencing later on)</a:t>
            </a:r>
          </a:p>
          <a:p>
            <a:r>
              <a:rPr lang="en-GB" dirty="0"/>
              <a:t>For purpose of examination -  photo request/ remote VA check etc -gi</a:t>
            </a:r>
            <a:r>
              <a:rPr lang="en-GB" sz="1800" dirty="0"/>
              <a:t>ve precise instructions. Same for VC external eye examination.</a:t>
            </a:r>
          </a:p>
          <a:p>
            <a:r>
              <a:rPr lang="en-GB" dirty="0"/>
              <a:t>Be familiar/ have access to all </a:t>
            </a:r>
            <a:r>
              <a:rPr lang="en-GB" sz="1800" dirty="0"/>
              <a:t>referral pathways &amp; key phone numbers </a:t>
            </a:r>
          </a:p>
          <a:p>
            <a:r>
              <a:rPr lang="en-GB" sz="1800" dirty="0"/>
              <a:t>Give clear Advice on Management. Where management plan/self-care, consider email to Px. If </a:t>
            </a:r>
            <a:r>
              <a:rPr lang="en-GB" dirty="0"/>
              <a:t>further/previous Px info </a:t>
            </a:r>
            <a:r>
              <a:rPr lang="en-GB" dirty="0" err="1"/>
              <a:t>reqd</a:t>
            </a:r>
            <a:r>
              <a:rPr lang="en-GB" dirty="0"/>
              <a:t> before decision – make this clear. </a:t>
            </a:r>
          </a:p>
          <a:p>
            <a:r>
              <a:rPr lang="en-GB" dirty="0"/>
              <a:t>If looking likely that F2F required, get as much detail from H&amp;S so as to minimise contact</a:t>
            </a:r>
          </a:p>
          <a:p>
            <a:r>
              <a:rPr lang="en-GB" dirty="0"/>
              <a:t>Outcome: Emergency referral / Advice &amp; Guidance* &amp;/or OTC recommend &amp;/or Signed order /F2F  (*Where treatment has been offered, book telephone follow up with option to cancel)</a:t>
            </a:r>
          </a:p>
          <a:p>
            <a:pPr marL="0" indent="0">
              <a:buNone/>
            </a:pPr>
            <a:endParaRPr lang="en-GB" dirty="0"/>
          </a:p>
          <a:p>
            <a:endParaRPr lang="en-GB" sz="1800" dirty="0"/>
          </a:p>
          <a:p>
            <a:endParaRPr lang="en-GB" dirty="0"/>
          </a:p>
          <a:p>
            <a:endParaRPr lang="en-GB" dirty="0"/>
          </a:p>
        </p:txBody>
      </p:sp>
    </p:spTree>
    <p:extLst>
      <p:ext uri="{BB962C8B-B14F-4D97-AF65-F5344CB8AC3E}">
        <p14:creationId xmlns:p14="http://schemas.microsoft.com/office/powerpoint/2010/main" val="33272744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F239-0E40-4EBB-A050-97CA811E8EB4}"/>
              </a:ext>
            </a:extLst>
          </p:cNvPr>
          <p:cNvSpPr>
            <a:spLocks noGrp="1"/>
          </p:cNvSpPr>
          <p:nvPr>
            <p:ph type="title"/>
          </p:nvPr>
        </p:nvSpPr>
        <p:spPr>
          <a:xfrm>
            <a:off x="915257" y="566505"/>
            <a:ext cx="8761413" cy="1400175"/>
          </a:xfrm>
        </p:spPr>
        <p:txBody>
          <a:bodyPr>
            <a:normAutofit/>
          </a:bodyPr>
          <a:lstStyle/>
          <a:p>
            <a:r>
              <a:rPr lang="en-GB" dirty="0"/>
              <a:t>TOP TIPS FOR REMOTE CONSULTATION</a:t>
            </a:r>
          </a:p>
        </p:txBody>
      </p:sp>
      <p:sp>
        <p:nvSpPr>
          <p:cNvPr id="3" name="Content Placeholder 2">
            <a:extLst>
              <a:ext uri="{FF2B5EF4-FFF2-40B4-BE49-F238E27FC236}">
                <a16:creationId xmlns:a16="http://schemas.microsoft.com/office/drawing/2014/main" id="{33FBACE8-529A-4BD0-9B00-D75934A896A5}"/>
              </a:ext>
            </a:extLst>
          </p:cNvPr>
          <p:cNvSpPr>
            <a:spLocks noGrp="1"/>
          </p:cNvSpPr>
          <p:nvPr>
            <p:ph idx="1"/>
          </p:nvPr>
        </p:nvSpPr>
        <p:spPr>
          <a:xfrm>
            <a:off x="915257" y="973629"/>
            <a:ext cx="9541621" cy="3787775"/>
          </a:xfrm>
        </p:spPr>
        <p:txBody>
          <a:bodyPr>
            <a:normAutofit/>
          </a:bodyPr>
          <a:lstStyle/>
          <a:p>
            <a:endParaRPr lang="en-GB" b="1" dirty="0"/>
          </a:p>
          <a:p>
            <a:endParaRPr lang="en-GB" b="1" dirty="0"/>
          </a:p>
          <a:p>
            <a:r>
              <a:rPr lang="en-GB" b="1" dirty="0"/>
              <a:t>Records</a:t>
            </a:r>
            <a:r>
              <a:rPr lang="en-GB" dirty="0"/>
              <a:t>- whether written or electronic, telephone or video recording -   secure storage : locked cabinet/PMS/Cloud/ Elect storage device.</a:t>
            </a:r>
          </a:p>
          <a:p>
            <a:r>
              <a:rPr lang="en-GB" b="1" dirty="0"/>
              <a:t>Clarity</a:t>
            </a:r>
            <a:r>
              <a:rPr lang="en-GB" dirty="0"/>
              <a:t>- More important when speaking remotely than with F2F (no mask!)</a:t>
            </a:r>
          </a:p>
          <a:p>
            <a:r>
              <a:rPr lang="en-GB" b="1" dirty="0"/>
              <a:t>Core H &amp; S skills</a:t>
            </a:r>
            <a:r>
              <a:rPr lang="en-GB" dirty="0"/>
              <a:t>- will form backbone of Px management (more so than F2F)</a:t>
            </a:r>
          </a:p>
          <a:p>
            <a:r>
              <a:rPr lang="en-GB" b="1" dirty="0"/>
              <a:t>Px Perspective/ REASSURANCE </a:t>
            </a:r>
            <a:r>
              <a:rPr lang="en-GB" dirty="0"/>
              <a:t>- avoid long silences and try to maintain eye contact. Offer written guidance when reqd.</a:t>
            </a:r>
          </a:p>
          <a:p>
            <a:pPr marL="0" indent="0">
              <a:buNone/>
            </a:pPr>
            <a:endParaRPr lang="en-GB" dirty="0"/>
          </a:p>
          <a:p>
            <a:pPr marL="342900" marR="0" lvl="0" indent="-342900" algn="l" defTabSz="457200" rtl="0" eaLnBrk="1" fontAlgn="auto" latinLnBrk="0" hangingPunct="1">
              <a:lnSpc>
                <a:spcPct val="100000"/>
              </a:lnSpc>
              <a:spcBef>
                <a:spcPts val="1000"/>
              </a:spcBef>
              <a:spcAft>
                <a:spcPts val="0"/>
              </a:spcAft>
              <a:buClr>
                <a:srgbClr val="B31166"/>
              </a:buClr>
              <a:buSzPct val="80000"/>
              <a:buFont typeface="Wingdings 3" charset="2"/>
              <a:buChar char=""/>
              <a:tabLst/>
              <a:defRPr/>
            </a:pPr>
            <a:endParaRPr kumimoji="0" lang="en-GB"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endParaRPr lang="en-GB" dirty="0"/>
          </a:p>
          <a:p>
            <a:endParaRPr lang="en-GB" sz="1900" dirty="0"/>
          </a:p>
          <a:p>
            <a:endParaRPr lang="en-GB" dirty="0"/>
          </a:p>
        </p:txBody>
      </p:sp>
    </p:spTree>
    <p:extLst>
      <p:ext uri="{BB962C8B-B14F-4D97-AF65-F5344CB8AC3E}">
        <p14:creationId xmlns:p14="http://schemas.microsoft.com/office/powerpoint/2010/main" val="3826022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4026B-EFB2-4B4E-8760-E51727A00FF3}"/>
              </a:ext>
            </a:extLst>
          </p:cNvPr>
          <p:cNvSpPr>
            <a:spLocks noGrp="1"/>
          </p:cNvSpPr>
          <p:nvPr>
            <p:ph type="title"/>
          </p:nvPr>
        </p:nvSpPr>
        <p:spPr/>
        <p:txBody>
          <a:bodyPr>
            <a:normAutofit/>
          </a:bodyPr>
          <a:lstStyle/>
          <a:p>
            <a:r>
              <a:rPr lang="en-GB" dirty="0"/>
              <a:t>Video consultation platforms</a:t>
            </a:r>
          </a:p>
        </p:txBody>
      </p:sp>
      <p:sp>
        <p:nvSpPr>
          <p:cNvPr id="3" name="Content Placeholder 2">
            <a:extLst>
              <a:ext uri="{FF2B5EF4-FFF2-40B4-BE49-F238E27FC236}">
                <a16:creationId xmlns:a16="http://schemas.microsoft.com/office/drawing/2014/main" id="{958F4BEC-87C3-4CB1-9315-15CFC76C6D77}"/>
              </a:ext>
            </a:extLst>
          </p:cNvPr>
          <p:cNvSpPr>
            <a:spLocks noGrp="1"/>
          </p:cNvSpPr>
          <p:nvPr>
            <p:ph idx="1"/>
          </p:nvPr>
        </p:nvSpPr>
        <p:spPr>
          <a:xfrm>
            <a:off x="677334" y="1488613"/>
            <a:ext cx="8596668" cy="3880773"/>
          </a:xfrm>
        </p:spPr>
        <p:txBody>
          <a:bodyPr/>
          <a:lstStyle/>
          <a:p>
            <a:r>
              <a:rPr lang="en-GB" sz="1800" dirty="0"/>
              <a:t>Evolving list of VC </a:t>
            </a:r>
            <a:r>
              <a:rPr lang="en-GB" dirty="0"/>
              <a:t>platforms</a:t>
            </a:r>
            <a:r>
              <a:rPr lang="en-GB" sz="1800" dirty="0"/>
              <a:t> but conformity needed. Worth mentioning </a:t>
            </a:r>
            <a:r>
              <a:rPr lang="en-GB" sz="1800" dirty="0" err="1"/>
              <a:t>AccuRx</a:t>
            </a:r>
            <a:r>
              <a:rPr lang="en-GB" dirty="0"/>
              <a:t>, which is free to use for all nhs.net account holders. </a:t>
            </a:r>
            <a:r>
              <a:rPr lang="en-GB" sz="1800" dirty="0" err="1"/>
              <a:t>Doctorlink</a:t>
            </a:r>
            <a:r>
              <a:rPr lang="en-GB" sz="1800" dirty="0"/>
              <a:t> is another free to use platform because of current NHSE VC pilot </a:t>
            </a:r>
            <a:r>
              <a:rPr lang="en-GB" dirty="0"/>
              <a:t>- </a:t>
            </a:r>
            <a:r>
              <a:rPr lang="en-GB" sz="1800" dirty="0"/>
              <a:t>ongoing in the Midlands region. Access details from LOC website/office.</a:t>
            </a:r>
          </a:p>
          <a:p>
            <a:r>
              <a:rPr lang="en-GB" sz="1800" dirty="0"/>
              <a:t>Other VC apps/ platforms are available – this is a rapidly evolving industry so watch this space.. </a:t>
            </a:r>
          </a:p>
          <a:p>
            <a:r>
              <a:rPr lang="en-GB" sz="1800" dirty="0"/>
              <a:t>(HIPAA / NHS/ GDPR compliant)</a:t>
            </a:r>
          </a:p>
          <a:p>
            <a:endParaRPr lang="en-GB" dirty="0"/>
          </a:p>
        </p:txBody>
      </p:sp>
    </p:spTree>
    <p:extLst>
      <p:ext uri="{BB962C8B-B14F-4D97-AF65-F5344CB8AC3E}">
        <p14:creationId xmlns:p14="http://schemas.microsoft.com/office/powerpoint/2010/main" val="2155351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B41F1E-0871-0A46-94D3-E94ABB717157}"/>
              </a:ext>
            </a:extLst>
          </p:cNvPr>
          <p:cNvSpPr txBox="1"/>
          <p:nvPr/>
        </p:nvSpPr>
        <p:spPr>
          <a:xfrm>
            <a:off x="1043950" y="1179151"/>
            <a:ext cx="3300646" cy="4463889"/>
          </a:xfrm>
          <a:prstGeom prst="rect">
            <a:avLst/>
          </a:prstGeom>
        </p:spPr>
        <p:txBody>
          <a:bodyPr vert="horz" lIns="91440" tIns="45720" rIns="91440" bIns="45720" rtlCol="0" anchor="ctr">
            <a:normAutofit/>
          </a:bodyPr>
          <a:lstStyle/>
          <a:p>
            <a:pPr>
              <a:spcBef>
                <a:spcPct val="0"/>
              </a:spcBef>
              <a:spcAft>
                <a:spcPts val="600"/>
              </a:spcAft>
            </a:pPr>
            <a:r>
              <a:rPr lang="en-US" sz="3600" dirty="0">
                <a:solidFill>
                  <a:schemeClr val="accent1"/>
                </a:solidFill>
                <a:latin typeface="+mj-lt"/>
                <a:ea typeface="+mj-ea"/>
                <a:cs typeface="+mj-cs"/>
              </a:rPr>
              <a:t>Service Delivery</a:t>
            </a:r>
          </a:p>
        </p:txBody>
      </p:sp>
      <p:sp>
        <p:nvSpPr>
          <p:cNvPr id="3" name="Content Placeholder 2">
            <a:extLst>
              <a:ext uri="{FF2B5EF4-FFF2-40B4-BE49-F238E27FC236}">
                <a16:creationId xmlns:a16="http://schemas.microsoft.com/office/drawing/2014/main" id="{18C9EE0D-82EF-C142-8870-3B51DC8D399B}"/>
              </a:ext>
            </a:extLst>
          </p:cNvPr>
          <p:cNvSpPr>
            <a:spLocks noGrp="1"/>
          </p:cNvSpPr>
          <p:nvPr>
            <p:ph idx="1"/>
          </p:nvPr>
        </p:nvSpPr>
        <p:spPr>
          <a:xfrm>
            <a:off x="4968745" y="1074655"/>
            <a:ext cx="6341016" cy="5156864"/>
          </a:xfrm>
        </p:spPr>
        <p:txBody>
          <a:bodyPr vert="horz" lIns="91440" tIns="45720" rIns="91440" bIns="45720" rtlCol="0" anchor="ctr">
            <a:normAutofit/>
          </a:bodyPr>
          <a:lstStyle/>
          <a:p>
            <a:endParaRPr lang="en-US" dirty="0">
              <a:solidFill>
                <a:schemeClr val="tx1"/>
              </a:solidFill>
            </a:endParaRPr>
          </a:p>
          <a:p>
            <a:r>
              <a:rPr lang="en-US" dirty="0">
                <a:solidFill>
                  <a:schemeClr val="tx1"/>
                </a:solidFill>
              </a:rPr>
              <a:t>Fees</a:t>
            </a:r>
          </a:p>
          <a:p>
            <a:pPr marL="0" indent="0">
              <a:buNone/>
            </a:pPr>
            <a:endParaRPr lang="en-US" dirty="0">
              <a:solidFill>
                <a:schemeClr val="tx1"/>
              </a:solidFill>
            </a:endParaRPr>
          </a:p>
          <a:p>
            <a:pPr marL="0" indent="0">
              <a:buNone/>
            </a:pPr>
            <a:r>
              <a:rPr lang="en-US" dirty="0">
                <a:solidFill>
                  <a:schemeClr val="tx1"/>
                </a:solidFill>
              </a:rPr>
              <a:t>Telemedicine or face to face appointment (to include follow-up) </a:t>
            </a:r>
          </a:p>
          <a:p>
            <a:r>
              <a:rPr lang="en-GB" dirty="0"/>
              <a:t>North Staffordshire £47.50</a:t>
            </a:r>
          </a:p>
          <a:p>
            <a:r>
              <a:rPr lang="en-GB" dirty="0"/>
              <a:t>Stoke on Trent £47.50</a:t>
            </a:r>
          </a:p>
          <a:p>
            <a:r>
              <a:rPr lang="en-GB" dirty="0"/>
              <a:t>Stafford and Surrounds £47.00</a:t>
            </a:r>
          </a:p>
          <a:p>
            <a:r>
              <a:rPr lang="en-GB" dirty="0"/>
              <a:t>Cannock Chase £47.00</a:t>
            </a:r>
          </a:p>
          <a:p>
            <a:r>
              <a:rPr lang="en-GB" dirty="0"/>
              <a:t>South East Staffordshire and </a:t>
            </a:r>
            <a:r>
              <a:rPr lang="en-GB" dirty="0" err="1"/>
              <a:t>Seisdon</a:t>
            </a:r>
            <a:r>
              <a:rPr lang="en-GB" dirty="0"/>
              <a:t> £47.00</a:t>
            </a:r>
          </a:p>
          <a:p>
            <a:pPr marL="0" indent="0">
              <a:buNone/>
            </a:pPr>
            <a:endParaRPr lang="en-US" dirty="0">
              <a:solidFill>
                <a:schemeClr val="tx1"/>
              </a:solidFill>
            </a:endParaRPr>
          </a:p>
          <a:p>
            <a:pPr marL="0" indent="0">
              <a:buNone/>
            </a:pPr>
            <a:r>
              <a:rPr lang="en-US" dirty="0">
                <a:solidFill>
                  <a:schemeClr val="tx1"/>
                </a:solidFill>
              </a:rPr>
              <a:t>Face to face with OCT/Independent Prescribing optometrist (when triage form indicates required) </a:t>
            </a:r>
            <a:r>
              <a:rPr lang="en-US" b="1" dirty="0">
                <a:solidFill>
                  <a:schemeClr val="tx1"/>
                </a:solidFill>
              </a:rPr>
              <a:t>additional</a:t>
            </a:r>
            <a:r>
              <a:rPr lang="en-US" dirty="0">
                <a:solidFill>
                  <a:schemeClr val="tx1"/>
                </a:solidFill>
              </a:rPr>
              <a:t> £25</a:t>
            </a:r>
          </a:p>
          <a:p>
            <a:pPr marL="457200" lvl="1" indent="0">
              <a:buNone/>
            </a:pPr>
            <a:endParaRPr lang="en-US" dirty="0"/>
          </a:p>
        </p:txBody>
      </p:sp>
    </p:spTree>
    <p:extLst>
      <p:ext uri="{BB962C8B-B14F-4D97-AF65-F5344CB8AC3E}">
        <p14:creationId xmlns:p14="http://schemas.microsoft.com/office/powerpoint/2010/main" val="1711567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8DF53-F1D8-4B62-94AC-B0D11AA3F589}"/>
              </a:ext>
            </a:extLst>
          </p:cNvPr>
          <p:cNvSpPr>
            <a:spLocks noGrp="1"/>
          </p:cNvSpPr>
          <p:nvPr>
            <p:ph type="title"/>
          </p:nvPr>
        </p:nvSpPr>
        <p:spPr/>
        <p:txBody>
          <a:bodyPr/>
          <a:lstStyle/>
          <a:p>
            <a:r>
              <a:rPr lang="en-GB" dirty="0"/>
              <a:t>Purpose and Validity</a:t>
            </a:r>
          </a:p>
        </p:txBody>
      </p:sp>
      <p:sp>
        <p:nvSpPr>
          <p:cNvPr id="3" name="Content Placeholder 2">
            <a:extLst>
              <a:ext uri="{FF2B5EF4-FFF2-40B4-BE49-F238E27FC236}">
                <a16:creationId xmlns:a16="http://schemas.microsoft.com/office/drawing/2014/main" id="{DC47DF09-952A-4810-8F96-86D263BD9A5F}"/>
              </a:ext>
            </a:extLst>
          </p:cNvPr>
          <p:cNvSpPr>
            <a:spLocks noGrp="1"/>
          </p:cNvSpPr>
          <p:nvPr>
            <p:ph idx="1"/>
          </p:nvPr>
        </p:nvSpPr>
        <p:spPr>
          <a:xfrm>
            <a:off x="677334" y="1273946"/>
            <a:ext cx="9979771" cy="4657725"/>
          </a:xfrm>
        </p:spPr>
        <p:txBody>
          <a:bodyPr>
            <a:normAutofit fontScale="85000" lnSpcReduction="20000"/>
          </a:bodyPr>
          <a:lstStyle/>
          <a:p>
            <a:pPr marL="0" indent="0">
              <a:buNone/>
            </a:pPr>
            <a:endParaRPr lang="en-GB" sz="2000" dirty="0"/>
          </a:p>
          <a:p>
            <a:r>
              <a:rPr lang="en-GB" sz="2100" b="1" dirty="0"/>
              <a:t>Using remote consultations supports with coronavirus response by: (NHSEI/ GIRFT)</a:t>
            </a:r>
          </a:p>
          <a:p>
            <a:pPr marL="0" indent="0">
              <a:buNone/>
            </a:pPr>
            <a:endParaRPr lang="en-GB" sz="2100" b="1" dirty="0"/>
          </a:p>
          <a:p>
            <a:r>
              <a:rPr lang="en-GB" sz="2100" dirty="0"/>
              <a:t>preventing the transmission of the disease by reducing the need for patients to travel into hospital</a:t>
            </a:r>
          </a:p>
          <a:p>
            <a:r>
              <a:rPr lang="en-GB" sz="2100" dirty="0"/>
              <a:t>allowing clinicians to speak to patients who are unable to travel to hospital (e.g. patients in at risk groups, or due to self-isolation or travel difficulties)</a:t>
            </a:r>
          </a:p>
          <a:p>
            <a:r>
              <a:rPr lang="en-GB" sz="2100" dirty="0"/>
              <a:t>allowing clinicians to carry out clinical work from home (e.g. staff in at risk groups, or due to self-isolation or travel difficulties)</a:t>
            </a:r>
          </a:p>
          <a:p>
            <a:r>
              <a:rPr lang="en-GB" sz="2100" dirty="0"/>
              <a:t>supporting providers to meet increased demand in a particular locality.</a:t>
            </a:r>
          </a:p>
          <a:p>
            <a:pPr marL="0" indent="0">
              <a:buNone/>
            </a:pPr>
            <a:endParaRPr lang="en-GB" sz="2000" b="1" dirty="0"/>
          </a:p>
          <a:p>
            <a:r>
              <a:rPr lang="en-GB" sz="2100" b="1" dirty="0"/>
              <a:t>GOC statement August 2020– Use of technology during COVID-19 </a:t>
            </a:r>
          </a:p>
          <a:p>
            <a:pPr marL="0" indent="0">
              <a:buNone/>
            </a:pPr>
            <a:endParaRPr lang="en-GB" sz="2100" b="1" dirty="0"/>
          </a:p>
          <a:p>
            <a:r>
              <a:rPr lang="en-GB" sz="2100" b="1" dirty="0"/>
              <a:t>GOC statement – High level principles for good practice in remote consultations and prescribing </a:t>
            </a:r>
            <a:r>
              <a:rPr lang="en-GB" sz="2100" dirty="0"/>
              <a:t>(Px Safeguarding)</a:t>
            </a:r>
            <a:endParaRPr lang="en-GB" sz="2100" b="1" dirty="0"/>
          </a:p>
          <a:p>
            <a:endParaRPr lang="en-GB" sz="2000" b="1" dirty="0"/>
          </a:p>
          <a:p>
            <a:pPr marL="0" indent="0">
              <a:buNone/>
            </a:pPr>
            <a:endParaRPr lang="en-GB" sz="2000" dirty="0"/>
          </a:p>
          <a:p>
            <a:pPr marL="0" indent="0">
              <a:buNone/>
            </a:pPr>
            <a:endParaRPr lang="en-GB" dirty="0"/>
          </a:p>
        </p:txBody>
      </p:sp>
    </p:spTree>
    <p:extLst>
      <p:ext uri="{BB962C8B-B14F-4D97-AF65-F5344CB8AC3E}">
        <p14:creationId xmlns:p14="http://schemas.microsoft.com/office/powerpoint/2010/main" val="2636886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B1CFF-791E-4F45-A5A8-6AB3209327BE}"/>
              </a:ext>
            </a:extLst>
          </p:cNvPr>
          <p:cNvSpPr>
            <a:spLocks noGrp="1"/>
          </p:cNvSpPr>
          <p:nvPr>
            <p:ph type="title"/>
          </p:nvPr>
        </p:nvSpPr>
        <p:spPr/>
        <p:txBody>
          <a:bodyPr>
            <a:normAutofit/>
          </a:bodyPr>
          <a:lstStyle/>
          <a:p>
            <a:r>
              <a:rPr lang="en-GB" dirty="0"/>
              <a:t>Information Governance during COVID</a:t>
            </a:r>
          </a:p>
        </p:txBody>
      </p:sp>
      <p:sp>
        <p:nvSpPr>
          <p:cNvPr id="3" name="Content Placeholder 2">
            <a:extLst>
              <a:ext uri="{FF2B5EF4-FFF2-40B4-BE49-F238E27FC236}">
                <a16:creationId xmlns:a16="http://schemas.microsoft.com/office/drawing/2014/main" id="{7D29B9DD-971A-4EC8-9A61-68DA3F1C0AB9}"/>
              </a:ext>
            </a:extLst>
          </p:cNvPr>
          <p:cNvSpPr>
            <a:spLocks noGrp="1"/>
          </p:cNvSpPr>
          <p:nvPr>
            <p:ph idx="1"/>
          </p:nvPr>
        </p:nvSpPr>
        <p:spPr>
          <a:xfrm>
            <a:off x="677334" y="1431647"/>
            <a:ext cx="9070348" cy="4676189"/>
          </a:xfrm>
        </p:spPr>
        <p:txBody>
          <a:bodyPr>
            <a:normAutofit/>
          </a:bodyPr>
          <a:lstStyle/>
          <a:p>
            <a:r>
              <a:rPr lang="en-GB" sz="1800" b="0" i="0" u="none" strike="noStrike" baseline="0" dirty="0" err="1">
                <a:solidFill>
                  <a:srgbClr val="000000"/>
                </a:solidFill>
              </a:rPr>
              <a:t>NHSx</a:t>
            </a:r>
            <a:r>
              <a:rPr lang="en-GB" sz="1800" b="0" i="0" u="none" strike="noStrike" baseline="0" dirty="0">
                <a:solidFill>
                  <a:srgbClr val="000000"/>
                </a:solidFill>
              </a:rPr>
              <a:t> has issued updated guidance regarding information governance for the unique circumstances of the Covid 19 crisis, acknowledging that in certain cases “the benefit can outweigh the risk” [7]. Its new guidance includes a strong indication from the Information Commissioner about flexibility at the current time [10]: </a:t>
            </a:r>
            <a:r>
              <a:rPr lang="en-GB" sz="1800" b="0" i="1" u="none" strike="noStrike" baseline="0" dirty="0">
                <a:solidFill>
                  <a:srgbClr val="000000"/>
                </a:solidFill>
              </a:rPr>
              <a:t>“The health and social care system is going to face significant pressures due to the COVID-19 outbreak. In the current circumstances it could be more harmful not to share health and care information than to share it. The Information Commissioner has assured NHSX that she cannot envisage a situation where she would take action against a health and care professional clearly trying to deliver care”. </a:t>
            </a:r>
            <a:r>
              <a:rPr lang="en-GB" sz="1800" b="0" i="0" u="none" strike="noStrike" baseline="0" dirty="0">
                <a:solidFill>
                  <a:srgbClr val="000000"/>
                </a:solidFill>
              </a:rPr>
              <a:t>Therefore, where the aforementioned apps are not available, “it is fine to use video conferencing tools such as Skype, WhatsApp, Facetime as well as commercial products designed specifically for this purpose” [9]. However, it is important to avoid video communication applications which are public-facing, such as </a:t>
            </a:r>
            <a:r>
              <a:rPr lang="en-GB" sz="1800" b="0" i="0" u="none" strike="noStrike" baseline="0" dirty="0" err="1">
                <a:solidFill>
                  <a:srgbClr val="000000"/>
                </a:solidFill>
              </a:rPr>
              <a:t>TikTok</a:t>
            </a:r>
            <a:r>
              <a:rPr lang="en-GB" sz="1800" b="0" i="0" u="none" strike="noStrike" baseline="0" dirty="0">
                <a:solidFill>
                  <a:srgbClr val="000000"/>
                </a:solidFill>
              </a:rPr>
              <a:t>, Twitch, Facebook Live. </a:t>
            </a:r>
            <a:endParaRPr lang="en-GB" dirty="0"/>
          </a:p>
        </p:txBody>
      </p:sp>
    </p:spTree>
    <p:extLst>
      <p:ext uri="{BB962C8B-B14F-4D97-AF65-F5344CB8AC3E}">
        <p14:creationId xmlns:p14="http://schemas.microsoft.com/office/powerpoint/2010/main" val="12404518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FEF68-DD0A-4ACD-98FF-53EFE4517A3A}"/>
              </a:ext>
            </a:extLst>
          </p:cNvPr>
          <p:cNvSpPr>
            <a:spLocks noGrp="1"/>
          </p:cNvSpPr>
          <p:nvPr>
            <p:ph type="title"/>
          </p:nvPr>
        </p:nvSpPr>
        <p:spPr/>
        <p:txBody>
          <a:bodyPr>
            <a:normAutofit/>
          </a:bodyPr>
          <a:lstStyle/>
          <a:p>
            <a:r>
              <a:rPr lang="en-GB" dirty="0"/>
              <a:t>Remote Consultation – Resources (Links on LOC website)</a:t>
            </a:r>
          </a:p>
        </p:txBody>
      </p:sp>
      <p:sp>
        <p:nvSpPr>
          <p:cNvPr id="3" name="Content Placeholder 2">
            <a:extLst>
              <a:ext uri="{FF2B5EF4-FFF2-40B4-BE49-F238E27FC236}">
                <a16:creationId xmlns:a16="http://schemas.microsoft.com/office/drawing/2014/main" id="{4F3C68E3-133A-4648-83AC-ADA8FF8ED36A}"/>
              </a:ext>
            </a:extLst>
          </p:cNvPr>
          <p:cNvSpPr>
            <a:spLocks noGrp="1"/>
          </p:cNvSpPr>
          <p:nvPr>
            <p:ph idx="1"/>
          </p:nvPr>
        </p:nvSpPr>
        <p:spPr>
          <a:xfrm>
            <a:off x="677334" y="1387413"/>
            <a:ext cx="8825659" cy="4352925"/>
          </a:xfrm>
        </p:spPr>
        <p:txBody>
          <a:bodyPr>
            <a:noAutofit/>
          </a:bodyPr>
          <a:lstStyle/>
          <a:p>
            <a:pPr marL="0" indent="0">
              <a:buNone/>
            </a:pPr>
            <a:endParaRPr lang="en-GB" dirty="0"/>
          </a:p>
          <a:p>
            <a:endParaRPr lang="en-GB" dirty="0"/>
          </a:p>
          <a:p>
            <a:r>
              <a:rPr lang="en-GB" sz="2000" dirty="0"/>
              <a:t>PES Telemedicine Guidance document (pdf)</a:t>
            </a:r>
          </a:p>
          <a:p>
            <a:r>
              <a:rPr lang="en-GB" sz="2000" dirty="0"/>
              <a:t>College of Optometrists Remote consultations during COVID-19 pandemic </a:t>
            </a:r>
          </a:p>
          <a:p>
            <a:r>
              <a:rPr lang="en-GB" sz="2000" dirty="0"/>
              <a:t>College of Optometrists Telemedicine template</a:t>
            </a:r>
          </a:p>
          <a:p>
            <a:r>
              <a:rPr lang="en-GB" sz="2000" dirty="0"/>
              <a:t>College of Optometrists Home sight test chart</a:t>
            </a:r>
          </a:p>
          <a:p>
            <a:r>
              <a:rPr lang="en-GB" sz="2000" dirty="0"/>
              <a:t>AOP Remote consultation guidance</a:t>
            </a:r>
          </a:p>
          <a:p>
            <a:pPr marL="0" indent="0">
              <a:buNone/>
            </a:pPr>
            <a:endParaRPr lang="en-GB" sz="2000" dirty="0"/>
          </a:p>
          <a:p>
            <a:pPr marL="0" indent="0">
              <a:buNone/>
            </a:pPr>
            <a:endParaRPr lang="en-GB" dirty="0"/>
          </a:p>
        </p:txBody>
      </p:sp>
    </p:spTree>
    <p:extLst>
      <p:ext uri="{BB962C8B-B14F-4D97-AF65-F5344CB8AC3E}">
        <p14:creationId xmlns:p14="http://schemas.microsoft.com/office/powerpoint/2010/main" val="8314425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6CC8-852A-43E3-9A0A-C08193ABFF26}"/>
              </a:ext>
            </a:extLst>
          </p:cNvPr>
          <p:cNvSpPr>
            <a:spLocks noGrp="1"/>
          </p:cNvSpPr>
          <p:nvPr>
            <p:ph type="title"/>
          </p:nvPr>
        </p:nvSpPr>
        <p:spPr/>
        <p:txBody>
          <a:bodyPr/>
          <a:lstStyle/>
          <a:p>
            <a:r>
              <a:rPr lang="en-GB" dirty="0"/>
              <a:t>Future of remote consultations 1</a:t>
            </a:r>
          </a:p>
        </p:txBody>
      </p:sp>
      <p:sp>
        <p:nvSpPr>
          <p:cNvPr id="3" name="Content Placeholder 2">
            <a:extLst>
              <a:ext uri="{FF2B5EF4-FFF2-40B4-BE49-F238E27FC236}">
                <a16:creationId xmlns:a16="http://schemas.microsoft.com/office/drawing/2014/main" id="{9885DF74-96F7-4362-97EE-06C3A03D816E}"/>
              </a:ext>
            </a:extLst>
          </p:cNvPr>
          <p:cNvSpPr>
            <a:spLocks noGrp="1"/>
          </p:cNvSpPr>
          <p:nvPr>
            <p:ph idx="1"/>
          </p:nvPr>
        </p:nvSpPr>
        <p:spPr>
          <a:xfrm>
            <a:off x="677334" y="1551742"/>
            <a:ext cx="9789271" cy="4086225"/>
          </a:xfrm>
        </p:spPr>
        <p:txBody>
          <a:bodyPr>
            <a:noAutofit/>
          </a:bodyPr>
          <a:lstStyle/>
          <a:p>
            <a:r>
              <a:rPr lang="en-GB" dirty="0"/>
              <a:t>NHS Long term plans/ Recovery &amp; Restoration/ NOTP</a:t>
            </a:r>
          </a:p>
          <a:p>
            <a:endParaRPr lang="en-GB" dirty="0"/>
          </a:p>
          <a:p>
            <a:r>
              <a:rPr lang="en-GB" dirty="0"/>
              <a:t>CUES first pathway as part of NHSE Recovery &amp; Restoration frameworks..</a:t>
            </a:r>
          </a:p>
          <a:p>
            <a:pPr marL="0" indent="0">
              <a:buNone/>
            </a:pPr>
            <a:endParaRPr lang="en-GB" dirty="0"/>
          </a:p>
          <a:p>
            <a:r>
              <a:rPr lang="en-GB" dirty="0"/>
              <a:t>LOC at centre of discussions around further frameworks/ pathways. Tele-medicine likely to feature strongly in both new pathways as well as old service evolution (MECS). Watch this space..</a:t>
            </a:r>
          </a:p>
          <a:p>
            <a:r>
              <a:rPr kumimoji="0" lang="en-GB"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CUES has successfully showcased a couple of firsts for community eyecare services – formal incorporation of remote consultations, using enhanced tech (OCT) as well as enhanced clinical </a:t>
            </a:r>
            <a:r>
              <a:rPr lang="en-GB" dirty="0">
                <a:solidFill>
                  <a:prstClr val="black">
                    <a:lumMod val="75000"/>
                    <a:lumOff val="25000"/>
                  </a:prstClr>
                </a:solidFill>
                <a:latin typeface="Century Gothic" panose="020B0502020202020204"/>
              </a:rPr>
              <a:t>consultation (IP). </a:t>
            </a:r>
          </a:p>
          <a:p>
            <a:pPr marL="0" indent="0">
              <a:buNone/>
            </a:pPr>
            <a:endParaRPr lang="en-GB" sz="1600" dirty="0"/>
          </a:p>
        </p:txBody>
      </p:sp>
    </p:spTree>
    <p:extLst>
      <p:ext uri="{BB962C8B-B14F-4D97-AF65-F5344CB8AC3E}">
        <p14:creationId xmlns:p14="http://schemas.microsoft.com/office/powerpoint/2010/main" val="29749020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C6D52-65DE-47ED-B844-C9C3F9918D7F}"/>
              </a:ext>
            </a:extLst>
          </p:cNvPr>
          <p:cNvSpPr>
            <a:spLocks noGrp="1"/>
          </p:cNvSpPr>
          <p:nvPr>
            <p:ph type="title"/>
          </p:nvPr>
        </p:nvSpPr>
        <p:spPr/>
        <p:txBody>
          <a:bodyPr/>
          <a:lstStyle/>
          <a:p>
            <a:r>
              <a:rPr lang="en-GB" dirty="0"/>
              <a:t>Future of remote consultations 2</a:t>
            </a:r>
          </a:p>
        </p:txBody>
      </p:sp>
      <p:sp>
        <p:nvSpPr>
          <p:cNvPr id="3" name="Content Placeholder 2">
            <a:extLst>
              <a:ext uri="{FF2B5EF4-FFF2-40B4-BE49-F238E27FC236}">
                <a16:creationId xmlns:a16="http://schemas.microsoft.com/office/drawing/2014/main" id="{B27CF1D7-6B73-4E4D-B06E-9ADB4291F3BA}"/>
              </a:ext>
            </a:extLst>
          </p:cNvPr>
          <p:cNvSpPr>
            <a:spLocks noGrp="1"/>
          </p:cNvSpPr>
          <p:nvPr>
            <p:ph idx="1"/>
          </p:nvPr>
        </p:nvSpPr>
        <p:spPr>
          <a:xfrm>
            <a:off x="677334" y="1360626"/>
            <a:ext cx="9465421" cy="3844925"/>
          </a:xfrm>
        </p:spPr>
        <p:txBody>
          <a:bodyPr>
            <a:noAutofit/>
          </a:bodyPr>
          <a:lstStyle/>
          <a:p>
            <a:pPr>
              <a:buFont typeface="Wingdings 3" pitchFamily="2" charset="2"/>
              <a:buChar char=""/>
              <a:defRPr/>
            </a:pPr>
            <a:endParaRPr lang="en-GB" dirty="0">
              <a:solidFill>
                <a:prstClr val="black">
                  <a:lumMod val="75000"/>
                  <a:lumOff val="25000"/>
                </a:prstClr>
              </a:solidFill>
            </a:endParaRPr>
          </a:p>
          <a:p>
            <a:pPr>
              <a:buFont typeface="Wingdings 3" pitchFamily="2" charset="2"/>
              <a:buChar char=""/>
              <a:defRPr/>
            </a:pPr>
            <a:r>
              <a:rPr lang="en-GB" dirty="0">
                <a:solidFill>
                  <a:prstClr val="black">
                    <a:lumMod val="75000"/>
                    <a:lumOff val="25000"/>
                  </a:prstClr>
                </a:solidFill>
              </a:rPr>
              <a:t>Highly likely that future pathways likely to incorporate these features. Therefore CUES excellent opportunity to experience these enhancements.</a:t>
            </a:r>
          </a:p>
          <a:p>
            <a:pPr>
              <a:buFont typeface="Wingdings 3" pitchFamily="2" charset="2"/>
              <a:buChar char=""/>
              <a:defRPr/>
            </a:pPr>
            <a:r>
              <a:rPr lang="en-GB" dirty="0">
                <a:solidFill>
                  <a:prstClr val="black">
                    <a:lumMod val="75000"/>
                    <a:lumOff val="25000"/>
                  </a:prstClr>
                </a:solidFill>
              </a:rPr>
              <a:t>Tele-med (Tele-Optometry) is still pretty immature so expect more standards, support &amp; guidance to be issued soon/ post- COVID</a:t>
            </a:r>
            <a:endParaRPr kumimoji="0" lang="en-GB" b="0" i="0" u="none" strike="noStrike" kern="1200" cap="none" spc="0" normalizeH="0" baseline="0" noProof="0" dirty="0">
              <a:ln>
                <a:noFill/>
              </a:ln>
              <a:solidFill>
                <a:prstClr val="black">
                  <a:lumMod val="75000"/>
                  <a:lumOff val="25000"/>
                </a:prstClr>
              </a:solidFill>
              <a:effectLst/>
              <a:uLnTx/>
              <a:uFillTx/>
              <a:ea typeface="+mn-ea"/>
              <a:cs typeface="+mn-cs"/>
            </a:endParaRPr>
          </a:p>
          <a:p>
            <a:pPr marR="0" lvl="0" algn="l" defTabSz="457200" rtl="0" eaLnBrk="1" fontAlgn="auto" latinLnBrk="0" hangingPunct="1">
              <a:lnSpc>
                <a:spcPct val="100000"/>
              </a:lnSpc>
              <a:spcBef>
                <a:spcPts val="1000"/>
              </a:spcBef>
              <a:spcAft>
                <a:spcPts val="0"/>
              </a:spcAft>
              <a:buSzPct val="80000"/>
              <a:buFont typeface="Wingdings 3" pitchFamily="2" charset="2"/>
              <a:buChar char=""/>
              <a:tabLst/>
              <a:defRPr/>
            </a:pPr>
            <a:r>
              <a:rPr lang="en-GB" dirty="0">
                <a:solidFill>
                  <a:prstClr val="black">
                    <a:lumMod val="75000"/>
                    <a:lumOff val="25000"/>
                  </a:prstClr>
                </a:solidFill>
              </a:rPr>
              <a:t>As Eye care professionals, we are pretty good at adopting new tech in our daily routines </a:t>
            </a:r>
            <a:r>
              <a:rPr lang="en-GB" dirty="0" err="1">
                <a:solidFill>
                  <a:prstClr val="black">
                    <a:lumMod val="75000"/>
                    <a:lumOff val="25000"/>
                  </a:prstClr>
                </a:solidFill>
              </a:rPr>
              <a:t>Eg.</a:t>
            </a:r>
            <a:r>
              <a:rPr lang="en-GB" dirty="0">
                <a:solidFill>
                  <a:prstClr val="black">
                    <a:lumMod val="75000"/>
                    <a:lumOff val="25000"/>
                  </a:prstClr>
                </a:solidFill>
              </a:rPr>
              <a:t> OCT. We need to have the same approach to consultation methods. </a:t>
            </a:r>
          </a:p>
          <a:p>
            <a:pPr>
              <a:buFont typeface="Wingdings 3" pitchFamily="2" charset="2"/>
              <a:buChar char=""/>
            </a:pPr>
            <a:r>
              <a:rPr lang="en-GB" b="1" dirty="0"/>
              <a:t>LOC message: We have some exciting opportunities ahead for our profession but to experience benefit, we must embrace change..! </a:t>
            </a:r>
          </a:p>
          <a:p>
            <a:pPr marL="0" indent="0">
              <a:buNone/>
            </a:pPr>
            <a:endParaRPr lang="en-GB" sz="2000" dirty="0"/>
          </a:p>
          <a:p>
            <a:r>
              <a:rPr lang="en-GB" sz="2000" dirty="0"/>
              <a:t>Thank you for listening/ Q &amp; A after Performance review.</a:t>
            </a:r>
          </a:p>
          <a:p>
            <a:pPr marL="0" indent="0">
              <a:buNone/>
            </a:pPr>
            <a:r>
              <a:rPr lang="en-GB" sz="2000" dirty="0"/>
              <a:t> </a:t>
            </a:r>
          </a:p>
        </p:txBody>
      </p:sp>
    </p:spTree>
    <p:extLst>
      <p:ext uri="{BB962C8B-B14F-4D97-AF65-F5344CB8AC3E}">
        <p14:creationId xmlns:p14="http://schemas.microsoft.com/office/powerpoint/2010/main" val="29151322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B2C-22F5-824A-B62F-4FACF611387A}"/>
              </a:ext>
            </a:extLst>
          </p:cNvPr>
          <p:cNvSpPr>
            <a:spLocks noGrp="1"/>
          </p:cNvSpPr>
          <p:nvPr>
            <p:ph type="title"/>
          </p:nvPr>
        </p:nvSpPr>
        <p:spPr>
          <a:xfrm>
            <a:off x="1673231" y="1921728"/>
            <a:ext cx="7766936" cy="2653836"/>
          </a:xfrm>
        </p:spPr>
        <p:txBody>
          <a:bodyPr vert="horz" lIns="91440" tIns="45720" rIns="91440" bIns="45720" rtlCol="0" anchor="ctr">
            <a:normAutofit/>
          </a:bodyPr>
          <a:lstStyle/>
          <a:p>
            <a:pPr algn="ctr">
              <a:spcAft>
                <a:spcPts val="600"/>
              </a:spcAft>
            </a:pPr>
            <a:r>
              <a:rPr lang="en-US" sz="5400" dirty="0"/>
              <a:t>Review of Staffordshire CUES Performance</a:t>
            </a:r>
          </a:p>
        </p:txBody>
      </p:sp>
    </p:spTree>
    <p:extLst>
      <p:ext uri="{BB962C8B-B14F-4D97-AF65-F5344CB8AC3E}">
        <p14:creationId xmlns:p14="http://schemas.microsoft.com/office/powerpoint/2010/main" val="35447384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991693" y="1005207"/>
            <a:ext cx="8529107" cy="1205729"/>
          </a:xfrm>
        </p:spPr>
        <p:txBody>
          <a:bodyPr vert="horz" lIns="91440" tIns="45720" rIns="91440" bIns="45720" rtlCol="0" anchor="b">
            <a:normAutofit/>
          </a:bodyPr>
          <a:lstStyle/>
          <a:p>
            <a:r>
              <a:rPr lang="en-US" sz="3200" dirty="0"/>
              <a:t>Registration for Opera and Practice Profile Updates</a:t>
            </a:r>
          </a:p>
        </p:txBody>
      </p:sp>
      <p:sp>
        <p:nvSpPr>
          <p:cNvPr id="2" name="Content Placeholder 1"/>
          <p:cNvSpPr>
            <a:spLocks noGrp="1"/>
          </p:cNvSpPr>
          <p:nvPr>
            <p:ph sz="half" idx="1"/>
          </p:nvPr>
        </p:nvSpPr>
        <p:spPr>
          <a:xfrm>
            <a:off x="1017671" y="2503907"/>
            <a:ext cx="9198384" cy="3461454"/>
          </a:xfrm>
        </p:spPr>
        <p:txBody>
          <a:bodyPr vert="horz" lIns="91440" tIns="45720" rIns="91440" bIns="45720" rtlCol="0" anchor="t">
            <a:noAutofit/>
          </a:bodyPr>
          <a:lstStyle/>
          <a:p>
            <a:r>
              <a:rPr lang="en-US" sz="1600" dirty="0"/>
              <a:t>As of </a:t>
            </a:r>
            <a:r>
              <a:rPr lang="en-US" sz="1600" b="1" dirty="0"/>
              <a:t>1st April 2021</a:t>
            </a:r>
            <a:r>
              <a:rPr lang="en-US" sz="1600" dirty="0"/>
              <a:t>, all onboarding/registration for Opera will be temporarily closed for a 1-month period. This is to allow for data cleanse, update DOS, produce practice and practitioner list for CCGs and CGPLs and update and refresh the platform for future services.</a:t>
            </a:r>
          </a:p>
          <a:p>
            <a:r>
              <a:rPr lang="en-US" sz="1600" dirty="0"/>
              <a:t>The last date practices can submit applications will be </a:t>
            </a:r>
            <a:r>
              <a:rPr lang="en-US" sz="1600" b="1" dirty="0"/>
              <a:t>29</a:t>
            </a:r>
            <a:r>
              <a:rPr lang="en-US" sz="1600" b="1" baseline="30000" dirty="0"/>
              <a:t>th</a:t>
            </a:r>
            <a:r>
              <a:rPr lang="en-US" sz="1600" b="1" dirty="0"/>
              <a:t> March 2021 </a:t>
            </a:r>
            <a:r>
              <a:rPr lang="en-US" sz="1600" dirty="0"/>
              <a:t>to allow the onboarding team the 72-hour window to process before the system is shut down. </a:t>
            </a:r>
          </a:p>
          <a:p>
            <a:r>
              <a:rPr lang="en-US" sz="1600" dirty="0"/>
              <a:t>Practices must update their profiles too by </a:t>
            </a:r>
            <a:r>
              <a:rPr lang="en-US" sz="1600" b="1" dirty="0"/>
              <a:t>29</a:t>
            </a:r>
            <a:r>
              <a:rPr lang="en-US" sz="1600" b="1" baseline="30000" dirty="0"/>
              <a:t>th</a:t>
            </a:r>
            <a:r>
              <a:rPr lang="en-US" sz="1600" b="1" dirty="0"/>
              <a:t> March 2021 </a:t>
            </a:r>
            <a:r>
              <a:rPr lang="en-US" sz="1600" dirty="0"/>
              <a:t>at the latest.</a:t>
            </a:r>
          </a:p>
          <a:p>
            <a:r>
              <a:rPr lang="en-US" sz="1600" dirty="0"/>
              <a:t>We will be unable to register or onboard any new practices in the the month of April 2021.</a:t>
            </a:r>
          </a:p>
          <a:p>
            <a:r>
              <a:rPr lang="en-US" sz="1600" dirty="0"/>
              <a:t>Registration will commence at the start of May 2021.</a:t>
            </a:r>
          </a:p>
          <a:p>
            <a:endParaRPr lang="en-US" sz="1600" dirty="0"/>
          </a:p>
        </p:txBody>
      </p:sp>
      <p:pic>
        <p:nvPicPr>
          <p:cNvPr id="4" name="Picture 12" descr="A close up of a logo&#10;&#10;Description generated with high confidence">
            <a:extLst>
              <a:ext uri="{FF2B5EF4-FFF2-40B4-BE49-F238E27FC236}">
                <a16:creationId xmlns:a16="http://schemas.microsoft.com/office/drawing/2014/main" id="{9CE8245C-EFAD-4E74-A726-3DC01DC0C05A}"/>
              </a:ext>
            </a:extLst>
          </p:cNvPr>
          <p:cNvPicPr>
            <a:picLocks noChangeAspect="1"/>
          </p:cNvPicPr>
          <p:nvPr/>
        </p:nvPicPr>
        <p:blipFill>
          <a:blip r:embed="rId2"/>
          <a:stretch>
            <a:fillRect/>
          </a:stretch>
        </p:blipFill>
        <p:spPr>
          <a:xfrm>
            <a:off x="87699" y="86887"/>
            <a:ext cx="2175650" cy="1173666"/>
          </a:xfrm>
          <a:prstGeom prst="rect">
            <a:avLst/>
          </a:prstGeom>
        </p:spPr>
      </p:pic>
    </p:spTree>
    <p:extLst>
      <p:ext uri="{BB962C8B-B14F-4D97-AF65-F5344CB8AC3E}">
        <p14:creationId xmlns:p14="http://schemas.microsoft.com/office/powerpoint/2010/main" val="13404506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2448C-C917-3543-8154-57A999C68E83}"/>
              </a:ext>
            </a:extLst>
          </p:cNvPr>
          <p:cNvSpPr>
            <a:spLocks noGrp="1"/>
          </p:cNvSpPr>
          <p:nvPr>
            <p:ph type="title"/>
          </p:nvPr>
        </p:nvSpPr>
        <p:spPr>
          <a:xfrm>
            <a:off x="738457" y="1371217"/>
            <a:ext cx="8596668" cy="1320800"/>
          </a:xfrm>
        </p:spPr>
        <p:txBody>
          <a:bodyPr anchor="t">
            <a:normAutofit/>
          </a:bodyPr>
          <a:lstStyle/>
          <a:p>
            <a:r>
              <a:rPr lang="en-US" dirty="0"/>
              <a:t>Thank You</a:t>
            </a:r>
          </a:p>
        </p:txBody>
      </p:sp>
      <p:sp>
        <p:nvSpPr>
          <p:cNvPr id="3" name="Content Placeholder 2">
            <a:extLst>
              <a:ext uri="{FF2B5EF4-FFF2-40B4-BE49-F238E27FC236}">
                <a16:creationId xmlns:a16="http://schemas.microsoft.com/office/drawing/2014/main" id="{167DF0F7-427C-0A4D-A855-CF14DD98EB74}"/>
              </a:ext>
            </a:extLst>
          </p:cNvPr>
          <p:cNvSpPr>
            <a:spLocks noGrp="1"/>
          </p:cNvSpPr>
          <p:nvPr>
            <p:ph idx="1"/>
          </p:nvPr>
        </p:nvSpPr>
        <p:spPr>
          <a:xfrm>
            <a:off x="677334" y="2202631"/>
            <a:ext cx="8718914" cy="3749323"/>
          </a:xfrm>
        </p:spPr>
        <p:txBody>
          <a:bodyPr>
            <a:normAutofit/>
          </a:bodyPr>
          <a:lstStyle/>
          <a:p>
            <a:r>
              <a:rPr lang="en-US" dirty="0"/>
              <a:t>Support use the blue speech bubble on Opera or email </a:t>
            </a:r>
            <a:r>
              <a:rPr lang="en-US" u="sng" dirty="0">
                <a:solidFill>
                  <a:srgbClr val="2717F4"/>
                </a:solidFill>
              </a:rPr>
              <a:t>hello@referral.support </a:t>
            </a:r>
          </a:p>
          <a:p>
            <a:endParaRPr lang="en-US" dirty="0"/>
          </a:p>
          <a:p>
            <a:r>
              <a:rPr lang="en-US" dirty="0"/>
              <a:t>Clinical Governance &amp; Performance Lead</a:t>
            </a:r>
          </a:p>
          <a:p>
            <a:pPr lvl="1">
              <a:buFont typeface="Wingdings" pitchFamily="2" charset="2"/>
              <a:buChar char="Ø"/>
            </a:pPr>
            <a:r>
              <a:rPr lang="en-US" dirty="0">
                <a:hlinkClick r:id="rId2"/>
              </a:rPr>
              <a:t>Jagdeep.singh@primaryeyecare.co.uk</a:t>
            </a:r>
            <a:endParaRPr lang="en-US" dirty="0"/>
          </a:p>
          <a:p>
            <a:pPr lvl="1">
              <a:buFont typeface="Wingdings" pitchFamily="2" charset="2"/>
              <a:buChar char="Ø"/>
            </a:pPr>
            <a:endParaRPr lang="en-US" dirty="0"/>
          </a:p>
          <a:p>
            <a:pPr lvl="1">
              <a:buFont typeface="Wingdings" pitchFamily="2" charset="2"/>
              <a:buChar char="Ø"/>
            </a:pPr>
            <a:endParaRPr lang="en-US" dirty="0"/>
          </a:p>
          <a:p>
            <a:pPr lvl="1">
              <a:buFont typeface="Wingdings" pitchFamily="2" charset="2"/>
              <a:buChar char="Ø"/>
            </a:pPr>
            <a:endParaRPr lang="en-US" dirty="0"/>
          </a:p>
        </p:txBody>
      </p:sp>
      <p:pic>
        <p:nvPicPr>
          <p:cNvPr id="5" name="Picture 1282" descr="A close up of a logo&#10;&#10;Description generated with very high confidence">
            <a:extLst>
              <a:ext uri="{FF2B5EF4-FFF2-40B4-BE49-F238E27FC236}">
                <a16:creationId xmlns:a16="http://schemas.microsoft.com/office/drawing/2014/main" id="{395FE44D-D341-46E6-88E7-12F0821D18D4}"/>
              </a:ext>
            </a:extLst>
          </p:cNvPr>
          <p:cNvPicPr>
            <a:picLocks noChangeAspect="1"/>
          </p:cNvPicPr>
          <p:nvPr/>
        </p:nvPicPr>
        <p:blipFill>
          <a:blip r:embed="rId3"/>
          <a:stretch>
            <a:fillRect/>
          </a:stretch>
        </p:blipFill>
        <p:spPr>
          <a:xfrm>
            <a:off x="0" y="166304"/>
            <a:ext cx="2253463" cy="1204913"/>
          </a:xfrm>
          <a:prstGeom prst="rect">
            <a:avLst/>
          </a:prstGeom>
        </p:spPr>
      </p:pic>
    </p:spTree>
    <p:extLst>
      <p:ext uri="{BB962C8B-B14F-4D97-AF65-F5344CB8AC3E}">
        <p14:creationId xmlns:p14="http://schemas.microsoft.com/office/powerpoint/2010/main" val="42192322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04EFC2-C99A-7149-B469-380934B96B84}"/>
              </a:ext>
            </a:extLst>
          </p:cNvPr>
          <p:cNvSpPr>
            <a:spLocks noGrp="1"/>
          </p:cNvSpPr>
          <p:nvPr>
            <p:ph idx="1"/>
          </p:nvPr>
        </p:nvSpPr>
        <p:spPr>
          <a:xfrm>
            <a:off x="1848465" y="2746947"/>
            <a:ext cx="8495069" cy="1364105"/>
          </a:xfrm>
        </p:spPr>
        <p:txBody>
          <a:bodyPr>
            <a:noAutofit/>
          </a:bodyPr>
          <a:lstStyle/>
          <a:p>
            <a:pPr marL="0" indent="0" algn="ctr">
              <a:buNone/>
            </a:pPr>
            <a:r>
              <a:rPr lang="en-US" sz="5400" dirty="0">
                <a:solidFill>
                  <a:schemeClr val="tx2">
                    <a:lumMod val="60000"/>
                    <a:lumOff val="40000"/>
                  </a:schemeClr>
                </a:solidFill>
              </a:rPr>
              <a:t>Questions?</a:t>
            </a:r>
          </a:p>
        </p:txBody>
      </p:sp>
    </p:spTree>
    <p:extLst>
      <p:ext uri="{BB962C8B-B14F-4D97-AF65-F5344CB8AC3E}">
        <p14:creationId xmlns:p14="http://schemas.microsoft.com/office/powerpoint/2010/main" val="10495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DB2C-22F5-824A-B62F-4FACF611387A}"/>
              </a:ext>
            </a:extLst>
          </p:cNvPr>
          <p:cNvSpPr>
            <a:spLocks noGrp="1"/>
          </p:cNvSpPr>
          <p:nvPr>
            <p:ph type="title"/>
          </p:nvPr>
        </p:nvSpPr>
        <p:spPr>
          <a:xfrm>
            <a:off x="1690986" y="2521258"/>
            <a:ext cx="7766936" cy="1633492"/>
          </a:xfrm>
        </p:spPr>
        <p:txBody>
          <a:bodyPr vert="horz" lIns="91440" tIns="45720" rIns="91440" bIns="45720" rtlCol="0" anchor="b">
            <a:normAutofit/>
          </a:bodyPr>
          <a:lstStyle/>
          <a:p>
            <a:pPr algn="ctr"/>
            <a:r>
              <a:rPr lang="en-US" sz="5400" dirty="0"/>
              <a:t>Use of OCT/IP bolt-</a:t>
            </a:r>
            <a:r>
              <a:rPr lang="en-US" sz="5400" dirty="0" err="1"/>
              <a:t>ons</a:t>
            </a:r>
            <a:br>
              <a:rPr lang="en-US" sz="5400" dirty="0"/>
            </a:br>
            <a:r>
              <a:rPr lang="en-US" sz="1600" dirty="0"/>
              <a:t>Jagdeep Singh - Clinical Governance and Performance Lead, Specialist Optometrist</a:t>
            </a:r>
          </a:p>
        </p:txBody>
      </p:sp>
    </p:spTree>
    <p:extLst>
      <p:ext uri="{BB962C8B-B14F-4D97-AF65-F5344CB8AC3E}">
        <p14:creationId xmlns:p14="http://schemas.microsoft.com/office/powerpoint/2010/main" val="177452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B486-CCEB-46EB-BD02-E9FB62248E07}"/>
              </a:ext>
            </a:extLst>
          </p:cNvPr>
          <p:cNvSpPr>
            <a:spLocks noGrp="1"/>
          </p:cNvSpPr>
          <p:nvPr>
            <p:ph type="title"/>
          </p:nvPr>
        </p:nvSpPr>
        <p:spPr>
          <a:xfrm>
            <a:off x="677334" y="609600"/>
            <a:ext cx="8596668" cy="901959"/>
          </a:xfrm>
        </p:spPr>
        <p:txBody>
          <a:bodyPr/>
          <a:lstStyle/>
          <a:p>
            <a:r>
              <a:rPr lang="en-GB" dirty="0"/>
              <a:t>OCT Assessment within CUES</a:t>
            </a:r>
          </a:p>
        </p:txBody>
      </p:sp>
      <p:sp>
        <p:nvSpPr>
          <p:cNvPr id="3" name="Content Placeholder 2">
            <a:extLst>
              <a:ext uri="{FF2B5EF4-FFF2-40B4-BE49-F238E27FC236}">
                <a16:creationId xmlns:a16="http://schemas.microsoft.com/office/drawing/2014/main" id="{D30D3734-E0B0-41F5-B75D-A24660EDFED8}"/>
              </a:ext>
            </a:extLst>
          </p:cNvPr>
          <p:cNvSpPr>
            <a:spLocks noGrp="1"/>
          </p:cNvSpPr>
          <p:nvPr>
            <p:ph idx="1"/>
          </p:nvPr>
        </p:nvSpPr>
        <p:spPr>
          <a:xfrm>
            <a:off x="677333" y="1511559"/>
            <a:ext cx="8866161" cy="4305869"/>
          </a:xfrm>
        </p:spPr>
        <p:txBody>
          <a:bodyPr>
            <a:normAutofit/>
          </a:bodyPr>
          <a:lstStyle/>
          <a:p>
            <a:pPr>
              <a:lnSpc>
                <a:spcPct val="120000"/>
              </a:lnSpc>
            </a:pPr>
            <a:r>
              <a:rPr lang="en-GB" sz="1600" dirty="0"/>
              <a:t>When an OCT assessment is carried out (£25 OCT fee being claimed for) you </a:t>
            </a:r>
            <a:r>
              <a:rPr lang="en-GB" sz="1600" b="1" dirty="0"/>
              <a:t>must </a:t>
            </a:r>
            <a:r>
              <a:rPr lang="en-GB" sz="1600" dirty="0"/>
              <a:t>include an upload of a DICOM file. If this isn’t possible (due to OCT software), still images or slices along with the macular thickness report should be uploaded instead</a:t>
            </a:r>
          </a:p>
          <a:p>
            <a:pPr>
              <a:lnSpc>
                <a:spcPct val="120000"/>
              </a:lnSpc>
            </a:pPr>
            <a:r>
              <a:rPr lang="en-GB" sz="1600" dirty="0"/>
              <a:t>Most OCT models have capability to export a DICOM file. Zeiss, Heidelberg, </a:t>
            </a:r>
            <a:r>
              <a:rPr lang="en-GB" sz="1600" dirty="0" err="1"/>
              <a:t>Nidek</a:t>
            </a:r>
            <a:r>
              <a:rPr lang="en-GB" sz="1600" dirty="0"/>
              <a:t>, Topcon</a:t>
            </a:r>
          </a:p>
          <a:p>
            <a:pPr>
              <a:lnSpc>
                <a:spcPct val="120000"/>
              </a:lnSpc>
            </a:pPr>
            <a:r>
              <a:rPr lang="en-GB" sz="1600" dirty="0"/>
              <a:t>Static OCT image ≅ 5-10Mb</a:t>
            </a:r>
          </a:p>
          <a:p>
            <a:pPr>
              <a:lnSpc>
                <a:spcPct val="120000"/>
              </a:lnSpc>
            </a:pPr>
            <a:r>
              <a:rPr lang="en-GB" sz="1600" dirty="0"/>
              <a:t>Full DICOM file ≅ 55Mb</a:t>
            </a:r>
          </a:p>
          <a:p>
            <a:pPr>
              <a:lnSpc>
                <a:spcPct val="120000"/>
              </a:lnSpc>
            </a:pPr>
            <a:r>
              <a:rPr lang="en-GB" sz="1600" dirty="0"/>
              <a:t>Option to capture OCT static images/videos using tablet, mobile phone and then upload onto Opera</a:t>
            </a:r>
          </a:p>
          <a:p>
            <a:pPr>
              <a:lnSpc>
                <a:spcPct val="120000"/>
              </a:lnSpc>
            </a:pPr>
            <a:r>
              <a:rPr lang="en-GB" sz="1600" dirty="0"/>
              <a:t>Patient cannot be charged privately for an OCT within CUES</a:t>
            </a:r>
          </a:p>
          <a:p>
            <a:pPr>
              <a:lnSpc>
                <a:spcPct val="120000"/>
              </a:lnSpc>
            </a:pPr>
            <a:endParaRPr lang="en-GB" sz="1700" dirty="0"/>
          </a:p>
          <a:p>
            <a:pPr fontAlgn="base"/>
            <a:endParaRPr lang="en-GB" dirty="0"/>
          </a:p>
        </p:txBody>
      </p:sp>
    </p:spTree>
    <p:extLst>
      <p:ext uri="{BB962C8B-B14F-4D97-AF65-F5344CB8AC3E}">
        <p14:creationId xmlns:p14="http://schemas.microsoft.com/office/powerpoint/2010/main" val="268644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B486-CCEB-46EB-BD02-E9FB62248E07}"/>
              </a:ext>
            </a:extLst>
          </p:cNvPr>
          <p:cNvSpPr>
            <a:spLocks noGrp="1"/>
          </p:cNvSpPr>
          <p:nvPr>
            <p:ph type="title"/>
          </p:nvPr>
        </p:nvSpPr>
        <p:spPr>
          <a:xfrm>
            <a:off x="677334" y="609600"/>
            <a:ext cx="8596668" cy="901959"/>
          </a:xfrm>
        </p:spPr>
        <p:txBody>
          <a:bodyPr/>
          <a:lstStyle/>
          <a:p>
            <a:r>
              <a:rPr lang="en-GB" dirty="0"/>
              <a:t>OCT/Image capture within CUES</a:t>
            </a:r>
          </a:p>
        </p:txBody>
      </p:sp>
      <p:sp>
        <p:nvSpPr>
          <p:cNvPr id="3" name="Content Placeholder 2">
            <a:extLst>
              <a:ext uri="{FF2B5EF4-FFF2-40B4-BE49-F238E27FC236}">
                <a16:creationId xmlns:a16="http://schemas.microsoft.com/office/drawing/2014/main" id="{D30D3734-E0B0-41F5-B75D-A24660EDFED8}"/>
              </a:ext>
            </a:extLst>
          </p:cNvPr>
          <p:cNvSpPr>
            <a:spLocks noGrp="1"/>
          </p:cNvSpPr>
          <p:nvPr>
            <p:ph idx="1"/>
          </p:nvPr>
        </p:nvSpPr>
        <p:spPr>
          <a:xfrm>
            <a:off x="677333" y="1371600"/>
            <a:ext cx="9119809" cy="4778829"/>
          </a:xfrm>
        </p:spPr>
        <p:txBody>
          <a:bodyPr>
            <a:normAutofit/>
          </a:bodyPr>
          <a:lstStyle/>
          <a:p>
            <a:r>
              <a:rPr lang="en-GB" sz="1600" dirty="0"/>
              <a:t>Please ensure you know how to export images from your imaging equipment (</a:t>
            </a:r>
            <a:r>
              <a:rPr lang="en-GB" sz="1600" dirty="0" err="1"/>
              <a:t>e.g</a:t>
            </a:r>
            <a:r>
              <a:rPr lang="en-GB" sz="1600" dirty="0"/>
              <a:t> Fundus camera, </a:t>
            </a:r>
            <a:r>
              <a:rPr lang="en-GB" sz="1600" dirty="0" err="1"/>
              <a:t>OptoMap</a:t>
            </a:r>
            <a:r>
              <a:rPr lang="en-GB" sz="1600" dirty="0"/>
              <a:t>) to add to your CUES referrals. If you don’t know how to export images please speak to the local sales representative for the manufacturer of your equipment</a:t>
            </a:r>
          </a:p>
          <a:p>
            <a:r>
              <a:rPr lang="en-GB" sz="1600" dirty="0"/>
              <a:t>If images, videos can be exported from the imaging equipment software, then you can upload them onto Opera</a:t>
            </a:r>
          </a:p>
          <a:p>
            <a:r>
              <a:rPr lang="en-GB" sz="1600" dirty="0"/>
              <a:t>Opera is able to accept the following file types:</a:t>
            </a:r>
          </a:p>
          <a:p>
            <a:pPr marL="758825" indent="-314325">
              <a:buFont typeface="Wingdings" pitchFamily="2" charset="2"/>
              <a:buChar char="§"/>
            </a:pPr>
            <a:r>
              <a:rPr lang="en-GB" sz="1300" dirty="0"/>
              <a:t>JPEG or JPG</a:t>
            </a:r>
          </a:p>
          <a:p>
            <a:pPr marL="758825" indent="-314325">
              <a:buFont typeface="Wingdings" pitchFamily="2" charset="2"/>
              <a:buChar char="§"/>
            </a:pPr>
            <a:r>
              <a:rPr lang="en-GB" sz="1300" dirty="0"/>
              <a:t>DCM or DICOM images (commonly exported from OCT machines)</a:t>
            </a:r>
          </a:p>
          <a:p>
            <a:pPr marL="758825" indent="-314325">
              <a:buFont typeface="Wingdings" pitchFamily="2" charset="2"/>
              <a:buChar char="§"/>
            </a:pPr>
            <a:r>
              <a:rPr lang="en-GB" sz="1300" dirty="0"/>
              <a:t>MP4 - video files from slit lamps and similar</a:t>
            </a:r>
          </a:p>
          <a:p>
            <a:pPr marL="758825" indent="-314325">
              <a:buFont typeface="Wingdings" pitchFamily="2" charset="2"/>
              <a:buChar char="§"/>
            </a:pPr>
            <a:r>
              <a:rPr lang="en-GB" sz="1300" dirty="0"/>
              <a:t>WMV - a video format that can be used to present OCT files</a:t>
            </a:r>
          </a:p>
          <a:p>
            <a:pPr marL="758825" indent="-314325">
              <a:buFont typeface="Wingdings" pitchFamily="2" charset="2"/>
              <a:buChar char="§"/>
            </a:pPr>
            <a:r>
              <a:rPr lang="en-GB" sz="1300" dirty="0"/>
              <a:t>PDF - for visual fields, or letters or other documents</a:t>
            </a:r>
          </a:p>
          <a:p>
            <a:pPr marL="758825" indent="-314325">
              <a:buFont typeface="Wingdings" pitchFamily="2" charset="2"/>
              <a:buChar char="§"/>
            </a:pPr>
            <a:r>
              <a:rPr lang="en-GB" sz="1300" dirty="0"/>
              <a:t>BMP - standard Windows image format</a:t>
            </a:r>
          </a:p>
          <a:p>
            <a:pPr marL="758825" indent="-314325">
              <a:buFont typeface="Wingdings" pitchFamily="2" charset="2"/>
              <a:buChar char="§"/>
            </a:pPr>
            <a:r>
              <a:rPr lang="en-GB" sz="1300" dirty="0"/>
              <a:t>TIFF or TIF files - larger image types</a:t>
            </a:r>
          </a:p>
          <a:p>
            <a:pPr marL="357188" indent="-357188"/>
            <a:r>
              <a:rPr lang="en-GB" sz="1600" dirty="0"/>
              <a:t>If a referral is warranted, the attachments can be viewed within HES across multiple IT platforms</a:t>
            </a:r>
          </a:p>
        </p:txBody>
      </p:sp>
    </p:spTree>
    <p:extLst>
      <p:ext uri="{BB962C8B-B14F-4D97-AF65-F5344CB8AC3E}">
        <p14:creationId xmlns:p14="http://schemas.microsoft.com/office/powerpoint/2010/main" val="282513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5B486-CCEB-46EB-BD02-E9FB62248E07}"/>
              </a:ext>
            </a:extLst>
          </p:cNvPr>
          <p:cNvSpPr>
            <a:spLocks noGrp="1"/>
          </p:cNvSpPr>
          <p:nvPr>
            <p:ph type="title"/>
          </p:nvPr>
        </p:nvSpPr>
        <p:spPr>
          <a:xfrm>
            <a:off x="677334" y="609600"/>
            <a:ext cx="8934752" cy="901959"/>
          </a:xfrm>
        </p:spPr>
        <p:txBody>
          <a:bodyPr>
            <a:normAutofit/>
          </a:bodyPr>
          <a:lstStyle/>
          <a:p>
            <a:r>
              <a:rPr lang="en-GB" dirty="0"/>
              <a:t>Transferring a patient to an OCT practice</a:t>
            </a:r>
          </a:p>
        </p:txBody>
      </p:sp>
      <p:sp>
        <p:nvSpPr>
          <p:cNvPr id="3" name="Content Placeholder 2">
            <a:extLst>
              <a:ext uri="{FF2B5EF4-FFF2-40B4-BE49-F238E27FC236}">
                <a16:creationId xmlns:a16="http://schemas.microsoft.com/office/drawing/2014/main" id="{D30D3734-E0B0-41F5-B75D-A24660EDFED8}"/>
              </a:ext>
            </a:extLst>
          </p:cNvPr>
          <p:cNvSpPr>
            <a:spLocks noGrp="1"/>
          </p:cNvSpPr>
          <p:nvPr>
            <p:ph idx="1"/>
          </p:nvPr>
        </p:nvSpPr>
        <p:spPr>
          <a:xfrm>
            <a:off x="677334" y="1511559"/>
            <a:ext cx="8934752" cy="4736841"/>
          </a:xfrm>
        </p:spPr>
        <p:txBody>
          <a:bodyPr>
            <a:normAutofit/>
          </a:bodyPr>
          <a:lstStyle/>
          <a:p>
            <a:r>
              <a:rPr lang="en-GB" sz="1600" dirty="0"/>
              <a:t>To identify a practice that has OCT availability, use the ‘DOS Explorer’ in Opera (under ‘General’ tab)</a:t>
            </a:r>
          </a:p>
          <a:p>
            <a:r>
              <a:rPr lang="en-GB" sz="1600" dirty="0"/>
              <a:t>Enter patient age, select ‘OCT services’ for Clinic Type and select the relevant CCG</a:t>
            </a:r>
          </a:p>
          <a:p>
            <a:r>
              <a:rPr lang="en-GB" sz="1600" dirty="0"/>
              <a:t>If your practice is </a:t>
            </a:r>
            <a:r>
              <a:rPr lang="en-GB" sz="1600" b="1" dirty="0"/>
              <a:t>not listed</a:t>
            </a:r>
            <a:r>
              <a:rPr lang="en-GB" sz="1600" dirty="0"/>
              <a:t> on DOS Explorer as providing OCT (or IP) and you are able to provide either of these services, please </a:t>
            </a:r>
            <a:r>
              <a:rPr lang="en-US" sz="1600" dirty="0"/>
              <a:t>use the blue speech bubble on Opera or email </a:t>
            </a:r>
            <a:r>
              <a:rPr lang="en-US" sz="1600" u="sng" dirty="0">
                <a:solidFill>
                  <a:srgbClr val="2717F4"/>
                </a:solidFill>
                <a:hlinkClick r:id="rId2"/>
              </a:rPr>
              <a:t>hello@referral.support</a:t>
            </a:r>
            <a:r>
              <a:rPr lang="en-US" sz="1600" u="sng" dirty="0">
                <a:solidFill>
                  <a:srgbClr val="2717F4"/>
                </a:solidFill>
              </a:rPr>
              <a:t> </a:t>
            </a:r>
            <a:r>
              <a:rPr lang="en-US" sz="1600" dirty="0"/>
              <a:t>Call OCT practice ahead before transferring patient via Opera</a:t>
            </a:r>
          </a:p>
          <a:p>
            <a:pPr>
              <a:lnSpc>
                <a:spcPct val="120000"/>
              </a:lnSpc>
            </a:pPr>
            <a:r>
              <a:rPr lang="en-GB" sz="1600" b="1" dirty="0"/>
              <a:t>‘Double dipping’ </a:t>
            </a:r>
            <a:r>
              <a:rPr lang="en-GB" sz="1600" dirty="0"/>
              <a:t>Practice A triages a patient and then carries out a Telemedicine/Face to Face. After Telemedicine/Face to Face it is decided that patient requires an OCT/IP assessment. Patient is then referred to Practice B who carries out OCT/IP </a:t>
            </a:r>
          </a:p>
          <a:p>
            <a:pPr>
              <a:lnSpc>
                <a:spcPct val="120000"/>
              </a:lnSpc>
            </a:pPr>
            <a:r>
              <a:rPr lang="en-GB" sz="1600" dirty="0"/>
              <a:t>Practice A gets Telemedicine Fee only: £47.50/£47.00 (No fee if triaged and then referred to OCT/IP practice)</a:t>
            </a:r>
          </a:p>
          <a:p>
            <a:pPr>
              <a:lnSpc>
                <a:spcPct val="120000"/>
              </a:lnSpc>
            </a:pPr>
            <a:r>
              <a:rPr lang="en-GB" sz="1600" dirty="0"/>
              <a:t>Practice B gets full tariff including OCT/IP: £47.50/£47.00 + £25.00 = £72.50/£72.00</a:t>
            </a:r>
          </a:p>
          <a:p>
            <a:pPr>
              <a:lnSpc>
                <a:spcPct val="120000"/>
              </a:lnSpc>
            </a:pPr>
            <a:r>
              <a:rPr lang="en-GB" sz="1600" dirty="0"/>
              <a:t>Aim is for patients to be seen at the appropriate practice at point of triage</a:t>
            </a:r>
          </a:p>
          <a:p>
            <a:endParaRPr lang="en-US" sz="1600" dirty="0"/>
          </a:p>
          <a:p>
            <a:endParaRPr lang="en-GB" sz="1600" dirty="0"/>
          </a:p>
        </p:txBody>
      </p:sp>
    </p:spTree>
    <p:extLst>
      <p:ext uri="{BB962C8B-B14F-4D97-AF65-F5344CB8AC3E}">
        <p14:creationId xmlns:p14="http://schemas.microsoft.com/office/powerpoint/2010/main" val="1633396856"/>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FCA46F196938E409B9F4F7A65D44F98" ma:contentTypeVersion="11" ma:contentTypeDescription="Create a new document." ma:contentTypeScope="" ma:versionID="e26d2ccfd39078ec8aa1d6a1662938e8">
  <xsd:schema xmlns:xsd="http://www.w3.org/2001/XMLSchema" xmlns:xs="http://www.w3.org/2001/XMLSchema" xmlns:p="http://schemas.microsoft.com/office/2006/metadata/properties" xmlns:ns2="84360000-964d-4c9d-8702-ad7e8e17778b" xmlns:ns3="a5c60f09-59fb-4f85-8794-89ce99f41249" targetNamespace="http://schemas.microsoft.com/office/2006/metadata/properties" ma:root="true" ma:fieldsID="3d47680817b0f07f72fddfb12d764518" ns2:_="" ns3:_="">
    <xsd:import namespace="84360000-964d-4c9d-8702-ad7e8e17778b"/>
    <xsd:import namespace="a5c60f09-59fb-4f85-8794-89ce99f412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360000-964d-4c9d-8702-ad7e8e1777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c60f09-59fb-4f85-8794-89ce99f4124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3DC869-3B12-4DA4-91BE-D4E48704AB36}">
  <ds:schemaRefs>
    <ds:schemaRef ds:uri="http://www.w3.org/XML/1998/namespace"/>
    <ds:schemaRef ds:uri="http://purl.org/dc/terms/"/>
    <ds:schemaRef ds:uri="http://purl.org/dc/dcmitype/"/>
    <ds:schemaRef ds:uri="http://schemas.microsoft.com/office/infopath/2007/PartnerControls"/>
    <ds:schemaRef ds:uri="http://schemas.microsoft.com/office/2006/documentManagement/types"/>
    <ds:schemaRef ds:uri="84360000-964d-4c9d-8702-ad7e8e17778b"/>
    <ds:schemaRef ds:uri="http://purl.org/dc/elements/1.1/"/>
    <ds:schemaRef ds:uri="http://schemas.openxmlformats.org/package/2006/metadata/core-properties"/>
    <ds:schemaRef ds:uri="a5c60f09-59fb-4f85-8794-89ce99f41249"/>
    <ds:schemaRef ds:uri="http://schemas.microsoft.com/office/2006/metadata/properties"/>
  </ds:schemaRefs>
</ds:datastoreItem>
</file>

<file path=customXml/itemProps2.xml><?xml version="1.0" encoding="utf-8"?>
<ds:datastoreItem xmlns:ds="http://schemas.openxmlformats.org/officeDocument/2006/customXml" ds:itemID="{B03A8217-7A4B-4AA3-B006-9EF8A11741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360000-964d-4c9d-8702-ad7e8e17778b"/>
    <ds:schemaRef ds:uri="a5c60f09-59fb-4f85-8794-89ce99f412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2C521-B49D-408A-8162-C6BE67FBA2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766</TotalTime>
  <Words>3689</Words>
  <Application>Microsoft Office PowerPoint</Application>
  <PresentationFormat>Widescreen</PresentationFormat>
  <Paragraphs>308</Paragraphs>
  <Slides>58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7" baseType="lpstr">
      <vt:lpstr>Arial</vt:lpstr>
      <vt:lpstr>Calibri</vt:lpstr>
      <vt:lpstr>Century Gothic</vt:lpstr>
      <vt:lpstr>Trebuchet MS</vt:lpstr>
      <vt:lpstr>Wingdings</vt:lpstr>
      <vt:lpstr>Wingdings 3</vt:lpstr>
      <vt:lpstr>Facet</vt:lpstr>
      <vt:lpstr>Document</vt:lpstr>
      <vt:lpstr>Bitmap Image</vt:lpstr>
      <vt:lpstr>Staffordshire Covid-19 Urgent Eyecare Service (CUES) Virtual Training Event    </vt:lpstr>
      <vt:lpstr>Introduction</vt:lpstr>
      <vt:lpstr>Housekeeping</vt:lpstr>
      <vt:lpstr>CCG areas currently covered by CUES</vt:lpstr>
      <vt:lpstr>PowerPoint Presentation</vt:lpstr>
      <vt:lpstr>Use of OCT/IP bolt-ons Jagdeep Singh - Clinical Governance and Performance Lead, Specialist Optometrist</vt:lpstr>
      <vt:lpstr>OCT Assessment within CUES</vt:lpstr>
      <vt:lpstr>OCT/Image capture within CUES</vt:lpstr>
      <vt:lpstr>Transferring a patient to an OCT practice</vt:lpstr>
      <vt:lpstr>Demonstration</vt:lpstr>
      <vt:lpstr>IP Assessment within CUES</vt:lpstr>
      <vt:lpstr>Staffordshire CUES Medicines Supply Mark McCracken – Vice Chairman, Independent and Therapeutic Optometrist</vt:lpstr>
      <vt:lpstr>Background…</vt:lpstr>
      <vt:lpstr>Optometrists’  Formulary –  Community  Optometry  Service</vt:lpstr>
      <vt:lpstr>Covid Urgent Eyecare Service (CUES)</vt:lpstr>
      <vt:lpstr>Categories of Medicines Supply under the CUES Service</vt:lpstr>
      <vt:lpstr>1) GSL/P Medicines</vt:lpstr>
      <vt:lpstr>GSL/P Medicines</vt:lpstr>
      <vt:lpstr>GSL/P Medicines</vt:lpstr>
      <vt:lpstr>GSL/P Medicines</vt:lpstr>
      <vt:lpstr>PowerPoint Presentation</vt:lpstr>
      <vt:lpstr>2) POM Medicines</vt:lpstr>
      <vt:lpstr>POM Medicines</vt:lpstr>
      <vt:lpstr>POM Medicines</vt:lpstr>
      <vt:lpstr>PowerPoint Presentation</vt:lpstr>
      <vt:lpstr>PowerPoint Presentation</vt:lpstr>
      <vt:lpstr>3) Long Term Conditions</vt:lpstr>
      <vt:lpstr>Long Term Conditions</vt:lpstr>
      <vt:lpstr>4) IP Medicines</vt:lpstr>
      <vt:lpstr>IP Medicines</vt:lpstr>
      <vt:lpstr>IP Formulary</vt:lpstr>
      <vt:lpstr>Case Histories </vt:lpstr>
      <vt:lpstr>Case History (1)</vt:lpstr>
      <vt:lpstr>Case History (1)</vt:lpstr>
      <vt:lpstr>Case History (2)</vt:lpstr>
      <vt:lpstr>Case History (2)</vt:lpstr>
      <vt:lpstr>Case History (3)</vt:lpstr>
      <vt:lpstr>Case History (3)</vt:lpstr>
      <vt:lpstr>Case History (4)</vt:lpstr>
      <vt:lpstr>Case History (4)</vt:lpstr>
      <vt:lpstr>CUES  Medicines  Supply Table</vt:lpstr>
      <vt:lpstr>CUES – Remote Consultations   Irfan Razvi  Chairman and Independent Optometrist Staffordshire Local Optical Committee  </vt:lpstr>
      <vt:lpstr>Agenda</vt:lpstr>
      <vt:lpstr>Background of Telemedicine</vt:lpstr>
      <vt:lpstr>Types of Telemedicine</vt:lpstr>
      <vt:lpstr>Tele-Optometry: CUES application 1</vt:lpstr>
      <vt:lpstr>Tele-Optometry: CUES application 2</vt:lpstr>
      <vt:lpstr>TOP TIPS FOR REMOTE CONSULTATION</vt:lpstr>
      <vt:lpstr>Video consultation platforms</vt:lpstr>
      <vt:lpstr>Purpose and Validity</vt:lpstr>
      <vt:lpstr>Information Governance during COVID</vt:lpstr>
      <vt:lpstr>Remote Consultation – Resources (Links on LOC website)</vt:lpstr>
      <vt:lpstr>Future of remote consultations 1</vt:lpstr>
      <vt:lpstr>Future of remote consultations 2</vt:lpstr>
      <vt:lpstr>Review of Staffordshire CUES Performance</vt:lpstr>
      <vt:lpstr>Registration for Opera and Practice Profile Updates</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Staffordshire Covid-19 Urgent Eyecare Service (CUES)</dc:title>
  <dc:creator>Julia Maiden</dc:creator>
  <cp:lastModifiedBy>Alison Lowell</cp:lastModifiedBy>
  <cp:revision>34</cp:revision>
  <dcterms:created xsi:type="dcterms:W3CDTF">2020-12-07T13:42:36Z</dcterms:created>
  <dcterms:modified xsi:type="dcterms:W3CDTF">2021-04-26T08:07:57Z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0x0101003FCA46F196938E409B9F4F7A65D44F98</vt:lpwstr>
  </property>
</Properties>
</file>